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drawings/drawing1.xml" ContentType="application/vnd.openxmlformats-officedocument.drawingml.chartshapes+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charts/chart14.xml" ContentType="application/vnd.openxmlformats-officedocument.drawingml.chart+xml"/>
  <Override PartName="/ppt/charts/style14.xml" ContentType="application/vnd.ms-office.chartstyle+xml"/>
  <Override PartName="/ppt/charts/colors14.xml" ContentType="application/vnd.ms-office.chartcolorstyle+xml"/>
  <Override PartName="/ppt/charts/chart15.xml" ContentType="application/vnd.openxmlformats-officedocument.drawingml.chart+xml"/>
  <Override PartName="/ppt/charts/style15.xml" ContentType="application/vnd.ms-office.chartstyle+xml"/>
  <Override PartName="/ppt/charts/colors15.xml" ContentType="application/vnd.ms-office.chartcolorstyle+xml"/>
  <Override PartName="/ppt/charts/chart16.xml" ContentType="application/vnd.openxmlformats-officedocument.drawingml.chart+xml"/>
  <Override PartName="/ppt/charts/style16.xml" ContentType="application/vnd.ms-office.chartstyle+xml"/>
  <Override PartName="/ppt/charts/colors16.xml" ContentType="application/vnd.ms-office.chartcolorstyle+xml"/>
  <Override PartName="/ppt/charts/chart17.xml" ContentType="application/vnd.openxmlformats-officedocument.drawingml.chart+xml"/>
  <Override PartName="/ppt/charts/style17.xml" ContentType="application/vnd.ms-office.chartstyle+xml"/>
  <Override PartName="/ppt/charts/colors17.xml" ContentType="application/vnd.ms-office.chartcolorstyle+xml"/>
  <Override PartName="/ppt/charts/chart18.xml" ContentType="application/vnd.openxmlformats-officedocument.drawingml.chart+xml"/>
  <Override PartName="/ppt/charts/style18.xml" ContentType="application/vnd.ms-office.chartstyle+xml"/>
  <Override PartName="/ppt/charts/colors18.xml" ContentType="application/vnd.ms-office.chartcolorstyle+xml"/>
  <Override PartName="/ppt/charts/chart19.xml" ContentType="application/vnd.openxmlformats-officedocument.drawingml.chart+xml"/>
  <Override PartName="/ppt/charts/style19.xml" ContentType="application/vnd.ms-office.chartstyle+xml"/>
  <Override PartName="/ppt/charts/colors19.xml" ContentType="application/vnd.ms-office.chartcolorstyle+xml"/>
  <Override PartName="/ppt/charts/chart20.xml" ContentType="application/vnd.openxmlformats-officedocument.drawingml.chart+xml"/>
  <Override PartName="/ppt/charts/style20.xml" ContentType="application/vnd.ms-office.chartstyle+xml"/>
  <Override PartName="/ppt/charts/colors20.xml" ContentType="application/vnd.ms-office.chartcolorstyle+xml"/>
  <Override PartName="/ppt/charts/chart21.xml" ContentType="application/vnd.openxmlformats-officedocument.drawingml.chart+xml"/>
  <Override PartName="/ppt/charts/style21.xml" ContentType="application/vnd.ms-office.chartstyle+xml"/>
  <Override PartName="/ppt/charts/colors21.xml" ContentType="application/vnd.ms-office.chartcolorstyle+xml"/>
  <Override PartName="/ppt/charts/chart22.xml" ContentType="application/vnd.openxmlformats-officedocument.drawingml.chart+xml"/>
  <Override PartName="/ppt/charts/style22.xml" ContentType="application/vnd.ms-office.chartstyle+xml"/>
  <Override PartName="/ppt/charts/colors22.xml" ContentType="application/vnd.ms-office.chartcolorstyle+xml"/>
  <Override PartName="/ppt/charts/chart23.xml" ContentType="application/vnd.openxmlformats-officedocument.drawingml.chart+xml"/>
  <Override PartName="/ppt/charts/style23.xml" ContentType="application/vnd.ms-office.chartstyle+xml"/>
  <Override PartName="/ppt/charts/colors23.xml" ContentType="application/vnd.ms-office.chartcolorstyle+xml"/>
  <Override PartName="/ppt/charts/chart24.xml" ContentType="application/vnd.openxmlformats-officedocument.drawingml.chart+xml"/>
  <Override PartName="/ppt/charts/style24.xml" ContentType="application/vnd.ms-office.chartstyle+xml"/>
  <Override PartName="/ppt/charts/colors24.xml" ContentType="application/vnd.ms-office.chartcolorstyle+xml"/>
  <Override PartName="/ppt/charts/chart25.xml" ContentType="application/vnd.openxmlformats-officedocument.drawingml.chart+xml"/>
  <Override PartName="/ppt/charts/style25.xml" ContentType="application/vnd.ms-office.chartstyle+xml"/>
  <Override PartName="/ppt/charts/colors25.xml" ContentType="application/vnd.ms-office.chartcolorstyle+xml"/>
  <Override PartName="/ppt/charts/chart26.xml" ContentType="application/vnd.openxmlformats-officedocument.drawingml.chart+xml"/>
  <Override PartName="/ppt/charts/style26.xml" ContentType="application/vnd.ms-office.chartstyle+xml"/>
  <Override PartName="/ppt/charts/colors26.xml" ContentType="application/vnd.ms-office.chartcolorstyle+xml"/>
  <Override PartName="/ppt/charts/chart27.xml" ContentType="application/vnd.openxmlformats-officedocument.drawingml.chart+xml"/>
  <Override PartName="/ppt/charts/style27.xml" ContentType="application/vnd.ms-office.chartstyle+xml"/>
  <Override PartName="/ppt/charts/colors27.xml" ContentType="application/vnd.ms-office.chartcolorstyle+xml"/>
  <Override PartName="/ppt/charts/chart28.xml" ContentType="application/vnd.openxmlformats-officedocument.drawingml.chart+xml"/>
  <Override PartName="/ppt/charts/style28.xml" ContentType="application/vnd.ms-office.chartstyle+xml"/>
  <Override PartName="/ppt/charts/colors28.xml" ContentType="application/vnd.ms-office.chartcolorstyle+xml"/>
  <Override PartName="/ppt/charts/chart29.xml" ContentType="application/vnd.openxmlformats-officedocument.drawingml.chart+xml"/>
  <Override PartName="/ppt/charts/style29.xml" ContentType="application/vnd.ms-office.chartstyle+xml"/>
  <Override PartName="/ppt/charts/colors29.xml" ContentType="application/vnd.ms-office.chartcolorstyle+xml"/>
  <Override PartName="/ppt/charts/chart30.xml" ContentType="application/vnd.openxmlformats-officedocument.drawingml.chart+xml"/>
  <Override PartName="/ppt/charts/style30.xml" ContentType="application/vnd.ms-office.chartstyle+xml"/>
  <Override PartName="/ppt/charts/colors30.xml" ContentType="application/vnd.ms-office.chartcolorstyl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3.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4.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5.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6.xml" ContentType="application/vnd.openxmlformats-officedocument.presentationml.tags+xml"/>
  <Override PartName="/ppt/notesSlides/notesSlide11.xml" ContentType="application/vnd.openxmlformats-officedocument.presentationml.notesSlide+xml"/>
  <Override PartName="/ppt/tags/tag7.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06"/>
  </p:notesMasterIdLst>
  <p:sldIdLst>
    <p:sldId id="2379" r:id="rId2"/>
    <p:sldId id="2536" r:id="rId3"/>
    <p:sldId id="2494" r:id="rId4"/>
    <p:sldId id="2537" r:id="rId5"/>
    <p:sldId id="2222" r:id="rId6"/>
    <p:sldId id="2535" r:id="rId7"/>
    <p:sldId id="2538" r:id="rId8"/>
    <p:sldId id="2082" r:id="rId9"/>
    <p:sldId id="2404" r:id="rId10"/>
    <p:sldId id="2471" r:id="rId11"/>
    <p:sldId id="2456" r:id="rId12"/>
    <p:sldId id="4780" r:id="rId13"/>
    <p:sldId id="4153" r:id="rId14"/>
    <p:sldId id="4158" r:id="rId15"/>
    <p:sldId id="4781" r:id="rId16"/>
    <p:sldId id="4877" r:id="rId17"/>
    <p:sldId id="4100" r:id="rId18"/>
    <p:sldId id="4906" r:id="rId19"/>
    <p:sldId id="4907" r:id="rId20"/>
    <p:sldId id="4893" r:id="rId21"/>
    <p:sldId id="4894" r:id="rId22"/>
    <p:sldId id="4895" r:id="rId23"/>
    <p:sldId id="4896" r:id="rId24"/>
    <p:sldId id="4897" r:id="rId25"/>
    <p:sldId id="4898" r:id="rId26"/>
    <p:sldId id="4899" r:id="rId27"/>
    <p:sldId id="4157" r:id="rId28"/>
    <p:sldId id="4908" r:id="rId29"/>
    <p:sldId id="4900" r:id="rId30"/>
    <p:sldId id="4901" r:id="rId31"/>
    <p:sldId id="4902" r:id="rId32"/>
    <p:sldId id="4903" r:id="rId33"/>
    <p:sldId id="4904" r:id="rId34"/>
    <p:sldId id="4905" r:id="rId35"/>
    <p:sldId id="2558" r:id="rId36"/>
    <p:sldId id="4102" r:id="rId37"/>
    <p:sldId id="4106" r:id="rId38"/>
    <p:sldId id="4770" r:id="rId39"/>
    <p:sldId id="4771" r:id="rId40"/>
    <p:sldId id="4878" r:id="rId41"/>
    <p:sldId id="4879" r:id="rId42"/>
    <p:sldId id="4880" r:id="rId43"/>
    <p:sldId id="4886" r:id="rId44"/>
    <p:sldId id="4883" r:id="rId45"/>
    <p:sldId id="4164" r:id="rId46"/>
    <p:sldId id="4179" r:id="rId47"/>
    <p:sldId id="4882" r:id="rId48"/>
    <p:sldId id="4187" r:id="rId49"/>
    <p:sldId id="4172" r:id="rId50"/>
    <p:sldId id="4169" r:id="rId51"/>
    <p:sldId id="4170" r:id="rId52"/>
    <p:sldId id="4890" r:id="rId53"/>
    <p:sldId id="4892" r:id="rId54"/>
    <p:sldId id="4885" r:id="rId55"/>
    <p:sldId id="4162" r:id="rId56"/>
    <p:sldId id="4891" r:id="rId57"/>
    <p:sldId id="4168" r:id="rId58"/>
    <p:sldId id="4165" r:id="rId59"/>
    <p:sldId id="4181" r:id="rId60"/>
    <p:sldId id="4182" r:id="rId61"/>
    <p:sldId id="4167" r:id="rId62"/>
    <p:sldId id="4183" r:id="rId63"/>
    <p:sldId id="4889" r:id="rId64"/>
    <p:sldId id="4174" r:id="rId65"/>
    <p:sldId id="4184" r:id="rId66"/>
    <p:sldId id="4176" r:id="rId67"/>
    <p:sldId id="4185" r:id="rId68"/>
    <p:sldId id="4177" r:id="rId69"/>
    <p:sldId id="4175" r:id="rId70"/>
    <p:sldId id="4173" r:id="rId71"/>
    <p:sldId id="2391" r:id="rId72"/>
    <p:sldId id="4159" r:id="rId73"/>
    <p:sldId id="2388" r:id="rId74"/>
    <p:sldId id="2457" r:id="rId75"/>
    <p:sldId id="2458" r:id="rId76"/>
    <p:sldId id="2447" r:id="rId77"/>
    <p:sldId id="2448" r:id="rId78"/>
    <p:sldId id="2445" r:id="rId79"/>
    <p:sldId id="2461" r:id="rId80"/>
    <p:sldId id="2451" r:id="rId81"/>
    <p:sldId id="2452" r:id="rId82"/>
    <p:sldId id="2455" r:id="rId83"/>
    <p:sldId id="4782" r:id="rId84"/>
    <p:sldId id="2440" r:id="rId85"/>
    <p:sldId id="2453" r:id="rId86"/>
    <p:sldId id="4785" r:id="rId87"/>
    <p:sldId id="4108" r:id="rId88"/>
    <p:sldId id="4783" r:id="rId89"/>
    <p:sldId id="4784" r:id="rId90"/>
    <p:sldId id="4139" r:id="rId91"/>
    <p:sldId id="4140" r:id="rId92"/>
    <p:sldId id="4141" r:id="rId93"/>
    <p:sldId id="4142" r:id="rId94"/>
    <p:sldId id="4143" r:id="rId95"/>
    <p:sldId id="4148" r:id="rId96"/>
    <p:sldId id="4144" r:id="rId97"/>
    <p:sldId id="4152" r:id="rId98"/>
    <p:sldId id="4145" r:id="rId99"/>
    <p:sldId id="4149" r:id="rId100"/>
    <p:sldId id="4146" r:id="rId101"/>
    <p:sldId id="4150" r:id="rId102"/>
    <p:sldId id="2894" r:id="rId103"/>
    <p:sldId id="262" r:id="rId104"/>
    <p:sldId id="2489" r:id="rId10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9166A6E6-A659-4827-8B74-EC2CAD669CEF}">
          <p14:sldIdLst>
            <p14:sldId id="2379"/>
            <p14:sldId id="2536"/>
            <p14:sldId id="2494"/>
            <p14:sldId id="2537"/>
            <p14:sldId id="2222"/>
            <p14:sldId id="2535"/>
            <p14:sldId id="2538"/>
            <p14:sldId id="2082"/>
            <p14:sldId id="2404"/>
            <p14:sldId id="2471"/>
            <p14:sldId id="2456"/>
            <p14:sldId id="4780"/>
            <p14:sldId id="4153"/>
            <p14:sldId id="4158"/>
            <p14:sldId id="4781"/>
            <p14:sldId id="4877"/>
            <p14:sldId id="4100"/>
            <p14:sldId id="4906"/>
            <p14:sldId id="4907"/>
            <p14:sldId id="4893"/>
            <p14:sldId id="4894"/>
            <p14:sldId id="4895"/>
            <p14:sldId id="4896"/>
            <p14:sldId id="4897"/>
            <p14:sldId id="4898"/>
            <p14:sldId id="4899"/>
            <p14:sldId id="4157"/>
            <p14:sldId id="4908"/>
            <p14:sldId id="4900"/>
            <p14:sldId id="4901"/>
            <p14:sldId id="4902"/>
            <p14:sldId id="4903"/>
            <p14:sldId id="4904"/>
            <p14:sldId id="4905"/>
            <p14:sldId id="2558"/>
            <p14:sldId id="4102"/>
            <p14:sldId id="4106"/>
            <p14:sldId id="4770"/>
            <p14:sldId id="4771"/>
            <p14:sldId id="4878"/>
            <p14:sldId id="4879"/>
            <p14:sldId id="4880"/>
            <p14:sldId id="4886"/>
            <p14:sldId id="4883"/>
            <p14:sldId id="4164"/>
            <p14:sldId id="4179"/>
            <p14:sldId id="4882"/>
            <p14:sldId id="4187"/>
            <p14:sldId id="4172"/>
            <p14:sldId id="4169"/>
            <p14:sldId id="4170"/>
            <p14:sldId id="4890"/>
            <p14:sldId id="4892"/>
            <p14:sldId id="4885"/>
            <p14:sldId id="4162"/>
            <p14:sldId id="4891"/>
            <p14:sldId id="4168"/>
            <p14:sldId id="4165"/>
            <p14:sldId id="4181"/>
            <p14:sldId id="4182"/>
            <p14:sldId id="4167"/>
            <p14:sldId id="4183"/>
            <p14:sldId id="4889"/>
            <p14:sldId id="4174"/>
            <p14:sldId id="4184"/>
            <p14:sldId id="4176"/>
            <p14:sldId id="4185"/>
            <p14:sldId id="4177"/>
            <p14:sldId id="4175"/>
            <p14:sldId id="4173"/>
            <p14:sldId id="2391"/>
            <p14:sldId id="4159"/>
            <p14:sldId id="2388"/>
            <p14:sldId id="2457"/>
            <p14:sldId id="2458"/>
            <p14:sldId id="2447"/>
            <p14:sldId id="2448"/>
            <p14:sldId id="2445"/>
            <p14:sldId id="2461"/>
            <p14:sldId id="2451"/>
            <p14:sldId id="2452"/>
            <p14:sldId id="2455"/>
            <p14:sldId id="4782"/>
            <p14:sldId id="2440"/>
            <p14:sldId id="2453"/>
            <p14:sldId id="4785"/>
            <p14:sldId id="4108"/>
            <p14:sldId id="4783"/>
            <p14:sldId id="4784"/>
            <p14:sldId id="4139"/>
            <p14:sldId id="4140"/>
            <p14:sldId id="4141"/>
            <p14:sldId id="4142"/>
            <p14:sldId id="4143"/>
            <p14:sldId id="4148"/>
            <p14:sldId id="4144"/>
            <p14:sldId id="4152"/>
            <p14:sldId id="4145"/>
            <p14:sldId id="4149"/>
            <p14:sldId id="4146"/>
            <p14:sldId id="4150"/>
            <p14:sldId id="2894"/>
            <p14:sldId id="262"/>
            <p14:sldId id="2489"/>
          </p14:sldIdLst>
        </p14:section>
        <p14:section name="Untitled Section" id="{97CE4385-1014-45BB-8FB7-E61ED943A665}">
          <p14:sldIdLst/>
        </p14:section>
      </p14:sectionLst>
    </p:ext>
    <p:ext uri="{EFAFB233-063F-42B5-8137-9DF3F51BA10A}">
      <p15:sldGuideLst xmlns:p15="http://schemas.microsoft.com/office/powerpoint/2012/main">
        <p15:guide id="2" pos="158" userDrawn="1">
          <p15:clr>
            <a:srgbClr val="A4A3A4"/>
          </p15:clr>
        </p15:guide>
        <p15:guide id="4" pos="5544" userDrawn="1">
          <p15:clr>
            <a:srgbClr val="A4A3A4"/>
          </p15:clr>
        </p15:guide>
        <p15:guide id="5" orient="horz" pos="4201"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hwetambri Chauhan" initials="SC" lastIdx="80" clrIdx="0">
    <p:extLst>
      <p:ext uri="{19B8F6BF-5375-455C-9EA6-DF929625EA0E}">
        <p15:presenceInfo xmlns:p15="http://schemas.microsoft.com/office/powerpoint/2012/main" userId="S-1-5-21-1964979238-429942662-834490965-1374" providerId="AD"/>
      </p:ext>
    </p:extLst>
  </p:cmAuthor>
  <p:cmAuthor id="2" name="Ambika Gholia" initials="AG" lastIdx="36" clrIdx="1">
    <p:extLst>
      <p:ext uri="{19B8F6BF-5375-455C-9EA6-DF929625EA0E}">
        <p15:presenceInfo xmlns:p15="http://schemas.microsoft.com/office/powerpoint/2012/main" userId="S-1-5-21-1964979238-429942662-834490965-1193" providerId="AD"/>
      </p:ext>
    </p:extLst>
  </p:cmAuthor>
  <p:cmAuthor id="3" name="Shweta Singh" initials="SS" lastIdx="52" clrIdx="2">
    <p:extLst>
      <p:ext uri="{19B8F6BF-5375-455C-9EA6-DF929625EA0E}">
        <p15:presenceInfo xmlns:p15="http://schemas.microsoft.com/office/powerpoint/2012/main" userId="S-1-5-21-1964979238-429942662-834490965-1386" providerId="AD"/>
      </p:ext>
    </p:extLst>
  </p:cmAuthor>
  <p:cmAuthor id="4" name="Karman Kour. Bijral" initials="KKB" lastIdx="8" clrIdx="3">
    <p:extLst>
      <p:ext uri="{19B8F6BF-5375-455C-9EA6-DF929625EA0E}">
        <p15:presenceInfo xmlns:p15="http://schemas.microsoft.com/office/powerpoint/2012/main" userId="S-1-5-21-1964979238-429942662-834490965-1147" providerId="AD"/>
      </p:ext>
    </p:extLst>
  </p:cmAuthor>
  <p:cmAuthor id="5" name="Swati Sharma" initials="SS" lastIdx="2" clrIdx="4">
    <p:extLst>
      <p:ext uri="{19B8F6BF-5375-455C-9EA6-DF929625EA0E}">
        <p15:presenceInfo xmlns:p15="http://schemas.microsoft.com/office/powerpoint/2012/main" userId="S-1-5-21-1964979238-429942662-834490965-1187" providerId="AD"/>
      </p:ext>
    </p:extLst>
  </p:cmAuthor>
  <p:cmAuthor id="6" name="Mukesh Jangir" initials="MJ" lastIdx="1" clrIdx="5">
    <p:extLst>
      <p:ext uri="{19B8F6BF-5375-455C-9EA6-DF929625EA0E}">
        <p15:presenceInfo xmlns:p15="http://schemas.microsoft.com/office/powerpoint/2012/main" userId="S-1-5-21-1964979238-429942662-834490965-1437"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2D3A3"/>
    <a:srgbClr val="800000"/>
    <a:srgbClr val="D15447"/>
    <a:srgbClr val="E39991"/>
    <a:srgbClr val="FBE5D6"/>
    <a:srgbClr val="517ACB"/>
    <a:srgbClr val="4976CA"/>
    <a:srgbClr val="CEDBDC"/>
    <a:srgbClr val="1B5A5E"/>
    <a:srgbClr val="EBF1E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748" autoAdjust="0"/>
    <p:restoredTop sz="94061" autoAdjust="0"/>
  </p:normalViewPr>
  <p:slideViewPr>
    <p:cSldViewPr snapToGrid="0">
      <p:cViewPr varScale="1">
        <p:scale>
          <a:sx n="79" d="100"/>
          <a:sy n="79" d="100"/>
        </p:scale>
        <p:origin x="1182" y="96"/>
      </p:cViewPr>
      <p:guideLst>
        <p:guide pos="158"/>
        <p:guide pos="5544"/>
        <p:guide orient="horz" pos="4201"/>
      </p:guideLst>
    </p:cSldViewPr>
  </p:slid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commentAuthors" Target="commentAuthors.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presProps" Target="pres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viewProps" Target="viewProp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Worksheet9.xlsx"/><Relationship Id="rId2" Type="http://schemas.microsoft.com/office/2011/relationships/chartColorStyle" Target="colors10.xml"/><Relationship Id="rId1" Type="http://schemas.microsoft.com/office/2011/relationships/chartStyle" Target="style10.xml"/><Relationship Id="rId4" Type="http://schemas.openxmlformats.org/officeDocument/2006/relationships/chartUserShapes" Target="../drawings/drawing1.xml"/></Relationships>
</file>

<file path=ppt/charts/_rels/chart11.xml.rels><?xml version="1.0" encoding="UTF-8" standalone="yes"?>
<Relationships xmlns="http://schemas.openxmlformats.org/package/2006/relationships"><Relationship Id="rId3" Type="http://schemas.openxmlformats.org/officeDocument/2006/relationships/package" Target="../embeddings/Microsoft_Excel_Worksheet10.xlsx"/><Relationship Id="rId2" Type="http://schemas.microsoft.com/office/2011/relationships/chartColorStyle" Target="colors11.xml"/><Relationship Id="rId1" Type="http://schemas.microsoft.com/office/2011/relationships/chartStyle" Target="style11.xml"/></Relationships>
</file>

<file path=ppt/charts/_rels/chart12.xml.rels><?xml version="1.0" encoding="UTF-8" standalone="yes"?>
<Relationships xmlns="http://schemas.openxmlformats.org/package/2006/relationships"><Relationship Id="rId3" Type="http://schemas.openxmlformats.org/officeDocument/2006/relationships/package" Target="../embeddings/Microsoft_Excel_Worksheet11.xlsx"/><Relationship Id="rId2" Type="http://schemas.microsoft.com/office/2011/relationships/chartColorStyle" Target="colors12.xml"/><Relationship Id="rId1" Type="http://schemas.microsoft.com/office/2011/relationships/chartStyle" Target="style12.xml"/></Relationships>
</file>

<file path=ppt/charts/_rels/chart13.xml.rels><?xml version="1.0" encoding="UTF-8" standalone="yes"?>
<Relationships xmlns="http://schemas.openxmlformats.org/package/2006/relationships"><Relationship Id="rId3" Type="http://schemas.openxmlformats.org/officeDocument/2006/relationships/package" Target="../embeddings/Microsoft_Excel_Worksheet12.xlsx"/><Relationship Id="rId2" Type="http://schemas.microsoft.com/office/2011/relationships/chartColorStyle" Target="colors13.xml"/><Relationship Id="rId1" Type="http://schemas.microsoft.com/office/2011/relationships/chartStyle" Target="style13.xml"/></Relationships>
</file>

<file path=ppt/charts/_rels/chart14.xml.rels><?xml version="1.0" encoding="UTF-8" standalone="yes"?>
<Relationships xmlns="http://schemas.openxmlformats.org/package/2006/relationships"><Relationship Id="rId3" Type="http://schemas.openxmlformats.org/officeDocument/2006/relationships/package" Target="../embeddings/Microsoft_Excel_Worksheet13.xlsx"/><Relationship Id="rId2" Type="http://schemas.microsoft.com/office/2011/relationships/chartColorStyle" Target="colors14.xml"/><Relationship Id="rId1" Type="http://schemas.microsoft.com/office/2011/relationships/chartStyle" Target="style14.xml"/></Relationships>
</file>

<file path=ppt/charts/_rels/chart15.xml.rels><?xml version="1.0" encoding="UTF-8" standalone="yes"?>
<Relationships xmlns="http://schemas.openxmlformats.org/package/2006/relationships"><Relationship Id="rId3" Type="http://schemas.openxmlformats.org/officeDocument/2006/relationships/package" Target="../embeddings/Microsoft_Excel_Worksheet14.xlsx"/><Relationship Id="rId2" Type="http://schemas.microsoft.com/office/2011/relationships/chartColorStyle" Target="colors15.xml"/><Relationship Id="rId1" Type="http://schemas.microsoft.com/office/2011/relationships/chartStyle" Target="style15.xml"/></Relationships>
</file>

<file path=ppt/charts/_rels/chart16.xml.rels><?xml version="1.0" encoding="UTF-8" standalone="yes"?>
<Relationships xmlns="http://schemas.openxmlformats.org/package/2006/relationships"><Relationship Id="rId3" Type="http://schemas.openxmlformats.org/officeDocument/2006/relationships/package" Target="../embeddings/Microsoft_Excel_Worksheet15.xlsx"/><Relationship Id="rId2" Type="http://schemas.microsoft.com/office/2011/relationships/chartColorStyle" Target="colors16.xml"/><Relationship Id="rId1" Type="http://schemas.microsoft.com/office/2011/relationships/chartStyle" Target="style16.xml"/></Relationships>
</file>

<file path=ppt/charts/_rels/chart17.xml.rels><?xml version="1.0" encoding="UTF-8" standalone="yes"?>
<Relationships xmlns="http://schemas.openxmlformats.org/package/2006/relationships"><Relationship Id="rId3" Type="http://schemas.openxmlformats.org/officeDocument/2006/relationships/package" Target="../embeddings/Microsoft_Excel_Worksheet16.xlsx"/><Relationship Id="rId2" Type="http://schemas.microsoft.com/office/2011/relationships/chartColorStyle" Target="colors17.xml"/><Relationship Id="rId1" Type="http://schemas.microsoft.com/office/2011/relationships/chartStyle" Target="style17.xml"/></Relationships>
</file>

<file path=ppt/charts/_rels/chart18.xml.rels><?xml version="1.0" encoding="UTF-8" standalone="yes"?>
<Relationships xmlns="http://schemas.openxmlformats.org/package/2006/relationships"><Relationship Id="rId3" Type="http://schemas.openxmlformats.org/officeDocument/2006/relationships/package" Target="../embeddings/Microsoft_Excel_Worksheet17.xlsx"/><Relationship Id="rId2" Type="http://schemas.microsoft.com/office/2011/relationships/chartColorStyle" Target="colors18.xml"/><Relationship Id="rId1" Type="http://schemas.microsoft.com/office/2011/relationships/chartStyle" Target="style18.xml"/></Relationships>
</file>

<file path=ppt/charts/_rels/chart19.xml.rels><?xml version="1.0" encoding="UTF-8" standalone="yes"?>
<Relationships xmlns="http://schemas.openxmlformats.org/package/2006/relationships"><Relationship Id="rId3" Type="http://schemas.openxmlformats.org/officeDocument/2006/relationships/package" Target="../embeddings/Microsoft_Excel_Worksheet18.xlsx"/><Relationship Id="rId2" Type="http://schemas.microsoft.com/office/2011/relationships/chartColorStyle" Target="colors19.xml"/><Relationship Id="rId1" Type="http://schemas.microsoft.com/office/2011/relationships/chartStyle" Target="style19.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20.xml.rels><?xml version="1.0" encoding="UTF-8" standalone="yes"?>
<Relationships xmlns="http://schemas.openxmlformats.org/package/2006/relationships"><Relationship Id="rId3" Type="http://schemas.openxmlformats.org/officeDocument/2006/relationships/package" Target="../embeddings/Microsoft_Excel_Worksheet19.xlsx"/><Relationship Id="rId2" Type="http://schemas.microsoft.com/office/2011/relationships/chartColorStyle" Target="colors20.xml"/><Relationship Id="rId1" Type="http://schemas.microsoft.com/office/2011/relationships/chartStyle" Target="style20.xml"/></Relationships>
</file>

<file path=ppt/charts/_rels/chart21.xml.rels><?xml version="1.0" encoding="UTF-8" standalone="yes"?>
<Relationships xmlns="http://schemas.openxmlformats.org/package/2006/relationships"><Relationship Id="rId3" Type="http://schemas.openxmlformats.org/officeDocument/2006/relationships/package" Target="../embeddings/Microsoft_Excel_Worksheet20.xlsx"/><Relationship Id="rId2" Type="http://schemas.microsoft.com/office/2011/relationships/chartColorStyle" Target="colors21.xml"/><Relationship Id="rId1" Type="http://schemas.microsoft.com/office/2011/relationships/chartStyle" Target="style21.xml"/></Relationships>
</file>

<file path=ppt/charts/_rels/chart22.xml.rels><?xml version="1.0" encoding="UTF-8" standalone="yes"?>
<Relationships xmlns="http://schemas.openxmlformats.org/package/2006/relationships"><Relationship Id="rId3" Type="http://schemas.openxmlformats.org/officeDocument/2006/relationships/package" Target="../embeddings/Microsoft_Excel_Worksheet21.xlsx"/><Relationship Id="rId2" Type="http://schemas.microsoft.com/office/2011/relationships/chartColorStyle" Target="colors22.xml"/><Relationship Id="rId1" Type="http://schemas.microsoft.com/office/2011/relationships/chartStyle" Target="style22.xml"/></Relationships>
</file>

<file path=ppt/charts/_rels/chart23.xml.rels><?xml version="1.0" encoding="UTF-8" standalone="yes"?>
<Relationships xmlns="http://schemas.openxmlformats.org/package/2006/relationships"><Relationship Id="rId3" Type="http://schemas.openxmlformats.org/officeDocument/2006/relationships/package" Target="../embeddings/Microsoft_Excel_Worksheet22.xlsx"/><Relationship Id="rId2" Type="http://schemas.microsoft.com/office/2011/relationships/chartColorStyle" Target="colors23.xml"/><Relationship Id="rId1" Type="http://schemas.microsoft.com/office/2011/relationships/chartStyle" Target="style23.xml"/></Relationships>
</file>

<file path=ppt/charts/_rels/chart24.xml.rels><?xml version="1.0" encoding="UTF-8" standalone="yes"?>
<Relationships xmlns="http://schemas.openxmlformats.org/package/2006/relationships"><Relationship Id="rId3" Type="http://schemas.openxmlformats.org/officeDocument/2006/relationships/package" Target="../embeddings/Microsoft_Excel_Worksheet23.xlsx"/><Relationship Id="rId2" Type="http://schemas.microsoft.com/office/2011/relationships/chartColorStyle" Target="colors24.xml"/><Relationship Id="rId1" Type="http://schemas.microsoft.com/office/2011/relationships/chartStyle" Target="style24.xml"/></Relationships>
</file>

<file path=ppt/charts/_rels/chart25.xml.rels><?xml version="1.0" encoding="UTF-8" standalone="yes"?>
<Relationships xmlns="http://schemas.openxmlformats.org/package/2006/relationships"><Relationship Id="rId3" Type="http://schemas.openxmlformats.org/officeDocument/2006/relationships/package" Target="../embeddings/Microsoft_Excel_Worksheet24.xlsx"/><Relationship Id="rId2" Type="http://schemas.microsoft.com/office/2011/relationships/chartColorStyle" Target="colors25.xml"/><Relationship Id="rId1" Type="http://schemas.microsoft.com/office/2011/relationships/chartStyle" Target="style25.xml"/></Relationships>
</file>

<file path=ppt/charts/_rels/chart26.xml.rels><?xml version="1.0" encoding="UTF-8" standalone="yes"?>
<Relationships xmlns="http://schemas.openxmlformats.org/package/2006/relationships"><Relationship Id="rId3" Type="http://schemas.openxmlformats.org/officeDocument/2006/relationships/package" Target="../embeddings/Microsoft_Excel_Worksheet25.xlsx"/><Relationship Id="rId2" Type="http://schemas.microsoft.com/office/2011/relationships/chartColorStyle" Target="colors26.xml"/><Relationship Id="rId1" Type="http://schemas.microsoft.com/office/2011/relationships/chartStyle" Target="style26.xml"/></Relationships>
</file>

<file path=ppt/charts/_rels/chart27.xml.rels><?xml version="1.0" encoding="UTF-8" standalone="yes"?>
<Relationships xmlns="http://schemas.openxmlformats.org/package/2006/relationships"><Relationship Id="rId3" Type="http://schemas.openxmlformats.org/officeDocument/2006/relationships/package" Target="../embeddings/Microsoft_Excel_Worksheet26.xlsx"/><Relationship Id="rId2" Type="http://schemas.microsoft.com/office/2011/relationships/chartColorStyle" Target="colors27.xml"/><Relationship Id="rId1" Type="http://schemas.microsoft.com/office/2011/relationships/chartStyle" Target="style27.xml"/></Relationships>
</file>

<file path=ppt/charts/_rels/chart28.xml.rels><?xml version="1.0" encoding="UTF-8" standalone="yes"?>
<Relationships xmlns="http://schemas.openxmlformats.org/package/2006/relationships"><Relationship Id="rId3" Type="http://schemas.openxmlformats.org/officeDocument/2006/relationships/package" Target="../embeddings/Microsoft_Excel_Worksheet27.xlsx"/><Relationship Id="rId2" Type="http://schemas.microsoft.com/office/2011/relationships/chartColorStyle" Target="colors28.xml"/><Relationship Id="rId1" Type="http://schemas.microsoft.com/office/2011/relationships/chartStyle" Target="style28.xml"/></Relationships>
</file>

<file path=ppt/charts/_rels/chart29.xml.rels><?xml version="1.0" encoding="UTF-8" standalone="yes"?>
<Relationships xmlns="http://schemas.openxmlformats.org/package/2006/relationships"><Relationship Id="rId3" Type="http://schemas.openxmlformats.org/officeDocument/2006/relationships/package" Target="../embeddings/Microsoft_Excel_Worksheet28.xlsx"/><Relationship Id="rId2" Type="http://schemas.microsoft.com/office/2011/relationships/chartColorStyle" Target="colors29.xml"/><Relationship Id="rId1" Type="http://schemas.microsoft.com/office/2011/relationships/chartStyle" Target="style29.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30.xml.rels><?xml version="1.0" encoding="UTF-8" standalone="yes"?>
<Relationships xmlns="http://schemas.openxmlformats.org/package/2006/relationships"><Relationship Id="rId3" Type="http://schemas.openxmlformats.org/officeDocument/2006/relationships/package" Target="../embeddings/Microsoft_Excel_Worksheet29.xlsx"/><Relationship Id="rId2" Type="http://schemas.microsoft.com/office/2011/relationships/chartColorStyle" Target="colors30.xml"/><Relationship Id="rId1" Type="http://schemas.microsoft.com/office/2011/relationships/chartStyle" Target="style30.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8"/>
    </mc:Choice>
    <mc:Fallback>
      <c:style val="8"/>
    </mc:Fallback>
  </mc:AlternateContent>
  <c:chart>
    <c:title>
      <c:tx>
        <c:rich>
          <a:bodyPr rot="0" spcFirstLastPara="1" vertOverflow="ellipsis" vert="horz" wrap="square" anchor="ctr" anchorCtr="1"/>
          <a:lstStyle/>
          <a:p>
            <a:pPr>
              <a:defRPr lang="ja-JP" sz="1862" b="0" i="0" u="none" strike="noStrike" kern="1200" spc="0" baseline="0">
                <a:solidFill>
                  <a:schemeClr val="tx1">
                    <a:lumMod val="65000"/>
                    <a:lumOff val="35000"/>
                  </a:schemeClr>
                </a:solidFill>
                <a:latin typeface="+mn-lt"/>
                <a:ea typeface="+mn-ea"/>
                <a:cs typeface="+mn-cs"/>
              </a:defRPr>
            </a:pPr>
            <a:r>
              <a:rPr lang="en-US" sz="1400" b="1" dirty="0">
                <a:solidFill>
                  <a:schemeClr val="tx1"/>
                </a:solidFill>
              </a:rPr>
              <a:t>Research</a:t>
            </a:r>
            <a:r>
              <a:rPr lang="en-US" sz="1400" b="1" baseline="0" dirty="0">
                <a:solidFill>
                  <a:schemeClr val="tx1"/>
                </a:solidFill>
              </a:rPr>
              <a:t> Contribution</a:t>
            </a:r>
            <a:endParaRPr lang="en-US" sz="1400" b="1" dirty="0">
              <a:solidFill>
                <a:schemeClr val="tx1"/>
              </a:solidFill>
            </a:endParaRPr>
          </a:p>
        </c:rich>
      </c:tx>
      <c:overlay val="0"/>
      <c:spPr>
        <a:noFill/>
        <a:ln>
          <a:noFill/>
        </a:ln>
        <a:effectLst/>
      </c:spPr>
      <c:txPr>
        <a:bodyPr rot="0" spcFirstLastPara="1" vertOverflow="ellipsis" vert="horz" wrap="square" anchor="ctr" anchorCtr="1"/>
        <a:lstStyle/>
        <a:p>
          <a:pPr>
            <a:defRPr lang="ja-JP" sz="1862" b="0" i="0" u="none" strike="noStrike" kern="1200" spc="0" baseline="0">
              <a:solidFill>
                <a:schemeClr val="tx1">
                  <a:lumMod val="65000"/>
                  <a:lumOff val="35000"/>
                </a:schemeClr>
              </a:solidFill>
              <a:latin typeface="+mn-lt"/>
              <a:ea typeface="+mn-ea"/>
              <a:cs typeface="+mn-cs"/>
            </a:defRPr>
          </a:pPr>
          <a:endParaRPr lang="en-US"/>
        </a:p>
      </c:txPr>
    </c:title>
    <c:autoTitleDeleted val="0"/>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ser>
          <c:idx val="0"/>
          <c:order val="0"/>
          <c:tx>
            <c:strRef>
              <c:f>Sheet1!$B$1</c:f>
              <c:strCache>
                <c:ptCount val="1"/>
                <c:pt idx="0">
                  <c:v>Sales</c:v>
                </c:pt>
              </c:strCache>
            </c:strRef>
          </c:tx>
          <c:dPt>
            <c:idx val="0"/>
            <c:bubble3D val="0"/>
            <c:spPr>
              <a:solidFill>
                <a:srgbClr val="215F63"/>
              </a:solidFill>
              <a:ln w="25400">
                <a:solidFill>
                  <a:schemeClr val="lt1"/>
                </a:solidFill>
              </a:ln>
              <a:effectLst/>
              <a:sp3d contourW="25400">
                <a:contourClr>
                  <a:schemeClr val="lt1"/>
                </a:contourClr>
              </a:sp3d>
            </c:spPr>
            <c:extLst>
              <c:ext xmlns:c16="http://schemas.microsoft.com/office/drawing/2014/chart" uri="{C3380CC4-5D6E-409C-BE32-E72D297353CC}">
                <c16:uniqueId val="{00000001-72E0-49CC-BDB6-CDBB714276DC}"/>
              </c:ext>
            </c:extLst>
          </c:dPt>
          <c:dPt>
            <c:idx val="1"/>
            <c:bubble3D val="0"/>
            <c:spPr>
              <a:solidFill>
                <a:srgbClr val="BDD7EE"/>
              </a:solidFill>
              <a:ln w="25400">
                <a:solidFill>
                  <a:schemeClr val="lt1"/>
                </a:solidFill>
              </a:ln>
              <a:effectLst/>
              <a:sp3d contourW="25400">
                <a:contourClr>
                  <a:schemeClr val="lt1"/>
                </a:contourClr>
              </a:sp3d>
            </c:spPr>
            <c:extLst>
              <c:ext xmlns:c16="http://schemas.microsoft.com/office/drawing/2014/chart" uri="{C3380CC4-5D6E-409C-BE32-E72D297353CC}">
                <c16:uniqueId val="{00000003-72E0-49CC-BDB6-CDBB714276DC}"/>
              </c:ext>
            </c:extLst>
          </c:dPt>
          <c:dLbls>
            <c:dLbl>
              <c:idx val="0"/>
              <c:layout>
                <c:manualLayout>
                  <c:x val="-0.15432063603591187"/>
                  <c:y val="-0.3097333011081207"/>
                </c:manualLayout>
              </c:layout>
              <c:spPr>
                <a:noFill/>
                <a:ln>
                  <a:noFill/>
                </a:ln>
                <a:effectLst/>
              </c:spPr>
              <c:txPr>
                <a:bodyPr rot="0" spcFirstLastPara="1" vertOverflow="ellipsis" vert="horz" wrap="square" lIns="38100" tIns="19050" rIns="38100" bIns="19050" anchor="ctr" anchorCtr="1">
                  <a:spAutoFit/>
                </a:bodyPr>
                <a:lstStyle/>
                <a:p>
                  <a:pPr>
                    <a:defRPr lang="ja-JP" sz="800" b="1" i="0" u="none" strike="noStrike" kern="1200" baseline="0">
                      <a:solidFill>
                        <a:schemeClr val="bg1"/>
                      </a:solidFill>
                      <a:latin typeface="Arial" panose="020B0604020202020204" pitchFamily="34" charset="0"/>
                      <a:ea typeface="Verdana" panose="020B0604030504040204" pitchFamily="34" charset="0"/>
                      <a:cs typeface="Arial" panose="020B0604020202020204" pitchFamily="34" charset="0"/>
                    </a:defRPr>
                  </a:pPr>
                  <a:endParaRPr lang="en-US"/>
                </a:p>
              </c:txPr>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1-72E0-49CC-BDB6-CDBB714276DC}"/>
                </c:ext>
              </c:extLst>
            </c:dLbl>
            <c:dLbl>
              <c:idx val="1"/>
              <c:layout>
                <c:manualLayout>
                  <c:x val="4.9622372808334751E-2"/>
                  <c:y val="8.4519766667208295E-3"/>
                </c:manualLayout>
              </c:layout>
              <c:spPr>
                <a:noFill/>
                <a:ln>
                  <a:noFill/>
                </a:ln>
                <a:effectLst/>
              </c:spPr>
              <c:txPr>
                <a:bodyPr rot="0" spcFirstLastPara="1" vertOverflow="ellipsis" vert="horz" wrap="square" lIns="38100" tIns="19050" rIns="38100" bIns="19050" anchor="ctr" anchorCtr="1">
                  <a:noAutofit/>
                </a:bodyPr>
                <a:lstStyle/>
                <a:p>
                  <a:pPr>
                    <a:defRPr lang="ja-JP" sz="800" b="1" i="0" u="none" strike="noStrike" kern="1200" baseline="0">
                      <a:solidFill>
                        <a:schemeClr val="bg2">
                          <a:lumMod val="25000"/>
                        </a:schemeClr>
                      </a:solidFill>
                      <a:latin typeface="Arial" panose="020B0604020202020204" pitchFamily="34" charset="0"/>
                      <a:ea typeface="Verdana" panose="020B0604030504040204" pitchFamily="34" charset="0"/>
                      <a:cs typeface="Arial" panose="020B0604020202020204" pitchFamily="34" charset="0"/>
                    </a:defRPr>
                  </a:pPr>
                  <a:endParaRPr lang="en-US"/>
                </a:p>
              </c:txPr>
              <c:showLegendKey val="0"/>
              <c:showVal val="0"/>
              <c:showCatName val="1"/>
              <c:showSerName val="0"/>
              <c:showPercent val="1"/>
              <c:showBubbleSize val="0"/>
              <c:extLst>
                <c:ext xmlns:c15="http://schemas.microsoft.com/office/drawing/2012/chart" uri="{CE6537A1-D6FC-4f65-9D91-7224C49458BB}">
                  <c15:layout>
                    <c:manualLayout>
                      <c:w val="0.3014378497959565"/>
                      <c:h val="0.2131283817818436"/>
                    </c:manualLayout>
                  </c15:layout>
                </c:ext>
                <c:ext xmlns:c16="http://schemas.microsoft.com/office/drawing/2014/chart" uri="{C3380CC4-5D6E-409C-BE32-E72D297353CC}">
                  <c16:uniqueId val="{00000003-72E0-49CC-BDB6-CDBB714276DC}"/>
                </c:ext>
              </c:extLst>
            </c:dLbl>
            <c:spPr>
              <a:noFill/>
              <a:ln>
                <a:noFill/>
              </a:ln>
              <a:effectLst/>
            </c:spPr>
            <c:txPr>
              <a:bodyPr rot="0" spcFirstLastPara="1" vertOverflow="ellipsis" vert="horz" wrap="square" lIns="38100" tIns="19050" rIns="38100" bIns="19050" anchor="ctr" anchorCtr="1">
                <a:spAutoFit/>
              </a:bodyPr>
              <a:lstStyle/>
              <a:p>
                <a:pPr>
                  <a:defRPr lang="ja-JP" sz="800" b="1" i="0" u="none" strike="noStrike" kern="1200" baseline="0">
                    <a:solidFill>
                      <a:schemeClr val="bg2">
                        <a:lumMod val="25000"/>
                      </a:schemeClr>
                    </a:solidFill>
                    <a:latin typeface="Arial" panose="020B0604020202020204" pitchFamily="34" charset="0"/>
                    <a:ea typeface="Verdana" panose="020B0604030504040204" pitchFamily="34" charset="0"/>
                    <a:cs typeface="Arial" panose="020B0604020202020204" pitchFamily="34" charset="0"/>
                  </a:defRPr>
                </a:pPr>
                <a:endParaRPr lang="en-US"/>
              </a:p>
            </c:txPr>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Primary Research</c:v>
                </c:pt>
                <c:pt idx="1">
                  <c:v>Desk Research</c:v>
                </c:pt>
              </c:strCache>
            </c:strRef>
          </c:cat>
          <c:val>
            <c:numRef>
              <c:f>Sheet1!$B$2:$B$3</c:f>
              <c:numCache>
                <c:formatCode>0%</c:formatCode>
                <c:ptCount val="2"/>
                <c:pt idx="0">
                  <c:v>0.8</c:v>
                </c:pt>
                <c:pt idx="1">
                  <c:v>0.2</c:v>
                </c:pt>
              </c:numCache>
            </c:numRef>
          </c:val>
          <c:extLst>
            <c:ext xmlns:c16="http://schemas.microsoft.com/office/drawing/2014/chart" uri="{C3380CC4-5D6E-409C-BE32-E72D297353CC}">
              <c16:uniqueId val="{00000004-72E0-49CC-BDB6-CDBB714276DC}"/>
            </c:ext>
          </c:extLst>
        </c:ser>
        <c:dLbls>
          <c:showLegendKey val="0"/>
          <c:showVal val="0"/>
          <c:showCatName val="1"/>
          <c:showSerName val="0"/>
          <c:showPercent val="1"/>
          <c:showBubbleSize val="0"/>
          <c:showLeaderLines val="1"/>
        </c:dLbls>
      </c:pie3D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7566749787451289"/>
          <c:y val="7.7361662727516392E-2"/>
          <c:w val="0.48910780175059965"/>
          <c:h val="0.86908026307651076"/>
        </c:manualLayout>
      </c:layout>
      <c:pieChart>
        <c:varyColors val="1"/>
        <c:ser>
          <c:idx val="0"/>
          <c:order val="0"/>
          <c:tx>
            <c:strRef>
              <c:f>Sheet1!$B$1</c:f>
              <c:strCache>
                <c:ptCount val="1"/>
                <c:pt idx="0">
                  <c:v>Column1</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8274-474D-828C-188BD1EA3357}"/>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8274-474D-828C-188BD1EA3357}"/>
              </c:ext>
            </c:extLst>
          </c:dPt>
          <c:cat>
            <c:strRef>
              <c:f>Sheet1!$A$2:$A$5</c:f>
              <c:strCache>
                <c:ptCount val="2"/>
                <c:pt idx="0">
                  <c:v>Europe</c:v>
                </c:pt>
                <c:pt idx="1">
                  <c:v>Rest of the World</c:v>
                </c:pt>
              </c:strCache>
              <c:extLst/>
            </c:strRef>
          </c:cat>
          <c:val>
            <c:numRef>
              <c:f>Sheet1!$B$2:$B$5</c:f>
              <c:numCache>
                <c:formatCode>0%</c:formatCode>
                <c:ptCount val="2"/>
                <c:pt idx="0">
                  <c:v>0.33600000000000002</c:v>
                </c:pt>
                <c:pt idx="1">
                  <c:v>0.66400000000000003</c:v>
                </c:pt>
              </c:numCache>
              <c:extLst/>
            </c:numRef>
          </c:val>
          <c:extLst>
            <c:ext xmlns:c16="http://schemas.microsoft.com/office/drawing/2014/chart" uri="{C3380CC4-5D6E-409C-BE32-E72D297353CC}">
              <c16:uniqueId val="{00000008-8274-474D-828C-188BD1EA3357}"/>
            </c:ext>
          </c:extLst>
        </c:ser>
        <c:dLbls>
          <c:showLegendKey val="0"/>
          <c:showVal val="0"/>
          <c:showCatName val="0"/>
          <c:showSerName val="0"/>
          <c:showPercent val="0"/>
          <c:showBubbleSize val="0"/>
          <c:showLeaderLines val="1"/>
        </c:dLbls>
        <c:firstSliceAng val="24"/>
      </c:pieChart>
      <c:spPr>
        <a:noFill/>
        <a:ln>
          <a:noFill/>
        </a:ln>
        <a:effectLst/>
      </c:spPr>
    </c:plotArea>
    <c:legend>
      <c:legendPos val="r"/>
      <c:layout>
        <c:manualLayout>
          <c:xMode val="edge"/>
          <c:yMode val="edge"/>
          <c:x val="1.6811125949085355E-2"/>
          <c:y val="0.39926396305383166"/>
          <c:w val="0.2609019554481033"/>
          <c:h val="0.55852590186548912"/>
        </c:manualLayout>
      </c:layout>
      <c:overlay val="0"/>
      <c:spPr>
        <a:noFill/>
        <a:ln>
          <a:noFill/>
        </a:ln>
        <a:effectLst/>
      </c:spPr>
      <c:txPr>
        <a:bodyPr rot="0" spcFirstLastPara="1" vertOverflow="ellipsis" vert="horz" wrap="square" anchor="ctr" anchorCtr="1"/>
        <a:lstStyle/>
        <a:p>
          <a:pPr>
            <a:defRPr sz="1197" b="1"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userShapes r:id="rId4"/>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5172684671018775"/>
          <c:y val="0.10229400560518584"/>
          <c:w val="0.3838505341574755"/>
          <c:h val="0.77007122426805519"/>
        </c:manualLayout>
      </c:layout>
      <c:barChart>
        <c:barDir val="col"/>
        <c:grouping val="stacked"/>
        <c:varyColors val="0"/>
        <c:ser>
          <c:idx val="0"/>
          <c:order val="0"/>
          <c:tx>
            <c:strRef>
              <c:f>Sheet1!$B$1</c:f>
              <c:strCache>
                <c:ptCount val="1"/>
                <c:pt idx="0">
                  <c:v>Domestic Sales</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dLbls>
            <c:dLbl>
              <c:idx val="0"/>
              <c:layout>
                <c:manualLayout>
                  <c:x val="-1.15903609700735E-2"/>
                  <c:y val="-1.5243205800023486E-2"/>
                </c:manualLayout>
              </c:layout>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7825-4860-B29F-8305A974601C}"/>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 Share</c:v>
                </c:pt>
              </c:strCache>
            </c:strRef>
          </c:cat>
          <c:val>
            <c:numRef>
              <c:f>Sheet1!$B$2</c:f>
              <c:numCache>
                <c:formatCode>0%</c:formatCode>
                <c:ptCount val="1"/>
                <c:pt idx="0">
                  <c:v>0.65</c:v>
                </c:pt>
              </c:numCache>
            </c:numRef>
          </c:val>
          <c:extLst>
            <c:ext xmlns:c16="http://schemas.microsoft.com/office/drawing/2014/chart" uri="{C3380CC4-5D6E-409C-BE32-E72D297353CC}">
              <c16:uniqueId val="{00000002-7825-4860-B29F-8305A974601C}"/>
            </c:ext>
          </c:extLst>
        </c:ser>
        <c:ser>
          <c:idx val="1"/>
          <c:order val="1"/>
          <c:tx>
            <c:strRef>
              <c:f>Sheet1!$C$1</c:f>
              <c:strCache>
                <c:ptCount val="1"/>
                <c:pt idx="0">
                  <c:v>Imports</c:v>
                </c:pt>
              </c:strCache>
            </c:strRef>
          </c:tx>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 Share</c:v>
                </c:pt>
              </c:strCache>
            </c:strRef>
          </c:cat>
          <c:val>
            <c:numRef>
              <c:f>Sheet1!$C$2</c:f>
              <c:numCache>
                <c:formatCode>0%</c:formatCode>
                <c:ptCount val="1"/>
                <c:pt idx="0">
                  <c:v>0.35</c:v>
                </c:pt>
              </c:numCache>
            </c:numRef>
          </c:val>
          <c:extLst>
            <c:ext xmlns:c16="http://schemas.microsoft.com/office/drawing/2014/chart" uri="{C3380CC4-5D6E-409C-BE32-E72D297353CC}">
              <c16:uniqueId val="{00000007-7825-4860-B29F-8305A974601C}"/>
            </c:ext>
          </c:extLst>
        </c:ser>
        <c:dLbls>
          <c:dLblPos val="ctr"/>
          <c:showLegendKey val="0"/>
          <c:showVal val="1"/>
          <c:showCatName val="0"/>
          <c:showSerName val="0"/>
          <c:showPercent val="0"/>
          <c:showBubbleSize val="0"/>
        </c:dLbls>
        <c:gapWidth val="150"/>
        <c:overlap val="100"/>
        <c:axId val="795251472"/>
        <c:axId val="795260328"/>
      </c:barChart>
      <c:catAx>
        <c:axId val="795251472"/>
        <c:scaling>
          <c:orientation val="minMax"/>
        </c:scaling>
        <c:delete val="0"/>
        <c:axPos val="b"/>
        <c:numFmt formatCode="General" sourceLinked="1"/>
        <c:majorTickMark val="out"/>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795260328"/>
        <c:crosses val="autoZero"/>
        <c:auto val="1"/>
        <c:lblAlgn val="ctr"/>
        <c:lblOffset val="100"/>
        <c:noMultiLvlLbl val="0"/>
      </c:catAx>
      <c:valAx>
        <c:axId val="795260328"/>
        <c:scaling>
          <c:orientation val="minMax"/>
        </c:scaling>
        <c:delete val="1"/>
        <c:axPos val="l"/>
        <c:numFmt formatCode="0%" sourceLinked="1"/>
        <c:majorTickMark val="out"/>
        <c:minorTickMark val="none"/>
        <c:tickLblPos val="nextTo"/>
        <c:crossAx val="795251472"/>
        <c:crosses val="autoZero"/>
        <c:crossBetween val="between"/>
      </c:valAx>
      <c:spPr>
        <a:noFill/>
        <a:ln>
          <a:noFill/>
        </a:ln>
        <a:effectLst/>
      </c:spPr>
    </c:plotArea>
    <c:legend>
      <c:legendPos val="r"/>
      <c:layout>
        <c:manualLayout>
          <c:xMode val="edge"/>
          <c:yMode val="edge"/>
          <c:x val="0.6054438196908043"/>
          <c:y val="0.26926893912256072"/>
          <c:w val="0.39450377569429823"/>
          <c:h val="0.53683622827206223"/>
        </c:manualLayout>
      </c:layout>
      <c:overlay val="0"/>
      <c:spPr>
        <a:noFill/>
        <a:ln>
          <a:noFill/>
        </a:ln>
        <a:effectLst/>
      </c:spPr>
      <c:txPr>
        <a:bodyPr rot="0" spcFirstLastPara="1" vertOverflow="ellipsis" vert="horz" wrap="square" anchor="ctr" anchorCtr="1"/>
        <a:lstStyle/>
        <a:p>
          <a:pPr>
            <a:defRPr sz="1197" b="1"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8276777990730955E-2"/>
          <c:y val="0.12770123166555936"/>
          <c:w val="0.95172322200926907"/>
          <c:h val="0.57923736709489781"/>
        </c:manualLayout>
      </c:layout>
      <c:barChart>
        <c:barDir val="col"/>
        <c:grouping val="clustered"/>
        <c:varyColors val="0"/>
        <c:ser>
          <c:idx val="0"/>
          <c:order val="0"/>
          <c:tx>
            <c:strRef>
              <c:f>Sheet1!$B$1</c:f>
              <c:strCache>
                <c:ptCount val="1"/>
                <c:pt idx="0">
                  <c:v>By Value (USD Billion)</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dLbls>
            <c:dLbl>
              <c:idx val="2"/>
              <c:dLblPos val="ctr"/>
              <c:showLegendKey val="0"/>
              <c:showVal val="1"/>
              <c:showCatName val="0"/>
              <c:showSerName val="0"/>
              <c:showPercent val="0"/>
              <c:showBubbleSize val="0"/>
              <c:extLst>
                <c:ext xmlns:c15="http://schemas.microsoft.com/office/drawing/2012/chart" uri="{CE6537A1-D6FC-4f65-9D91-7224C49458BB}">
                  <c15:layout>
                    <c:manualLayout>
                      <c:w val="4.6594437907587112E-2"/>
                      <c:h val="7.5537622767847673E-2"/>
                    </c:manualLayout>
                  </c15:layout>
                </c:ext>
                <c:ext xmlns:c16="http://schemas.microsoft.com/office/drawing/2014/chart" uri="{C3380CC4-5D6E-409C-BE32-E72D297353CC}">
                  <c16:uniqueId val="{0000000E-C0F7-43A3-B83F-B3BD7D5EB392}"/>
                </c:ext>
              </c:extLst>
            </c:dLbl>
            <c:spPr>
              <a:solidFill>
                <a:schemeClr val="accent6">
                  <a:lumMod val="20000"/>
                  <a:lumOff val="80000"/>
                </a:schemeClr>
              </a:solidFill>
              <a:ln>
                <a:noFill/>
              </a:ln>
              <a:effectLst>
                <a:glow rad="101600">
                  <a:schemeClr val="accent6">
                    <a:satMod val="175000"/>
                    <a:alpha val="40000"/>
                  </a:schemeClr>
                </a:glow>
              </a:effectLst>
            </c:spPr>
            <c:txPr>
              <a:bodyPr rot="0" spcFirstLastPara="1" vertOverflow="ellipsis" vert="horz" wrap="square" anchor="ctr" anchorCtr="1"/>
              <a:lstStyle/>
              <a:p>
                <a:pPr algn="ctr">
                  <a:defRPr sz="1050" b="0" i="0" u="none" strike="noStrike" kern="1200" baseline="0">
                    <a:solidFill>
                      <a:schemeClr val="tx1">
                        <a:lumMod val="75000"/>
                        <a:lumOff val="25000"/>
                      </a:schemeClr>
                    </a:solidFill>
                    <a:latin typeface="+mn-lt"/>
                    <a:ea typeface="Verdana" panose="020B0604030504040204" pitchFamily="34" charset="0"/>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Sheet1!$A$2:$A$12</c:f>
              <c:strCache>
                <c:ptCount val="11"/>
                <c:pt idx="0">
                  <c:v>2017</c:v>
                </c:pt>
                <c:pt idx="1">
                  <c:v>2018</c:v>
                </c:pt>
                <c:pt idx="2">
                  <c:v>2019</c:v>
                </c:pt>
                <c:pt idx="3">
                  <c:v>2020</c:v>
                </c:pt>
                <c:pt idx="4">
                  <c:v>2021</c:v>
                </c:pt>
                <c:pt idx="5">
                  <c:v>2022E</c:v>
                </c:pt>
                <c:pt idx="6">
                  <c:v>2023F</c:v>
                </c:pt>
                <c:pt idx="7">
                  <c:v>2024F</c:v>
                </c:pt>
                <c:pt idx="8">
                  <c:v>2025F</c:v>
                </c:pt>
                <c:pt idx="9">
                  <c:v>2026F</c:v>
                </c:pt>
                <c:pt idx="10">
                  <c:v>2027F</c:v>
                </c:pt>
              </c:strCache>
            </c:strRef>
          </c:cat>
          <c:val>
            <c:numRef>
              <c:f>Sheet1!$B$2:$B$12</c:f>
              <c:numCache>
                <c:formatCode>0.00</c:formatCode>
                <c:ptCount val="11"/>
                <c:pt idx="0">
                  <c:v>2.9</c:v>
                </c:pt>
                <c:pt idx="1">
                  <c:v>3.04</c:v>
                </c:pt>
                <c:pt idx="2">
                  <c:v>3.21</c:v>
                </c:pt>
                <c:pt idx="3">
                  <c:v>3.08</c:v>
                </c:pt>
                <c:pt idx="4">
                  <c:v>3.31</c:v>
                </c:pt>
                <c:pt idx="5">
                  <c:v>3.6</c:v>
                </c:pt>
                <c:pt idx="6">
                  <c:v>3.86</c:v>
                </c:pt>
                <c:pt idx="7">
                  <c:v>4.1500000000000004</c:v>
                </c:pt>
                <c:pt idx="8">
                  <c:v>4.4400000000000004</c:v>
                </c:pt>
                <c:pt idx="9">
                  <c:v>4.75</c:v>
                </c:pt>
                <c:pt idx="10" formatCode="General">
                  <c:v>5.0199999999999996</c:v>
                </c:pt>
              </c:numCache>
            </c:numRef>
          </c:val>
          <c:extLst>
            <c:ext xmlns:c16="http://schemas.microsoft.com/office/drawing/2014/chart" uri="{C3380CC4-5D6E-409C-BE32-E72D297353CC}">
              <c16:uniqueId val="{0000000F-C0F7-43A3-B83F-B3BD7D5EB392}"/>
            </c:ext>
          </c:extLst>
        </c:ser>
        <c:dLbls>
          <c:showLegendKey val="0"/>
          <c:showVal val="1"/>
          <c:showCatName val="0"/>
          <c:showSerName val="0"/>
          <c:showPercent val="0"/>
          <c:showBubbleSize val="0"/>
        </c:dLbls>
        <c:gapWidth val="181"/>
        <c:axId val="513292144"/>
        <c:axId val="646582368"/>
      </c:barChart>
      <c:catAx>
        <c:axId val="513292144"/>
        <c:scaling>
          <c:orientation val="minMax"/>
        </c:scaling>
        <c:delete val="0"/>
        <c:axPos val="b"/>
        <c:numFmt formatCode="General" sourceLinked="1"/>
        <c:majorTickMark val="out"/>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lgn="ctr">
              <a:defRPr sz="1050" b="1" i="0" u="none" strike="noStrike" kern="1200" baseline="0">
                <a:solidFill>
                  <a:schemeClr val="tx1">
                    <a:lumMod val="65000"/>
                    <a:lumOff val="35000"/>
                  </a:schemeClr>
                </a:solidFill>
                <a:latin typeface="+mn-lt"/>
                <a:ea typeface="Verdana" panose="020B0604030504040204" pitchFamily="34" charset="0"/>
                <a:cs typeface="+mn-cs"/>
              </a:defRPr>
            </a:pPr>
            <a:endParaRPr lang="en-US"/>
          </a:p>
        </c:txPr>
        <c:crossAx val="646582368"/>
        <c:crosses val="autoZero"/>
        <c:auto val="1"/>
        <c:lblAlgn val="ctr"/>
        <c:lblOffset val="100"/>
        <c:noMultiLvlLbl val="0"/>
      </c:catAx>
      <c:valAx>
        <c:axId val="646582368"/>
        <c:scaling>
          <c:orientation val="minMax"/>
          <c:max val="5"/>
          <c:min val="0"/>
        </c:scaling>
        <c:delete val="0"/>
        <c:axPos val="l"/>
        <c:numFmt formatCode="0.00" sourceLinked="1"/>
        <c:majorTickMark val="out"/>
        <c:minorTickMark val="none"/>
        <c:tickLblPos val="nextTo"/>
        <c:spPr>
          <a:noFill/>
          <a:ln>
            <a:noFill/>
          </a:ln>
          <a:effectLst/>
        </c:spPr>
        <c:txPr>
          <a:bodyPr rot="-60000000" spcFirstLastPara="1" vertOverflow="ellipsis" vert="horz" wrap="square" anchor="ctr" anchorCtr="1"/>
          <a:lstStyle/>
          <a:p>
            <a:pPr>
              <a:defRPr sz="1050" b="0" i="0" u="none" strike="noStrike" kern="1200" baseline="0">
                <a:solidFill>
                  <a:schemeClr val="bg1"/>
                </a:solidFill>
                <a:latin typeface="+mn-lt"/>
                <a:ea typeface="Verdana" panose="020B0604030504040204" pitchFamily="34" charset="0"/>
                <a:cs typeface="+mn-cs"/>
              </a:defRPr>
            </a:pPr>
            <a:endParaRPr lang="en-US"/>
          </a:p>
        </c:txPr>
        <c:crossAx val="513292144"/>
        <c:crosses val="autoZero"/>
        <c:crossBetween val="between"/>
      </c:valAx>
      <c:spPr>
        <a:noFill/>
        <a:ln>
          <a:noFill/>
        </a:ln>
        <a:effectLst/>
      </c:spPr>
    </c:plotArea>
    <c:legend>
      <c:legendPos val="r"/>
      <c:layout>
        <c:manualLayout>
          <c:xMode val="edge"/>
          <c:yMode val="edge"/>
          <c:x val="0.29272340002802177"/>
          <c:y val="0.83706087773578441"/>
          <c:w val="0.36939968220095754"/>
          <c:h val="0.14580712322366626"/>
        </c:manualLayout>
      </c:layout>
      <c:overlay val="0"/>
      <c:spPr>
        <a:noFill/>
        <a:ln>
          <a:noFill/>
        </a:ln>
        <a:effectLst/>
      </c:spPr>
      <c:txPr>
        <a:bodyPr rot="0" spcFirstLastPara="1" vertOverflow="ellipsis" vert="horz" wrap="square" anchor="ctr" anchorCtr="1"/>
        <a:lstStyle/>
        <a:p>
          <a:pPr>
            <a:defRPr sz="1100" b="1" i="0" u="none" strike="noStrike" kern="1200" baseline="0">
              <a:solidFill>
                <a:schemeClr val="tx1">
                  <a:lumMod val="65000"/>
                  <a:lumOff val="35000"/>
                </a:schemeClr>
              </a:solidFill>
              <a:latin typeface="+mn-lt"/>
              <a:ea typeface="Verdana" panose="020B0604030504040204" pitchFamily="34" charset="0"/>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50">
          <a:latin typeface="+mn-lt"/>
          <a:ea typeface="Verdana" panose="020B0604030504040204" pitchFamily="34" charset="0"/>
        </a:defRPr>
      </a:pPr>
      <a:endParaRPr lang="en-US"/>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5720134410907322E-2"/>
          <c:y val="0.12770123166555936"/>
          <c:w val="0.86600063353628054"/>
          <c:h val="0.57923736709489781"/>
        </c:manualLayout>
      </c:layout>
      <c:barChart>
        <c:barDir val="col"/>
        <c:grouping val="clustered"/>
        <c:varyColors val="0"/>
        <c:ser>
          <c:idx val="0"/>
          <c:order val="0"/>
          <c:tx>
            <c:strRef>
              <c:f>Sheet1!$B$1</c:f>
              <c:strCache>
                <c:ptCount val="1"/>
                <c:pt idx="0">
                  <c:v>By Volume (Million m³)</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dLbls>
            <c:dLbl>
              <c:idx val="2"/>
              <c:dLblPos val="ctr"/>
              <c:showLegendKey val="0"/>
              <c:showVal val="1"/>
              <c:showCatName val="0"/>
              <c:showSerName val="0"/>
              <c:showPercent val="0"/>
              <c:showBubbleSize val="0"/>
              <c:extLst>
                <c:ext xmlns:c15="http://schemas.microsoft.com/office/drawing/2012/chart" uri="{CE6537A1-D6FC-4f65-9D91-7224C49458BB}">
                  <c15:layout>
                    <c:manualLayout>
                      <c:w val="4.6594437907587112E-2"/>
                      <c:h val="7.5537622767847673E-2"/>
                    </c:manualLayout>
                  </c15:layout>
                </c:ext>
                <c:ext xmlns:c16="http://schemas.microsoft.com/office/drawing/2014/chart" uri="{C3380CC4-5D6E-409C-BE32-E72D297353CC}">
                  <c16:uniqueId val="{00000000-F302-4913-BDB0-99A9B76182DB}"/>
                </c:ext>
              </c:extLst>
            </c:dLbl>
            <c:spPr>
              <a:solidFill>
                <a:schemeClr val="accent6">
                  <a:lumMod val="20000"/>
                  <a:lumOff val="80000"/>
                </a:schemeClr>
              </a:solidFill>
              <a:ln>
                <a:noFill/>
              </a:ln>
              <a:effectLst>
                <a:glow rad="101600">
                  <a:schemeClr val="accent6">
                    <a:satMod val="175000"/>
                    <a:alpha val="40000"/>
                  </a:schemeClr>
                </a:glow>
              </a:effectLst>
            </c:spPr>
            <c:txPr>
              <a:bodyPr rot="0" spcFirstLastPara="1" vertOverflow="ellipsis" vert="horz" wrap="square" anchor="ctr" anchorCtr="1"/>
              <a:lstStyle/>
              <a:p>
                <a:pPr algn="ctr">
                  <a:defRPr sz="1050" b="1" i="0" u="none" strike="noStrike" kern="1200" baseline="0">
                    <a:solidFill>
                      <a:schemeClr val="tx1">
                        <a:lumMod val="75000"/>
                        <a:lumOff val="25000"/>
                      </a:schemeClr>
                    </a:solidFill>
                    <a:latin typeface="+mn-lt"/>
                    <a:ea typeface="Verdana" panose="020B0604030504040204" pitchFamily="34" charset="0"/>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Sheet1!$A$2:$A$12</c:f>
              <c:strCache>
                <c:ptCount val="11"/>
                <c:pt idx="0">
                  <c:v>2017</c:v>
                </c:pt>
                <c:pt idx="1">
                  <c:v>2018</c:v>
                </c:pt>
                <c:pt idx="2">
                  <c:v>2019</c:v>
                </c:pt>
                <c:pt idx="3">
                  <c:v>2020</c:v>
                </c:pt>
                <c:pt idx="4">
                  <c:v>2021</c:v>
                </c:pt>
                <c:pt idx="5">
                  <c:v>2022E</c:v>
                </c:pt>
                <c:pt idx="6">
                  <c:v>2023F</c:v>
                </c:pt>
                <c:pt idx="7">
                  <c:v>2024F</c:v>
                </c:pt>
                <c:pt idx="8">
                  <c:v>2025F</c:v>
                </c:pt>
                <c:pt idx="9">
                  <c:v>2026F</c:v>
                </c:pt>
                <c:pt idx="10">
                  <c:v>2027F</c:v>
                </c:pt>
              </c:strCache>
            </c:strRef>
          </c:cat>
          <c:val>
            <c:numRef>
              <c:f>Sheet1!$B$2:$B$12</c:f>
              <c:numCache>
                <c:formatCode>0.00</c:formatCode>
                <c:ptCount val="11"/>
                <c:pt idx="0">
                  <c:v>17.260000000000002</c:v>
                </c:pt>
                <c:pt idx="1">
                  <c:v>18.05</c:v>
                </c:pt>
                <c:pt idx="2">
                  <c:v>18.13</c:v>
                </c:pt>
                <c:pt idx="3">
                  <c:v>17.23</c:v>
                </c:pt>
                <c:pt idx="4">
                  <c:v>17.734839000000001</c:v>
                </c:pt>
                <c:pt idx="5">
                  <c:v>18.5630559813</c:v>
                </c:pt>
                <c:pt idx="6">
                  <c:v>19.636000617019139</c:v>
                </c:pt>
                <c:pt idx="7">
                  <c:v>20.896631856631767</c:v>
                </c:pt>
                <c:pt idx="8">
                  <c:v>22.363575412967318</c:v>
                </c:pt>
                <c:pt idx="9">
                  <c:v>23.873116753342611</c:v>
                </c:pt>
                <c:pt idx="10">
                  <c:v>25.381897732153863</c:v>
                </c:pt>
              </c:numCache>
            </c:numRef>
          </c:val>
          <c:extLst>
            <c:ext xmlns:c16="http://schemas.microsoft.com/office/drawing/2014/chart" uri="{C3380CC4-5D6E-409C-BE32-E72D297353CC}">
              <c16:uniqueId val="{00000001-F302-4913-BDB0-99A9B76182DB}"/>
            </c:ext>
          </c:extLst>
        </c:ser>
        <c:dLbls>
          <c:showLegendKey val="0"/>
          <c:showVal val="1"/>
          <c:showCatName val="0"/>
          <c:showSerName val="0"/>
          <c:showPercent val="0"/>
          <c:showBubbleSize val="0"/>
        </c:dLbls>
        <c:gapWidth val="181"/>
        <c:axId val="513292144"/>
        <c:axId val="646582368"/>
      </c:barChart>
      <c:lineChart>
        <c:grouping val="standard"/>
        <c:varyColors val="0"/>
        <c:ser>
          <c:idx val="1"/>
          <c:order val="1"/>
          <c:tx>
            <c:strRef>
              <c:f>Sheet1!$C$1</c:f>
              <c:strCache>
                <c:ptCount val="1"/>
                <c:pt idx="0">
                  <c:v>YOY</c:v>
                </c:pt>
              </c:strCache>
            </c:strRef>
          </c:tx>
          <c:spPr>
            <a:ln w="34925" cap="rnd">
              <a:solidFill>
                <a:schemeClr val="bg1">
                  <a:lumMod val="65000"/>
                </a:schemeClr>
              </a:solidFill>
              <a:round/>
            </a:ln>
            <a:effectLst>
              <a:outerShdw blurRad="57150" dist="19050" dir="5400000" algn="ctr" rotWithShape="0">
                <a:srgbClr val="000000">
                  <a:alpha val="63000"/>
                </a:srgbClr>
              </a:outerShdw>
            </a:effectLst>
          </c:spPr>
          <c:marker>
            <c:symbol val="circle"/>
            <c:size val="6"/>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w="19050">
                <a:solidFill>
                  <a:srgbClr val="517ACB"/>
                </a:solidFill>
                <a:bevel/>
              </a:ln>
              <a:effectLst>
                <a:outerShdw blurRad="57150" dist="19050" dir="5400000" algn="ctr" rotWithShape="0">
                  <a:srgbClr val="000000">
                    <a:alpha val="63000"/>
                  </a:srgbClr>
                </a:outerShdw>
              </a:effectLst>
            </c:spPr>
          </c:marker>
          <c:dLbls>
            <c:dLbl>
              <c:idx val="3"/>
              <c:layout>
                <c:manualLayout>
                  <c:x val="-3.3203486511347212E-2"/>
                  <c:y val="-0.3401681402361119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7756-4706-B24A-7B3FDD1C3BD6}"/>
                </c:ext>
              </c:extLst>
            </c:dLbl>
            <c:spPr>
              <a:noFill/>
              <a:ln>
                <a:noFill/>
              </a:ln>
              <a:effectLst/>
            </c:spPr>
            <c:txPr>
              <a:bodyPr rot="0" spcFirstLastPara="1" vertOverflow="ellipsis" vert="horz" wrap="square" lIns="38100" tIns="19050" rIns="38100" bIns="19050" anchor="ctr" anchorCtr="1">
                <a:spAutoFit/>
              </a:bodyPr>
              <a:lstStyle/>
              <a:p>
                <a:pPr>
                  <a:defRPr sz="1050" b="1" i="0" u="none" strike="noStrike" kern="1200" baseline="0">
                    <a:solidFill>
                      <a:schemeClr val="tx1">
                        <a:lumMod val="75000"/>
                        <a:lumOff val="25000"/>
                      </a:schemeClr>
                    </a:solidFill>
                    <a:latin typeface="+mn-lt"/>
                    <a:ea typeface="Verdana" panose="020B0604030504040204" pitchFamily="34" charset="0"/>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Sheet1!$A$2:$A$12</c:f>
              <c:strCache>
                <c:ptCount val="11"/>
                <c:pt idx="0">
                  <c:v>2017</c:v>
                </c:pt>
                <c:pt idx="1">
                  <c:v>2018</c:v>
                </c:pt>
                <c:pt idx="2">
                  <c:v>2019</c:v>
                </c:pt>
                <c:pt idx="3">
                  <c:v>2020</c:v>
                </c:pt>
                <c:pt idx="4">
                  <c:v>2021</c:v>
                </c:pt>
                <c:pt idx="5">
                  <c:v>2022E</c:v>
                </c:pt>
                <c:pt idx="6">
                  <c:v>2023F</c:v>
                </c:pt>
                <c:pt idx="7">
                  <c:v>2024F</c:v>
                </c:pt>
                <c:pt idx="8">
                  <c:v>2025F</c:v>
                </c:pt>
                <c:pt idx="9">
                  <c:v>2026F</c:v>
                </c:pt>
                <c:pt idx="10">
                  <c:v>2027F</c:v>
                </c:pt>
              </c:strCache>
            </c:strRef>
          </c:cat>
          <c:val>
            <c:numRef>
              <c:f>Sheet1!$C$2:$C$12</c:f>
              <c:numCache>
                <c:formatCode>0.00%</c:formatCode>
                <c:ptCount val="11"/>
                <c:pt idx="0">
                  <c:v>4.3200000000000002E-2</c:v>
                </c:pt>
                <c:pt idx="1">
                  <c:v>4.5770567786790117E-2</c:v>
                </c:pt>
                <c:pt idx="2">
                  <c:v>4.4321329639889218E-3</c:v>
                </c:pt>
                <c:pt idx="3">
                  <c:v>-4.9641478212906653E-2</c:v>
                </c:pt>
                <c:pt idx="4">
                  <c:v>2.93E-2</c:v>
                </c:pt>
                <c:pt idx="5">
                  <c:v>4.6699999999999998E-2</c:v>
                </c:pt>
                <c:pt idx="6">
                  <c:v>5.7799999999999997E-2</c:v>
                </c:pt>
                <c:pt idx="7">
                  <c:v>6.4199999999999993E-2</c:v>
                </c:pt>
                <c:pt idx="8">
                  <c:v>7.0199999999999999E-2</c:v>
                </c:pt>
                <c:pt idx="9">
                  <c:v>6.7500000000000004E-2</c:v>
                </c:pt>
                <c:pt idx="10">
                  <c:v>6.3200000000000006E-2</c:v>
                </c:pt>
              </c:numCache>
            </c:numRef>
          </c:val>
          <c:smooth val="0"/>
          <c:extLst>
            <c:ext xmlns:c16="http://schemas.microsoft.com/office/drawing/2014/chart" uri="{C3380CC4-5D6E-409C-BE32-E72D297353CC}">
              <c16:uniqueId val="{00000003-F302-4913-BDB0-99A9B76182DB}"/>
            </c:ext>
          </c:extLst>
        </c:ser>
        <c:dLbls>
          <c:showLegendKey val="0"/>
          <c:showVal val="0"/>
          <c:showCatName val="0"/>
          <c:showSerName val="0"/>
          <c:showPercent val="0"/>
          <c:showBubbleSize val="0"/>
        </c:dLbls>
        <c:marker val="1"/>
        <c:smooth val="0"/>
        <c:axId val="355331440"/>
        <c:axId val="355335184"/>
      </c:lineChart>
      <c:catAx>
        <c:axId val="513292144"/>
        <c:scaling>
          <c:orientation val="minMax"/>
        </c:scaling>
        <c:delete val="0"/>
        <c:axPos val="b"/>
        <c:numFmt formatCode="General" sourceLinked="1"/>
        <c:majorTickMark val="out"/>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lgn="ctr">
              <a:defRPr sz="1050" b="1" i="0" u="none" strike="noStrike" kern="1200" baseline="0">
                <a:solidFill>
                  <a:schemeClr val="tx1">
                    <a:lumMod val="65000"/>
                    <a:lumOff val="35000"/>
                  </a:schemeClr>
                </a:solidFill>
                <a:latin typeface="+mn-lt"/>
                <a:ea typeface="Verdana" panose="020B0604030504040204" pitchFamily="34" charset="0"/>
                <a:cs typeface="+mn-cs"/>
              </a:defRPr>
            </a:pPr>
            <a:endParaRPr lang="en-US"/>
          </a:p>
        </c:txPr>
        <c:crossAx val="646582368"/>
        <c:crosses val="autoZero"/>
        <c:auto val="1"/>
        <c:lblAlgn val="ctr"/>
        <c:lblOffset val="100"/>
        <c:noMultiLvlLbl val="0"/>
      </c:catAx>
      <c:valAx>
        <c:axId val="646582368"/>
        <c:scaling>
          <c:orientation val="minMax"/>
        </c:scaling>
        <c:delete val="0"/>
        <c:axPos val="l"/>
        <c:numFmt formatCode="0.00" sourceLinked="1"/>
        <c:majorTickMark val="out"/>
        <c:minorTickMark val="none"/>
        <c:tickLblPos val="nextTo"/>
        <c:spPr>
          <a:noFill/>
          <a:ln>
            <a:noFill/>
          </a:ln>
          <a:effectLst/>
        </c:spPr>
        <c:txPr>
          <a:bodyPr rot="-60000000" spcFirstLastPara="1" vertOverflow="ellipsis" vert="horz" wrap="square" anchor="ctr" anchorCtr="1"/>
          <a:lstStyle/>
          <a:p>
            <a:pPr>
              <a:defRPr sz="1050" b="0" i="0" u="none" strike="noStrike" kern="1200" baseline="0">
                <a:solidFill>
                  <a:schemeClr val="bg1"/>
                </a:solidFill>
                <a:latin typeface="+mn-lt"/>
                <a:ea typeface="Verdana" panose="020B0604030504040204" pitchFamily="34" charset="0"/>
                <a:cs typeface="+mn-cs"/>
              </a:defRPr>
            </a:pPr>
            <a:endParaRPr lang="en-US"/>
          </a:p>
        </c:txPr>
        <c:crossAx val="513292144"/>
        <c:crosses val="autoZero"/>
        <c:crossBetween val="between"/>
      </c:valAx>
      <c:valAx>
        <c:axId val="355335184"/>
        <c:scaling>
          <c:orientation val="minMax"/>
        </c:scaling>
        <c:delete val="0"/>
        <c:axPos val="r"/>
        <c:numFmt formatCode="0.00%" sourceLinked="1"/>
        <c:majorTickMark val="out"/>
        <c:minorTickMark val="none"/>
        <c:tickLblPos val="nextTo"/>
        <c:spPr>
          <a:noFill/>
          <a:ln>
            <a:noFill/>
          </a:ln>
          <a:effectLst/>
        </c:spPr>
        <c:txPr>
          <a:bodyPr rot="-60000000" spcFirstLastPara="1" vertOverflow="ellipsis" vert="horz" wrap="square" anchor="ctr" anchorCtr="1"/>
          <a:lstStyle/>
          <a:p>
            <a:pPr>
              <a:defRPr sz="1050" b="0" i="0" u="none" strike="noStrike" kern="1200" baseline="0">
                <a:solidFill>
                  <a:schemeClr val="bg1"/>
                </a:solidFill>
                <a:latin typeface="+mn-lt"/>
                <a:ea typeface="Verdana" panose="020B0604030504040204" pitchFamily="34" charset="0"/>
                <a:cs typeface="+mn-cs"/>
              </a:defRPr>
            </a:pPr>
            <a:endParaRPr lang="en-US"/>
          </a:p>
        </c:txPr>
        <c:crossAx val="355331440"/>
        <c:crosses val="max"/>
        <c:crossBetween val="between"/>
      </c:valAx>
      <c:catAx>
        <c:axId val="355331440"/>
        <c:scaling>
          <c:orientation val="minMax"/>
        </c:scaling>
        <c:delete val="1"/>
        <c:axPos val="b"/>
        <c:numFmt formatCode="General" sourceLinked="1"/>
        <c:majorTickMark val="out"/>
        <c:minorTickMark val="none"/>
        <c:tickLblPos val="nextTo"/>
        <c:crossAx val="355335184"/>
        <c:crosses val="autoZero"/>
        <c:auto val="1"/>
        <c:lblAlgn val="ctr"/>
        <c:lblOffset val="100"/>
        <c:noMultiLvlLbl val="0"/>
      </c:catAx>
      <c:spPr>
        <a:noFill/>
        <a:ln>
          <a:noFill/>
        </a:ln>
        <a:effectLst/>
      </c:spPr>
    </c:plotArea>
    <c:legend>
      <c:legendPos val="r"/>
      <c:layout>
        <c:manualLayout>
          <c:xMode val="edge"/>
          <c:yMode val="edge"/>
          <c:x val="0.25255335739084267"/>
          <c:y val="0.81109878877702257"/>
          <c:w val="0.44908748751788269"/>
          <c:h val="0.18890121122297746"/>
        </c:manualLayout>
      </c:layout>
      <c:overlay val="0"/>
      <c:spPr>
        <a:noFill/>
        <a:ln>
          <a:noFill/>
        </a:ln>
        <a:effectLst/>
      </c:spPr>
      <c:txPr>
        <a:bodyPr rot="0" spcFirstLastPara="1" vertOverflow="ellipsis" vert="horz" wrap="square" anchor="ctr" anchorCtr="1"/>
        <a:lstStyle/>
        <a:p>
          <a:pPr>
            <a:defRPr sz="1100" b="1" i="0" u="none" strike="noStrike" kern="1200" baseline="0">
              <a:solidFill>
                <a:schemeClr val="tx1">
                  <a:lumMod val="65000"/>
                  <a:lumOff val="35000"/>
                </a:schemeClr>
              </a:solidFill>
              <a:latin typeface="+mn-lt"/>
              <a:ea typeface="Verdana" panose="020B0604030504040204" pitchFamily="34" charset="0"/>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50">
          <a:latin typeface="+mn-lt"/>
          <a:ea typeface="Verdana" panose="020B0604030504040204" pitchFamily="34" charset="0"/>
        </a:defRPr>
      </a:pPr>
      <a:endParaRPr lang="en-US"/>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98585714078884"/>
          <c:y val="0"/>
          <c:w val="0.86721292153945839"/>
          <c:h val="0.57936012308806228"/>
        </c:manualLayout>
      </c:layout>
      <c:barChart>
        <c:barDir val="col"/>
        <c:grouping val="stacked"/>
        <c:varyColors val="0"/>
        <c:ser>
          <c:idx val="10"/>
          <c:order val="0"/>
          <c:tx>
            <c:strRef>
              <c:f>Sheet1!$H$1</c:f>
              <c:strCache>
                <c:ptCount val="1"/>
                <c:pt idx="0">
                  <c:v>Others</c:v>
                </c:pt>
              </c:strCache>
            </c:strRef>
          </c:tx>
          <c:spPr>
            <a:solidFill>
              <a:schemeClr val="accent5">
                <a:lumMod val="60000"/>
              </a:schemeClr>
            </a:solidFill>
            <a:ln>
              <a:noFill/>
            </a:ln>
            <a:effectLst/>
          </c:spPr>
          <c:invertIfNegative val="0"/>
          <c:cat>
            <c:strRef>
              <c:f>Sheet1!$A$2:$A$12</c:f>
              <c:strCache>
                <c:ptCount val="11"/>
                <c:pt idx="0">
                  <c:v>2017</c:v>
                </c:pt>
                <c:pt idx="1">
                  <c:v>2018</c:v>
                </c:pt>
                <c:pt idx="2">
                  <c:v>2019</c:v>
                </c:pt>
                <c:pt idx="3">
                  <c:v>2020</c:v>
                </c:pt>
                <c:pt idx="4">
                  <c:v>2021</c:v>
                </c:pt>
                <c:pt idx="5">
                  <c:v>2022E</c:v>
                </c:pt>
                <c:pt idx="6">
                  <c:v>2023F</c:v>
                </c:pt>
                <c:pt idx="7">
                  <c:v>2024F</c:v>
                </c:pt>
                <c:pt idx="8">
                  <c:v>2025F</c:v>
                </c:pt>
                <c:pt idx="9">
                  <c:v>2026F</c:v>
                </c:pt>
                <c:pt idx="10">
                  <c:v>2027F</c:v>
                </c:pt>
              </c:strCache>
            </c:strRef>
          </c:cat>
          <c:val>
            <c:numRef>
              <c:f>Sheet1!$H$2:$H$12</c:f>
              <c:numCache>
                <c:formatCode>0.00%</c:formatCode>
                <c:ptCount val="11"/>
                <c:pt idx="0">
                  <c:v>1.1900000000000022E-2</c:v>
                </c:pt>
                <c:pt idx="1">
                  <c:v>1.1700000000000155E-2</c:v>
                </c:pt>
                <c:pt idx="2">
                  <c:v>1.1399999999999966E-2</c:v>
                </c:pt>
                <c:pt idx="3">
                  <c:v>1.1000000000000121E-2</c:v>
                </c:pt>
                <c:pt idx="4">
                  <c:v>1.0600000000000165E-2</c:v>
                </c:pt>
                <c:pt idx="5">
                  <c:v>1.0299999999999976E-2</c:v>
                </c:pt>
                <c:pt idx="6">
                  <c:v>9.8000000000001419E-3</c:v>
                </c:pt>
                <c:pt idx="7">
                  <c:v>9.400000000000075E-3</c:v>
                </c:pt>
                <c:pt idx="8">
                  <c:v>8.90000000000013E-3</c:v>
                </c:pt>
                <c:pt idx="9">
                  <c:v>8.3000000000000851E-3</c:v>
                </c:pt>
                <c:pt idx="10">
                  <c:v>7.9000000000001291E-3</c:v>
                </c:pt>
              </c:numCache>
            </c:numRef>
          </c:val>
          <c:extLst>
            <c:ext xmlns:c16="http://schemas.microsoft.com/office/drawing/2014/chart" uri="{C3380CC4-5D6E-409C-BE32-E72D297353CC}">
              <c16:uniqueId val="{00000005-0C71-40F5-8814-D8046525AA1A}"/>
            </c:ext>
          </c:extLst>
        </c:ser>
        <c:ser>
          <c:idx val="11"/>
          <c:order val="1"/>
          <c:tx>
            <c:strRef>
              <c:f>Sheet1!$C$1</c:f>
              <c:strCache>
                <c:ptCount val="1"/>
                <c:pt idx="0">
                  <c:v>Lintel</c:v>
                </c:pt>
              </c:strCache>
            </c:strRef>
          </c:tx>
          <c:spPr>
            <a:solidFill>
              <a:schemeClr val="accent6">
                <a:lumMod val="60000"/>
              </a:schemeClr>
            </a:solidFill>
            <a:ln>
              <a:noFill/>
            </a:ln>
            <a:effectLst/>
          </c:spPr>
          <c:invertIfNegative val="0"/>
          <c:cat>
            <c:strRef>
              <c:f>Sheet1!$A$2:$A$12</c:f>
              <c:strCache>
                <c:ptCount val="11"/>
                <c:pt idx="0">
                  <c:v>2017</c:v>
                </c:pt>
                <c:pt idx="1">
                  <c:v>2018</c:v>
                </c:pt>
                <c:pt idx="2">
                  <c:v>2019</c:v>
                </c:pt>
                <c:pt idx="3">
                  <c:v>2020</c:v>
                </c:pt>
                <c:pt idx="4">
                  <c:v>2021</c:v>
                </c:pt>
                <c:pt idx="5">
                  <c:v>2022E</c:v>
                </c:pt>
                <c:pt idx="6">
                  <c:v>2023F</c:v>
                </c:pt>
                <c:pt idx="7">
                  <c:v>2024F</c:v>
                </c:pt>
                <c:pt idx="8">
                  <c:v>2025F</c:v>
                </c:pt>
                <c:pt idx="9">
                  <c:v>2026F</c:v>
                </c:pt>
                <c:pt idx="10">
                  <c:v>2027F</c:v>
                </c:pt>
              </c:strCache>
            </c:strRef>
          </c:cat>
          <c:val>
            <c:numRef>
              <c:f>Sheet1!$C$2:$C$12</c:f>
              <c:numCache>
                <c:formatCode>0.00%</c:formatCode>
                <c:ptCount val="11"/>
                <c:pt idx="0">
                  <c:v>4.8000000000000001E-2</c:v>
                </c:pt>
                <c:pt idx="1">
                  <c:v>4.7199999999999999E-2</c:v>
                </c:pt>
                <c:pt idx="2">
                  <c:v>4.6399999999999997E-2</c:v>
                </c:pt>
                <c:pt idx="3">
                  <c:v>4.5600000000000002E-2</c:v>
                </c:pt>
                <c:pt idx="4">
                  <c:v>4.48E-2</c:v>
                </c:pt>
                <c:pt idx="5">
                  <c:v>4.41E-2</c:v>
                </c:pt>
                <c:pt idx="6">
                  <c:v>4.3299999999999998E-2</c:v>
                </c:pt>
                <c:pt idx="7">
                  <c:v>4.2500000000000003E-2</c:v>
                </c:pt>
                <c:pt idx="8">
                  <c:v>4.1799999999999997E-2</c:v>
                </c:pt>
                <c:pt idx="9">
                  <c:v>4.1099999999999998E-2</c:v>
                </c:pt>
                <c:pt idx="10">
                  <c:v>4.0300000000000002E-2</c:v>
                </c:pt>
              </c:numCache>
            </c:numRef>
          </c:val>
          <c:extLst>
            <c:ext xmlns:c16="http://schemas.microsoft.com/office/drawing/2014/chart" uri="{C3380CC4-5D6E-409C-BE32-E72D297353CC}">
              <c16:uniqueId val="{00000006-0C71-40F5-8814-D8046525AA1A}"/>
            </c:ext>
          </c:extLst>
        </c:ser>
        <c:ser>
          <c:idx val="0"/>
          <c:order val="2"/>
          <c:tx>
            <c:strRef>
              <c:f>Sheet1!$D$1</c:f>
              <c:strCache>
                <c:ptCount val="1"/>
                <c:pt idx="0">
                  <c:v>Floor Elements</c:v>
                </c:pt>
              </c:strCache>
            </c:strRef>
          </c:tx>
          <c:spPr>
            <a:solidFill>
              <a:schemeClr val="accent1"/>
            </a:solidFill>
            <a:ln>
              <a:noFill/>
            </a:ln>
            <a:effectLst/>
          </c:spPr>
          <c:invertIfNegative val="0"/>
          <c:cat>
            <c:strRef>
              <c:f>Sheet1!$A$2:$A$12</c:f>
              <c:strCache>
                <c:ptCount val="11"/>
                <c:pt idx="0">
                  <c:v>2017</c:v>
                </c:pt>
                <c:pt idx="1">
                  <c:v>2018</c:v>
                </c:pt>
                <c:pt idx="2">
                  <c:v>2019</c:v>
                </c:pt>
                <c:pt idx="3">
                  <c:v>2020</c:v>
                </c:pt>
                <c:pt idx="4">
                  <c:v>2021</c:v>
                </c:pt>
                <c:pt idx="5">
                  <c:v>2022E</c:v>
                </c:pt>
                <c:pt idx="6">
                  <c:v>2023F</c:v>
                </c:pt>
                <c:pt idx="7">
                  <c:v>2024F</c:v>
                </c:pt>
                <c:pt idx="8">
                  <c:v>2025F</c:v>
                </c:pt>
                <c:pt idx="9">
                  <c:v>2026F</c:v>
                </c:pt>
                <c:pt idx="10">
                  <c:v>2027F</c:v>
                </c:pt>
              </c:strCache>
            </c:strRef>
          </c:cat>
          <c:val>
            <c:numRef>
              <c:f>Sheet1!$D$2:$D$12</c:f>
              <c:numCache>
                <c:formatCode>0.00%</c:formatCode>
                <c:ptCount val="11"/>
                <c:pt idx="0">
                  <c:v>9.5699999999999993E-2</c:v>
                </c:pt>
                <c:pt idx="1">
                  <c:v>9.5100000000000004E-2</c:v>
                </c:pt>
                <c:pt idx="2">
                  <c:v>9.4600000000000004E-2</c:v>
                </c:pt>
                <c:pt idx="3">
                  <c:v>9.4100000000000003E-2</c:v>
                </c:pt>
                <c:pt idx="4">
                  <c:v>9.3600000000000003E-2</c:v>
                </c:pt>
                <c:pt idx="5">
                  <c:v>9.2999999999999999E-2</c:v>
                </c:pt>
                <c:pt idx="6">
                  <c:v>9.2499999999999999E-2</c:v>
                </c:pt>
                <c:pt idx="7">
                  <c:v>9.1999999999999998E-2</c:v>
                </c:pt>
                <c:pt idx="8">
                  <c:v>9.1499999999999998E-2</c:v>
                </c:pt>
                <c:pt idx="9">
                  <c:v>9.0999999999999998E-2</c:v>
                </c:pt>
                <c:pt idx="10">
                  <c:v>9.0499999999999997E-2</c:v>
                </c:pt>
              </c:numCache>
            </c:numRef>
          </c:val>
          <c:extLst>
            <c:ext xmlns:c16="http://schemas.microsoft.com/office/drawing/2014/chart" uri="{C3380CC4-5D6E-409C-BE32-E72D297353CC}">
              <c16:uniqueId val="{00000000-9D36-4C7A-91BF-B658E5FB39EF}"/>
            </c:ext>
          </c:extLst>
        </c:ser>
        <c:ser>
          <c:idx val="3"/>
          <c:order val="3"/>
          <c:tx>
            <c:strRef>
              <c:f>Sheet1!$G$1</c:f>
              <c:strCache>
                <c:ptCount val="1"/>
                <c:pt idx="0">
                  <c:v>Cladding Panel</c:v>
                </c:pt>
              </c:strCache>
            </c:strRef>
          </c:tx>
          <c:spPr>
            <a:solidFill>
              <a:schemeClr val="tx2"/>
            </a:solidFill>
            <a:ln>
              <a:noFill/>
            </a:ln>
            <a:effectLst/>
          </c:spPr>
          <c:invertIfNegative val="0"/>
          <c:cat>
            <c:strRef>
              <c:f>Sheet1!$A$2:$A$12</c:f>
              <c:strCache>
                <c:ptCount val="11"/>
                <c:pt idx="0">
                  <c:v>2017</c:v>
                </c:pt>
                <c:pt idx="1">
                  <c:v>2018</c:v>
                </c:pt>
                <c:pt idx="2">
                  <c:v>2019</c:v>
                </c:pt>
                <c:pt idx="3">
                  <c:v>2020</c:v>
                </c:pt>
                <c:pt idx="4">
                  <c:v>2021</c:v>
                </c:pt>
                <c:pt idx="5">
                  <c:v>2022E</c:v>
                </c:pt>
                <c:pt idx="6">
                  <c:v>2023F</c:v>
                </c:pt>
                <c:pt idx="7">
                  <c:v>2024F</c:v>
                </c:pt>
                <c:pt idx="8">
                  <c:v>2025F</c:v>
                </c:pt>
                <c:pt idx="9">
                  <c:v>2026F</c:v>
                </c:pt>
                <c:pt idx="10">
                  <c:v>2027F</c:v>
                </c:pt>
              </c:strCache>
            </c:strRef>
          </c:cat>
          <c:val>
            <c:numRef>
              <c:f>Sheet1!$G$2:$G$12</c:f>
              <c:numCache>
                <c:formatCode>0.00%</c:formatCode>
                <c:ptCount val="11"/>
                <c:pt idx="0">
                  <c:v>0.10879999999999999</c:v>
                </c:pt>
                <c:pt idx="1">
                  <c:v>0.10929999999999999</c:v>
                </c:pt>
                <c:pt idx="2">
                  <c:v>0.10979999999999999</c:v>
                </c:pt>
                <c:pt idx="3">
                  <c:v>0.1104</c:v>
                </c:pt>
                <c:pt idx="4">
                  <c:v>0.1109</c:v>
                </c:pt>
                <c:pt idx="5">
                  <c:v>0.1114</c:v>
                </c:pt>
                <c:pt idx="6">
                  <c:v>0.11199999999999999</c:v>
                </c:pt>
                <c:pt idx="7">
                  <c:v>0.11249999999999999</c:v>
                </c:pt>
                <c:pt idx="8">
                  <c:v>0.11299999999999999</c:v>
                </c:pt>
                <c:pt idx="9">
                  <c:v>0.11359999999999999</c:v>
                </c:pt>
                <c:pt idx="10">
                  <c:v>0.11409999999999999</c:v>
                </c:pt>
              </c:numCache>
            </c:numRef>
          </c:val>
          <c:extLst>
            <c:ext xmlns:c16="http://schemas.microsoft.com/office/drawing/2014/chart" uri="{C3380CC4-5D6E-409C-BE32-E72D297353CC}">
              <c16:uniqueId val="{00000003-9D36-4C7A-91BF-B658E5FB39EF}"/>
            </c:ext>
          </c:extLst>
        </c:ser>
        <c:ser>
          <c:idx val="7"/>
          <c:order val="4"/>
          <c:tx>
            <c:strRef>
              <c:f>Sheet1!$E$1</c:f>
              <c:strCache>
                <c:ptCount val="1"/>
                <c:pt idx="0">
                  <c:v>Roof Panel</c:v>
                </c:pt>
              </c:strCache>
            </c:strRef>
          </c:tx>
          <c:spPr>
            <a:solidFill>
              <a:schemeClr val="accent2">
                <a:lumMod val="60000"/>
              </a:schemeClr>
            </a:solidFill>
            <a:ln>
              <a:noFill/>
            </a:ln>
            <a:effectLst/>
          </c:spPr>
          <c:invertIfNegative val="0"/>
          <c:cat>
            <c:strRef>
              <c:f>Sheet1!$A$2:$A$12</c:f>
              <c:strCache>
                <c:ptCount val="11"/>
                <c:pt idx="0">
                  <c:v>2017</c:v>
                </c:pt>
                <c:pt idx="1">
                  <c:v>2018</c:v>
                </c:pt>
                <c:pt idx="2">
                  <c:v>2019</c:v>
                </c:pt>
                <c:pt idx="3">
                  <c:v>2020</c:v>
                </c:pt>
                <c:pt idx="4">
                  <c:v>2021</c:v>
                </c:pt>
                <c:pt idx="5">
                  <c:v>2022E</c:v>
                </c:pt>
                <c:pt idx="6">
                  <c:v>2023F</c:v>
                </c:pt>
                <c:pt idx="7">
                  <c:v>2024F</c:v>
                </c:pt>
                <c:pt idx="8">
                  <c:v>2025F</c:v>
                </c:pt>
                <c:pt idx="9">
                  <c:v>2026F</c:v>
                </c:pt>
                <c:pt idx="10">
                  <c:v>2027F</c:v>
                </c:pt>
              </c:strCache>
            </c:strRef>
          </c:cat>
          <c:val>
            <c:numRef>
              <c:f>Sheet1!$E$2:$E$12</c:f>
              <c:numCache>
                <c:formatCode>0.00%</c:formatCode>
                <c:ptCount val="11"/>
                <c:pt idx="0">
                  <c:v>0.123</c:v>
                </c:pt>
                <c:pt idx="1">
                  <c:v>0.12390000000000001</c:v>
                </c:pt>
                <c:pt idx="2">
                  <c:v>0.12479999999999999</c:v>
                </c:pt>
                <c:pt idx="3">
                  <c:v>0.12570000000000001</c:v>
                </c:pt>
                <c:pt idx="4">
                  <c:v>0.12659999999999999</c:v>
                </c:pt>
                <c:pt idx="5">
                  <c:v>0.1275</c:v>
                </c:pt>
                <c:pt idx="6">
                  <c:v>0.1285</c:v>
                </c:pt>
                <c:pt idx="7">
                  <c:v>0.12939999999999999</c:v>
                </c:pt>
                <c:pt idx="8">
                  <c:v>0.13039999999999999</c:v>
                </c:pt>
                <c:pt idx="9">
                  <c:v>0.1313</c:v>
                </c:pt>
                <c:pt idx="10">
                  <c:v>0.1323</c:v>
                </c:pt>
              </c:numCache>
            </c:numRef>
          </c:val>
          <c:extLst>
            <c:ext xmlns:c16="http://schemas.microsoft.com/office/drawing/2014/chart" uri="{C3380CC4-5D6E-409C-BE32-E72D297353CC}">
              <c16:uniqueId val="{00000002-0C71-40F5-8814-D8046525AA1A}"/>
            </c:ext>
          </c:extLst>
        </c:ser>
        <c:ser>
          <c:idx val="8"/>
          <c:order val="5"/>
          <c:tx>
            <c:strRef>
              <c:f>Sheet1!$F$1</c:f>
              <c:strCache>
                <c:ptCount val="1"/>
                <c:pt idx="0">
                  <c:v>Wall Panel</c:v>
                </c:pt>
              </c:strCache>
            </c:strRef>
          </c:tx>
          <c:spPr>
            <a:solidFill>
              <a:schemeClr val="accent3">
                <a:lumMod val="60000"/>
              </a:schemeClr>
            </a:solidFill>
            <a:ln>
              <a:noFill/>
            </a:ln>
            <a:effectLst/>
          </c:spPr>
          <c:invertIfNegative val="0"/>
          <c:cat>
            <c:strRef>
              <c:f>Sheet1!$A$2:$A$12</c:f>
              <c:strCache>
                <c:ptCount val="11"/>
                <c:pt idx="0">
                  <c:v>2017</c:v>
                </c:pt>
                <c:pt idx="1">
                  <c:v>2018</c:v>
                </c:pt>
                <c:pt idx="2">
                  <c:v>2019</c:v>
                </c:pt>
                <c:pt idx="3">
                  <c:v>2020</c:v>
                </c:pt>
                <c:pt idx="4">
                  <c:v>2021</c:v>
                </c:pt>
                <c:pt idx="5">
                  <c:v>2022E</c:v>
                </c:pt>
                <c:pt idx="6">
                  <c:v>2023F</c:v>
                </c:pt>
                <c:pt idx="7">
                  <c:v>2024F</c:v>
                </c:pt>
                <c:pt idx="8">
                  <c:v>2025F</c:v>
                </c:pt>
                <c:pt idx="9">
                  <c:v>2026F</c:v>
                </c:pt>
                <c:pt idx="10">
                  <c:v>2027F</c:v>
                </c:pt>
              </c:strCache>
            </c:strRef>
          </c:cat>
          <c:val>
            <c:numRef>
              <c:f>Sheet1!$F$2:$F$12</c:f>
              <c:numCache>
                <c:formatCode>0.00%</c:formatCode>
                <c:ptCount val="11"/>
                <c:pt idx="0">
                  <c:v>0.14829999999999999</c:v>
                </c:pt>
                <c:pt idx="1">
                  <c:v>0.14959999999999996</c:v>
                </c:pt>
                <c:pt idx="2">
                  <c:v>0.15079999999999999</c:v>
                </c:pt>
                <c:pt idx="3">
                  <c:v>0.15209999999999996</c:v>
                </c:pt>
                <c:pt idx="4">
                  <c:v>0.15339999999999998</c:v>
                </c:pt>
                <c:pt idx="5">
                  <c:v>0.1547</c:v>
                </c:pt>
                <c:pt idx="6">
                  <c:v>0.15599999999999997</c:v>
                </c:pt>
                <c:pt idx="7">
                  <c:v>0.1573</c:v>
                </c:pt>
                <c:pt idx="8">
                  <c:v>0.15859999999999996</c:v>
                </c:pt>
                <c:pt idx="9">
                  <c:v>0.15989999999999999</c:v>
                </c:pt>
                <c:pt idx="10">
                  <c:v>0.16119999999999995</c:v>
                </c:pt>
              </c:numCache>
            </c:numRef>
          </c:val>
          <c:extLst>
            <c:ext xmlns:c16="http://schemas.microsoft.com/office/drawing/2014/chart" uri="{C3380CC4-5D6E-409C-BE32-E72D297353CC}">
              <c16:uniqueId val="{00000003-0C71-40F5-8814-D8046525AA1A}"/>
            </c:ext>
          </c:extLst>
        </c:ser>
        <c:ser>
          <c:idx val="9"/>
          <c:order val="6"/>
          <c:tx>
            <c:strRef>
              <c:f>Sheet1!$B$1</c:f>
              <c:strCache>
                <c:ptCount val="1"/>
                <c:pt idx="0">
                  <c:v>Block</c:v>
                </c:pt>
              </c:strCache>
            </c:strRef>
          </c:tx>
          <c:spPr>
            <a:solidFill>
              <a:schemeClr val="accent4">
                <a:lumMod val="60000"/>
              </a:schemeClr>
            </a:solidFill>
            <a:ln>
              <a:noFill/>
            </a:ln>
            <a:effectLst/>
          </c:spPr>
          <c:invertIfNegative val="0"/>
          <c:cat>
            <c:strRef>
              <c:f>Sheet1!$A$2:$A$12</c:f>
              <c:strCache>
                <c:ptCount val="11"/>
                <c:pt idx="0">
                  <c:v>2017</c:v>
                </c:pt>
                <c:pt idx="1">
                  <c:v>2018</c:v>
                </c:pt>
                <c:pt idx="2">
                  <c:v>2019</c:v>
                </c:pt>
                <c:pt idx="3">
                  <c:v>2020</c:v>
                </c:pt>
                <c:pt idx="4">
                  <c:v>2021</c:v>
                </c:pt>
                <c:pt idx="5">
                  <c:v>2022E</c:v>
                </c:pt>
                <c:pt idx="6">
                  <c:v>2023F</c:v>
                </c:pt>
                <c:pt idx="7">
                  <c:v>2024F</c:v>
                </c:pt>
                <c:pt idx="8">
                  <c:v>2025F</c:v>
                </c:pt>
                <c:pt idx="9">
                  <c:v>2026F</c:v>
                </c:pt>
                <c:pt idx="10">
                  <c:v>2027F</c:v>
                </c:pt>
              </c:strCache>
            </c:strRef>
          </c:cat>
          <c:val>
            <c:numRef>
              <c:f>Sheet1!$B$2:$B$12</c:f>
              <c:numCache>
                <c:formatCode>0.00%</c:formatCode>
                <c:ptCount val="11"/>
                <c:pt idx="0">
                  <c:v>0.46429999999999993</c:v>
                </c:pt>
                <c:pt idx="1">
                  <c:v>0.46319999999999995</c:v>
                </c:pt>
                <c:pt idx="2">
                  <c:v>0.46219999999999994</c:v>
                </c:pt>
                <c:pt idx="3">
                  <c:v>0.46109999999999995</c:v>
                </c:pt>
                <c:pt idx="4">
                  <c:v>0.46009999999999995</c:v>
                </c:pt>
                <c:pt idx="5">
                  <c:v>0.45899999999999996</c:v>
                </c:pt>
                <c:pt idx="6">
                  <c:v>0.45789999999999997</c:v>
                </c:pt>
                <c:pt idx="7">
                  <c:v>0.45689999999999997</c:v>
                </c:pt>
                <c:pt idx="8">
                  <c:v>0.45579999999999998</c:v>
                </c:pt>
                <c:pt idx="9">
                  <c:v>0.45479999999999998</c:v>
                </c:pt>
                <c:pt idx="10">
                  <c:v>0.45369999999999999</c:v>
                </c:pt>
              </c:numCache>
            </c:numRef>
          </c:val>
          <c:extLst>
            <c:ext xmlns:c16="http://schemas.microsoft.com/office/drawing/2014/chart" uri="{C3380CC4-5D6E-409C-BE32-E72D297353CC}">
              <c16:uniqueId val="{00000004-0C71-40F5-8814-D8046525AA1A}"/>
            </c:ext>
          </c:extLst>
        </c:ser>
        <c:dLbls>
          <c:showLegendKey val="0"/>
          <c:showVal val="0"/>
          <c:showCatName val="0"/>
          <c:showSerName val="0"/>
          <c:showPercent val="0"/>
          <c:showBubbleSize val="0"/>
        </c:dLbls>
        <c:gapWidth val="150"/>
        <c:overlap val="100"/>
        <c:axId val="609667808"/>
        <c:axId val="609663872"/>
      </c:barChart>
      <c:catAx>
        <c:axId val="60966780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609663872"/>
        <c:crosses val="autoZero"/>
        <c:auto val="1"/>
        <c:lblAlgn val="ctr"/>
        <c:lblOffset val="100"/>
        <c:noMultiLvlLbl val="0"/>
      </c:catAx>
      <c:valAx>
        <c:axId val="609663872"/>
        <c:scaling>
          <c:orientation val="minMax"/>
        </c:scaling>
        <c:delete val="1"/>
        <c:axPos val="l"/>
        <c:numFmt formatCode="0.00%" sourceLinked="1"/>
        <c:majorTickMark val="none"/>
        <c:minorTickMark val="none"/>
        <c:tickLblPos val="nextTo"/>
        <c:crossAx val="609667808"/>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800" b="0" i="0" u="none" strike="noStrike" kern="1200" baseline="0">
                <a:solidFill>
                  <a:schemeClr val="tx1">
                    <a:lumMod val="65000"/>
                    <a:lumOff val="35000"/>
                  </a:schemeClr>
                </a:solidFill>
                <a:latin typeface="Verdana" panose="020B0604030504040204" pitchFamily="34" charset="0"/>
                <a:ea typeface="Verdana" panose="020B0604030504040204" pitchFamily="34" charset="0"/>
                <a:cs typeface="Verdana" panose="020B0604030504040204" pitchFamily="34" charset="0"/>
              </a:defRPr>
            </a:pPr>
            <a:endParaRPr lang="en-US"/>
          </a:p>
        </c:txPr>
      </c:dTable>
      <c:spPr>
        <a:noFill/>
        <a:ln>
          <a:noFill/>
        </a:ln>
        <a:effectLst/>
      </c:spPr>
    </c:plotArea>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3178175413259785"/>
          <c:y val="2.460629126680098E-2"/>
          <c:w val="0.85528973881474901"/>
          <c:h val="0.70239142796895737"/>
        </c:manualLayout>
      </c:layout>
      <c:barChart>
        <c:barDir val="col"/>
        <c:grouping val="stacked"/>
        <c:varyColors val="0"/>
        <c:ser>
          <c:idx val="0"/>
          <c:order val="0"/>
          <c:tx>
            <c:strRef>
              <c:f>Sheet1!$D$1</c:f>
              <c:strCache>
                <c:ptCount val="1"/>
                <c:pt idx="0">
                  <c:v>Others</c:v>
                </c:pt>
              </c:strCache>
            </c:strRef>
          </c:tx>
          <c:spPr>
            <a:solidFill>
              <a:schemeClr val="accent1"/>
            </a:solidFill>
            <a:ln>
              <a:noFill/>
            </a:ln>
            <a:effectLst/>
          </c:spPr>
          <c:invertIfNegative val="0"/>
          <c:cat>
            <c:strRef>
              <c:f>Sheet1!$A$2:$A$12</c:f>
              <c:strCache>
                <c:ptCount val="11"/>
                <c:pt idx="0">
                  <c:v>2017</c:v>
                </c:pt>
                <c:pt idx="1">
                  <c:v>2018</c:v>
                </c:pt>
                <c:pt idx="2">
                  <c:v>2019</c:v>
                </c:pt>
                <c:pt idx="3">
                  <c:v>2020</c:v>
                </c:pt>
                <c:pt idx="4">
                  <c:v>2021</c:v>
                </c:pt>
                <c:pt idx="5">
                  <c:v>2022E</c:v>
                </c:pt>
                <c:pt idx="6">
                  <c:v>2023F</c:v>
                </c:pt>
                <c:pt idx="7">
                  <c:v>2024F</c:v>
                </c:pt>
                <c:pt idx="8">
                  <c:v>2025F</c:v>
                </c:pt>
                <c:pt idx="9">
                  <c:v>2026F</c:v>
                </c:pt>
                <c:pt idx="10">
                  <c:v>2027F</c:v>
                </c:pt>
              </c:strCache>
            </c:strRef>
          </c:cat>
          <c:val>
            <c:numRef>
              <c:f>Sheet1!$D$2:$D$12</c:f>
              <c:numCache>
                <c:formatCode>0.00%</c:formatCode>
                <c:ptCount val="11"/>
                <c:pt idx="0">
                  <c:v>0.16379999999999995</c:v>
                </c:pt>
                <c:pt idx="1">
                  <c:v>0.16510000000000002</c:v>
                </c:pt>
                <c:pt idx="2">
                  <c:v>0.1664000000000001</c:v>
                </c:pt>
                <c:pt idx="3">
                  <c:v>0.16769999999999996</c:v>
                </c:pt>
                <c:pt idx="4">
                  <c:v>0.16900000000000004</c:v>
                </c:pt>
                <c:pt idx="5">
                  <c:v>0.17030000000000012</c:v>
                </c:pt>
                <c:pt idx="6">
                  <c:v>0.17159999999999997</c:v>
                </c:pt>
                <c:pt idx="7">
                  <c:v>0.17290000000000005</c:v>
                </c:pt>
                <c:pt idx="8">
                  <c:v>0.17419999999999991</c:v>
                </c:pt>
                <c:pt idx="9">
                  <c:v>0.1754</c:v>
                </c:pt>
                <c:pt idx="10">
                  <c:v>0.17669999999999986</c:v>
                </c:pt>
              </c:numCache>
            </c:numRef>
          </c:val>
          <c:extLst>
            <c:ext xmlns:c16="http://schemas.microsoft.com/office/drawing/2014/chart" uri="{C3380CC4-5D6E-409C-BE32-E72D297353CC}">
              <c16:uniqueId val="{00000000-9D36-4C7A-91BF-B658E5FB39EF}"/>
            </c:ext>
          </c:extLst>
        </c:ser>
        <c:ser>
          <c:idx val="11"/>
          <c:order val="1"/>
          <c:tx>
            <c:strRef>
              <c:f>Sheet1!$C$1</c:f>
              <c:strCache>
                <c:ptCount val="1"/>
                <c:pt idx="0">
                  <c:v>150 X 200 X 600</c:v>
                </c:pt>
              </c:strCache>
            </c:strRef>
          </c:tx>
          <c:spPr>
            <a:solidFill>
              <a:schemeClr val="accent6">
                <a:lumMod val="60000"/>
              </a:schemeClr>
            </a:solidFill>
            <a:ln>
              <a:noFill/>
            </a:ln>
            <a:effectLst/>
          </c:spPr>
          <c:invertIfNegative val="0"/>
          <c:cat>
            <c:strRef>
              <c:f>Sheet1!$A$2:$A$12</c:f>
              <c:strCache>
                <c:ptCount val="11"/>
                <c:pt idx="0">
                  <c:v>2017</c:v>
                </c:pt>
                <c:pt idx="1">
                  <c:v>2018</c:v>
                </c:pt>
                <c:pt idx="2">
                  <c:v>2019</c:v>
                </c:pt>
                <c:pt idx="3">
                  <c:v>2020</c:v>
                </c:pt>
                <c:pt idx="4">
                  <c:v>2021</c:v>
                </c:pt>
                <c:pt idx="5">
                  <c:v>2022E</c:v>
                </c:pt>
                <c:pt idx="6">
                  <c:v>2023F</c:v>
                </c:pt>
                <c:pt idx="7">
                  <c:v>2024F</c:v>
                </c:pt>
                <c:pt idx="8">
                  <c:v>2025F</c:v>
                </c:pt>
                <c:pt idx="9">
                  <c:v>2026F</c:v>
                </c:pt>
                <c:pt idx="10">
                  <c:v>2027F</c:v>
                </c:pt>
              </c:strCache>
            </c:strRef>
          </c:cat>
          <c:val>
            <c:numRef>
              <c:f>Sheet1!$C$2:$C$12</c:f>
              <c:numCache>
                <c:formatCode>0.00%</c:formatCode>
                <c:ptCount val="11"/>
                <c:pt idx="0">
                  <c:v>0.32189999999999996</c:v>
                </c:pt>
                <c:pt idx="1">
                  <c:v>0.32219999999999999</c:v>
                </c:pt>
                <c:pt idx="2">
                  <c:v>0.32259999999999994</c:v>
                </c:pt>
                <c:pt idx="3">
                  <c:v>0.32289999999999996</c:v>
                </c:pt>
                <c:pt idx="4">
                  <c:v>0.32329999999999998</c:v>
                </c:pt>
                <c:pt idx="5">
                  <c:v>0.32359999999999994</c:v>
                </c:pt>
                <c:pt idx="6">
                  <c:v>0.32389999999999997</c:v>
                </c:pt>
                <c:pt idx="7">
                  <c:v>0.32419999999999999</c:v>
                </c:pt>
                <c:pt idx="8">
                  <c:v>0.32449999999999996</c:v>
                </c:pt>
                <c:pt idx="9">
                  <c:v>0.32489999999999997</c:v>
                </c:pt>
                <c:pt idx="10">
                  <c:v>0.32519999999999999</c:v>
                </c:pt>
              </c:numCache>
            </c:numRef>
          </c:val>
          <c:extLst>
            <c:ext xmlns:c16="http://schemas.microsoft.com/office/drawing/2014/chart" uri="{C3380CC4-5D6E-409C-BE32-E72D297353CC}">
              <c16:uniqueId val="{00000006-0C71-40F5-8814-D8046525AA1A}"/>
            </c:ext>
          </c:extLst>
        </c:ser>
        <c:ser>
          <c:idx val="10"/>
          <c:order val="2"/>
          <c:tx>
            <c:strRef>
              <c:f>Sheet1!$B$1</c:f>
              <c:strCache>
                <c:ptCount val="1"/>
                <c:pt idx="0">
                  <c:v>200 X 200 X 600</c:v>
                </c:pt>
              </c:strCache>
            </c:strRef>
          </c:tx>
          <c:spPr>
            <a:solidFill>
              <a:schemeClr val="accent5">
                <a:lumMod val="60000"/>
              </a:schemeClr>
            </a:solidFill>
            <a:ln>
              <a:noFill/>
            </a:ln>
            <a:effectLst/>
          </c:spPr>
          <c:invertIfNegative val="0"/>
          <c:cat>
            <c:strRef>
              <c:f>Sheet1!$A$2:$A$12</c:f>
              <c:strCache>
                <c:ptCount val="11"/>
                <c:pt idx="0">
                  <c:v>2017</c:v>
                </c:pt>
                <c:pt idx="1">
                  <c:v>2018</c:v>
                </c:pt>
                <c:pt idx="2">
                  <c:v>2019</c:v>
                </c:pt>
                <c:pt idx="3">
                  <c:v>2020</c:v>
                </c:pt>
                <c:pt idx="4">
                  <c:v>2021</c:v>
                </c:pt>
                <c:pt idx="5">
                  <c:v>2022E</c:v>
                </c:pt>
                <c:pt idx="6">
                  <c:v>2023F</c:v>
                </c:pt>
                <c:pt idx="7">
                  <c:v>2024F</c:v>
                </c:pt>
                <c:pt idx="8">
                  <c:v>2025F</c:v>
                </c:pt>
                <c:pt idx="9">
                  <c:v>2026F</c:v>
                </c:pt>
                <c:pt idx="10">
                  <c:v>2027F</c:v>
                </c:pt>
              </c:strCache>
            </c:strRef>
          </c:cat>
          <c:val>
            <c:numRef>
              <c:f>Sheet1!$B$2:$B$12</c:f>
              <c:numCache>
                <c:formatCode>0.00%</c:formatCode>
                <c:ptCount val="11"/>
                <c:pt idx="0">
                  <c:v>0.51430000000000009</c:v>
                </c:pt>
                <c:pt idx="1">
                  <c:v>0.51270000000000004</c:v>
                </c:pt>
                <c:pt idx="2">
                  <c:v>0.51100000000000001</c:v>
                </c:pt>
                <c:pt idx="3">
                  <c:v>0.50940000000000007</c:v>
                </c:pt>
                <c:pt idx="4">
                  <c:v>0.50770000000000004</c:v>
                </c:pt>
                <c:pt idx="5">
                  <c:v>0.50609999999999999</c:v>
                </c:pt>
                <c:pt idx="6">
                  <c:v>0.50450000000000006</c:v>
                </c:pt>
                <c:pt idx="7">
                  <c:v>0.50290000000000001</c:v>
                </c:pt>
                <c:pt idx="8">
                  <c:v>0.50130000000000008</c:v>
                </c:pt>
                <c:pt idx="9">
                  <c:v>0.49970000000000003</c:v>
                </c:pt>
                <c:pt idx="10">
                  <c:v>0.4981000000000001</c:v>
                </c:pt>
              </c:numCache>
            </c:numRef>
          </c:val>
          <c:extLst>
            <c:ext xmlns:c16="http://schemas.microsoft.com/office/drawing/2014/chart" uri="{C3380CC4-5D6E-409C-BE32-E72D297353CC}">
              <c16:uniqueId val="{00000005-0C71-40F5-8814-D8046525AA1A}"/>
            </c:ext>
          </c:extLst>
        </c:ser>
        <c:dLbls>
          <c:showLegendKey val="0"/>
          <c:showVal val="0"/>
          <c:showCatName val="0"/>
          <c:showSerName val="0"/>
          <c:showPercent val="0"/>
          <c:showBubbleSize val="0"/>
        </c:dLbls>
        <c:gapWidth val="150"/>
        <c:overlap val="100"/>
        <c:axId val="609667808"/>
        <c:axId val="609663872"/>
      </c:barChart>
      <c:catAx>
        <c:axId val="60966780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609663872"/>
        <c:crosses val="autoZero"/>
        <c:auto val="1"/>
        <c:lblAlgn val="ctr"/>
        <c:lblOffset val="100"/>
        <c:noMultiLvlLbl val="0"/>
      </c:catAx>
      <c:valAx>
        <c:axId val="609663872"/>
        <c:scaling>
          <c:orientation val="minMax"/>
        </c:scaling>
        <c:delete val="1"/>
        <c:axPos val="l"/>
        <c:numFmt formatCode="0.00%" sourceLinked="1"/>
        <c:majorTickMark val="none"/>
        <c:minorTickMark val="none"/>
        <c:tickLblPos val="nextTo"/>
        <c:crossAx val="609667808"/>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800" b="0" i="0" u="none" strike="noStrike" kern="1200" baseline="0">
                <a:solidFill>
                  <a:schemeClr val="tx1">
                    <a:lumMod val="65000"/>
                    <a:lumOff val="35000"/>
                  </a:schemeClr>
                </a:solidFill>
                <a:latin typeface="Verdana" panose="020B0604030504040204" pitchFamily="34" charset="0"/>
                <a:ea typeface="Verdana" panose="020B0604030504040204" pitchFamily="34" charset="0"/>
                <a:cs typeface="Verdana" panose="020B0604030504040204" pitchFamily="34" charset="0"/>
              </a:defRPr>
            </a:pPr>
            <a:endParaRPr lang="en-US"/>
          </a:p>
        </c:txPr>
      </c:dTable>
      <c:spPr>
        <a:noFill/>
        <a:ln>
          <a:noFill/>
        </a:ln>
        <a:effectLst/>
      </c:spPr>
    </c:plotArea>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3178175413259785"/>
          <c:y val="4.511153398913513E-2"/>
          <c:w val="0.85528973881474901"/>
          <c:h val="0.70239142796895737"/>
        </c:manualLayout>
      </c:layout>
      <c:barChart>
        <c:barDir val="col"/>
        <c:grouping val="stacked"/>
        <c:varyColors val="0"/>
        <c:ser>
          <c:idx val="0"/>
          <c:order val="0"/>
          <c:tx>
            <c:strRef>
              <c:f>Sheet1!$D$1</c:f>
              <c:strCache>
                <c:ptCount val="1"/>
                <c:pt idx="0">
                  <c:v>Others</c:v>
                </c:pt>
              </c:strCache>
            </c:strRef>
          </c:tx>
          <c:spPr>
            <a:solidFill>
              <a:schemeClr val="accent1"/>
            </a:solidFill>
            <a:ln>
              <a:noFill/>
            </a:ln>
            <a:effectLst/>
          </c:spPr>
          <c:invertIfNegative val="0"/>
          <c:cat>
            <c:strRef>
              <c:f>Sheet1!$A$2:$A$12</c:f>
              <c:strCache>
                <c:ptCount val="11"/>
                <c:pt idx="0">
                  <c:v>2017</c:v>
                </c:pt>
                <c:pt idx="1">
                  <c:v>2018</c:v>
                </c:pt>
                <c:pt idx="2">
                  <c:v>2019</c:v>
                </c:pt>
                <c:pt idx="3">
                  <c:v>2020</c:v>
                </c:pt>
                <c:pt idx="4">
                  <c:v>2021</c:v>
                </c:pt>
                <c:pt idx="5">
                  <c:v>2022E</c:v>
                </c:pt>
                <c:pt idx="6">
                  <c:v>2023F</c:v>
                </c:pt>
                <c:pt idx="7">
                  <c:v>2024F</c:v>
                </c:pt>
                <c:pt idx="8">
                  <c:v>2025F</c:v>
                </c:pt>
                <c:pt idx="9">
                  <c:v>2026F</c:v>
                </c:pt>
                <c:pt idx="10">
                  <c:v>2027F</c:v>
                </c:pt>
              </c:strCache>
            </c:strRef>
          </c:cat>
          <c:val>
            <c:numRef>
              <c:f>Sheet1!$D$2:$D$12</c:f>
              <c:numCache>
                <c:formatCode>0.00%</c:formatCode>
                <c:ptCount val="11"/>
                <c:pt idx="0">
                  <c:v>0.24319999999999986</c:v>
                </c:pt>
                <c:pt idx="1">
                  <c:v>0.24449999999999994</c:v>
                </c:pt>
                <c:pt idx="2">
                  <c:v>0.24580000000000002</c:v>
                </c:pt>
                <c:pt idx="3">
                  <c:v>0.24709999999999988</c:v>
                </c:pt>
                <c:pt idx="4">
                  <c:v>0.24839999999999995</c:v>
                </c:pt>
                <c:pt idx="5">
                  <c:v>0.24970000000000003</c:v>
                </c:pt>
                <c:pt idx="6">
                  <c:v>0.25099999999999989</c:v>
                </c:pt>
                <c:pt idx="7">
                  <c:v>0.25229999999999997</c:v>
                </c:pt>
                <c:pt idx="8">
                  <c:v>0.25359999999999994</c:v>
                </c:pt>
                <c:pt idx="9">
                  <c:v>0.25479999999999992</c:v>
                </c:pt>
                <c:pt idx="10">
                  <c:v>0.25609999999999988</c:v>
                </c:pt>
              </c:numCache>
            </c:numRef>
          </c:val>
          <c:extLst>
            <c:ext xmlns:c16="http://schemas.microsoft.com/office/drawing/2014/chart" uri="{C3380CC4-5D6E-409C-BE32-E72D297353CC}">
              <c16:uniqueId val="{00000000-9D36-4C7A-91BF-B658E5FB39EF}"/>
            </c:ext>
          </c:extLst>
        </c:ser>
        <c:ser>
          <c:idx val="11"/>
          <c:order val="1"/>
          <c:tx>
            <c:strRef>
              <c:f>Sheet1!$C$1</c:f>
              <c:strCache>
                <c:ptCount val="1"/>
                <c:pt idx="0">
                  <c:v>75 X 610 X 1200</c:v>
                </c:pt>
              </c:strCache>
            </c:strRef>
          </c:tx>
          <c:spPr>
            <a:solidFill>
              <a:schemeClr val="accent6">
                <a:lumMod val="60000"/>
              </a:schemeClr>
            </a:solidFill>
            <a:ln>
              <a:noFill/>
            </a:ln>
            <a:effectLst/>
          </c:spPr>
          <c:invertIfNegative val="0"/>
          <c:cat>
            <c:strRef>
              <c:f>Sheet1!$A$2:$A$12</c:f>
              <c:strCache>
                <c:ptCount val="11"/>
                <c:pt idx="0">
                  <c:v>2017</c:v>
                </c:pt>
                <c:pt idx="1">
                  <c:v>2018</c:v>
                </c:pt>
                <c:pt idx="2">
                  <c:v>2019</c:v>
                </c:pt>
                <c:pt idx="3">
                  <c:v>2020</c:v>
                </c:pt>
                <c:pt idx="4">
                  <c:v>2021</c:v>
                </c:pt>
                <c:pt idx="5">
                  <c:v>2022E</c:v>
                </c:pt>
                <c:pt idx="6">
                  <c:v>2023F</c:v>
                </c:pt>
                <c:pt idx="7">
                  <c:v>2024F</c:v>
                </c:pt>
                <c:pt idx="8">
                  <c:v>2025F</c:v>
                </c:pt>
                <c:pt idx="9">
                  <c:v>2026F</c:v>
                </c:pt>
                <c:pt idx="10">
                  <c:v>2027F</c:v>
                </c:pt>
              </c:strCache>
            </c:strRef>
          </c:cat>
          <c:val>
            <c:numRef>
              <c:f>Sheet1!$C$2:$C$12</c:f>
              <c:numCache>
                <c:formatCode>0.00%</c:formatCode>
                <c:ptCount val="11"/>
                <c:pt idx="0">
                  <c:v>0.29139999999999999</c:v>
                </c:pt>
                <c:pt idx="1">
                  <c:v>0.29170000000000001</c:v>
                </c:pt>
                <c:pt idx="2">
                  <c:v>0.29210000000000003</c:v>
                </c:pt>
                <c:pt idx="3">
                  <c:v>0.29239999999999999</c:v>
                </c:pt>
                <c:pt idx="4">
                  <c:v>0.2928</c:v>
                </c:pt>
                <c:pt idx="5">
                  <c:v>0.29310000000000003</c:v>
                </c:pt>
                <c:pt idx="6">
                  <c:v>0.29339999999999999</c:v>
                </c:pt>
                <c:pt idx="7">
                  <c:v>0.29370000000000002</c:v>
                </c:pt>
                <c:pt idx="8">
                  <c:v>0.29399999999999998</c:v>
                </c:pt>
                <c:pt idx="9">
                  <c:v>0.2944</c:v>
                </c:pt>
                <c:pt idx="10">
                  <c:v>0.29470000000000002</c:v>
                </c:pt>
              </c:numCache>
            </c:numRef>
          </c:val>
          <c:extLst>
            <c:ext xmlns:c16="http://schemas.microsoft.com/office/drawing/2014/chart" uri="{C3380CC4-5D6E-409C-BE32-E72D297353CC}">
              <c16:uniqueId val="{00000006-0C71-40F5-8814-D8046525AA1A}"/>
            </c:ext>
          </c:extLst>
        </c:ser>
        <c:ser>
          <c:idx val="10"/>
          <c:order val="2"/>
          <c:tx>
            <c:strRef>
              <c:f>Sheet1!$B$1</c:f>
              <c:strCache>
                <c:ptCount val="1"/>
                <c:pt idx="0">
                  <c:v>200 X 1220 X 600</c:v>
                </c:pt>
              </c:strCache>
            </c:strRef>
          </c:tx>
          <c:spPr>
            <a:solidFill>
              <a:schemeClr val="accent5">
                <a:lumMod val="60000"/>
              </a:schemeClr>
            </a:solidFill>
            <a:ln>
              <a:noFill/>
            </a:ln>
            <a:effectLst/>
          </c:spPr>
          <c:invertIfNegative val="0"/>
          <c:cat>
            <c:strRef>
              <c:f>Sheet1!$A$2:$A$12</c:f>
              <c:strCache>
                <c:ptCount val="11"/>
                <c:pt idx="0">
                  <c:v>2017</c:v>
                </c:pt>
                <c:pt idx="1">
                  <c:v>2018</c:v>
                </c:pt>
                <c:pt idx="2">
                  <c:v>2019</c:v>
                </c:pt>
                <c:pt idx="3">
                  <c:v>2020</c:v>
                </c:pt>
                <c:pt idx="4">
                  <c:v>2021</c:v>
                </c:pt>
                <c:pt idx="5">
                  <c:v>2022E</c:v>
                </c:pt>
                <c:pt idx="6">
                  <c:v>2023F</c:v>
                </c:pt>
                <c:pt idx="7">
                  <c:v>2024F</c:v>
                </c:pt>
                <c:pt idx="8">
                  <c:v>2025F</c:v>
                </c:pt>
                <c:pt idx="9">
                  <c:v>2026F</c:v>
                </c:pt>
                <c:pt idx="10">
                  <c:v>2027F</c:v>
                </c:pt>
              </c:strCache>
            </c:strRef>
          </c:cat>
          <c:val>
            <c:numRef>
              <c:f>Sheet1!$B$2:$B$12</c:f>
              <c:numCache>
                <c:formatCode>0.00%</c:formatCode>
                <c:ptCount val="11"/>
                <c:pt idx="0">
                  <c:v>0.46540000000000009</c:v>
                </c:pt>
                <c:pt idx="1">
                  <c:v>0.46380000000000005</c:v>
                </c:pt>
                <c:pt idx="2">
                  <c:v>0.46210000000000001</c:v>
                </c:pt>
                <c:pt idx="3">
                  <c:v>0.46050000000000008</c:v>
                </c:pt>
                <c:pt idx="4">
                  <c:v>0.45880000000000004</c:v>
                </c:pt>
                <c:pt idx="5">
                  <c:v>0.4572</c:v>
                </c:pt>
                <c:pt idx="6">
                  <c:v>0.45560000000000006</c:v>
                </c:pt>
                <c:pt idx="7">
                  <c:v>0.45400000000000001</c:v>
                </c:pt>
                <c:pt idx="8">
                  <c:v>0.45240000000000008</c:v>
                </c:pt>
                <c:pt idx="9">
                  <c:v>0.45080000000000003</c:v>
                </c:pt>
                <c:pt idx="10">
                  <c:v>0.4492000000000001</c:v>
                </c:pt>
              </c:numCache>
            </c:numRef>
          </c:val>
          <c:extLst>
            <c:ext xmlns:c16="http://schemas.microsoft.com/office/drawing/2014/chart" uri="{C3380CC4-5D6E-409C-BE32-E72D297353CC}">
              <c16:uniqueId val="{00000005-0C71-40F5-8814-D8046525AA1A}"/>
            </c:ext>
          </c:extLst>
        </c:ser>
        <c:dLbls>
          <c:showLegendKey val="0"/>
          <c:showVal val="0"/>
          <c:showCatName val="0"/>
          <c:showSerName val="0"/>
          <c:showPercent val="0"/>
          <c:showBubbleSize val="0"/>
        </c:dLbls>
        <c:gapWidth val="150"/>
        <c:overlap val="100"/>
        <c:axId val="609667808"/>
        <c:axId val="609663872"/>
      </c:barChart>
      <c:catAx>
        <c:axId val="60966780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609663872"/>
        <c:crosses val="autoZero"/>
        <c:auto val="1"/>
        <c:lblAlgn val="ctr"/>
        <c:lblOffset val="100"/>
        <c:noMultiLvlLbl val="0"/>
      </c:catAx>
      <c:valAx>
        <c:axId val="609663872"/>
        <c:scaling>
          <c:orientation val="minMax"/>
        </c:scaling>
        <c:delete val="1"/>
        <c:axPos val="l"/>
        <c:numFmt formatCode="0.00%" sourceLinked="1"/>
        <c:majorTickMark val="none"/>
        <c:minorTickMark val="none"/>
        <c:tickLblPos val="nextTo"/>
        <c:crossAx val="609667808"/>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800" b="0" i="0" u="none" strike="noStrike" kern="1200" baseline="0">
                <a:solidFill>
                  <a:schemeClr val="tx1">
                    <a:lumMod val="65000"/>
                    <a:lumOff val="35000"/>
                  </a:schemeClr>
                </a:solidFill>
                <a:latin typeface="Verdana" panose="020B0604030504040204" pitchFamily="34" charset="0"/>
                <a:ea typeface="Verdana" panose="020B0604030504040204" pitchFamily="34" charset="0"/>
                <a:cs typeface="Verdana" panose="020B0604030504040204" pitchFamily="34" charset="0"/>
              </a:defRPr>
            </a:pPr>
            <a:endParaRPr lang="en-US"/>
          </a:p>
        </c:txPr>
      </c:dTable>
      <c:spPr>
        <a:noFill/>
        <a:ln>
          <a:noFill/>
        </a:ln>
        <a:effectLst/>
      </c:spPr>
    </c:plotArea>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3178175413259785"/>
          <c:y val="4.511153398913513E-2"/>
          <c:w val="0.85528973881474901"/>
          <c:h val="0.70239142796895737"/>
        </c:manualLayout>
      </c:layout>
      <c:barChart>
        <c:barDir val="col"/>
        <c:grouping val="stacked"/>
        <c:varyColors val="0"/>
        <c:ser>
          <c:idx val="0"/>
          <c:order val="0"/>
          <c:tx>
            <c:strRef>
              <c:f>Sheet1!$D$1</c:f>
              <c:strCache>
                <c:ptCount val="1"/>
                <c:pt idx="0">
                  <c:v>12"</c:v>
                </c:pt>
              </c:strCache>
            </c:strRef>
          </c:tx>
          <c:spPr>
            <a:solidFill>
              <a:schemeClr val="accent1"/>
            </a:solidFill>
            <a:ln>
              <a:noFill/>
            </a:ln>
            <a:effectLst/>
          </c:spPr>
          <c:invertIfNegative val="0"/>
          <c:cat>
            <c:strRef>
              <c:f>Sheet1!$A$2:$A$12</c:f>
              <c:strCache>
                <c:ptCount val="11"/>
                <c:pt idx="0">
                  <c:v>2017</c:v>
                </c:pt>
                <c:pt idx="1">
                  <c:v>2018</c:v>
                </c:pt>
                <c:pt idx="2">
                  <c:v>2019</c:v>
                </c:pt>
                <c:pt idx="3">
                  <c:v>2020</c:v>
                </c:pt>
                <c:pt idx="4">
                  <c:v>2021</c:v>
                </c:pt>
                <c:pt idx="5">
                  <c:v>2022E</c:v>
                </c:pt>
                <c:pt idx="6">
                  <c:v>2023F</c:v>
                </c:pt>
                <c:pt idx="7">
                  <c:v>2024F</c:v>
                </c:pt>
                <c:pt idx="8">
                  <c:v>2025F</c:v>
                </c:pt>
                <c:pt idx="9">
                  <c:v>2026F</c:v>
                </c:pt>
                <c:pt idx="10">
                  <c:v>2027F</c:v>
                </c:pt>
              </c:strCache>
            </c:strRef>
          </c:cat>
          <c:val>
            <c:numRef>
              <c:f>Sheet1!$D$2:$D$12</c:f>
              <c:numCache>
                <c:formatCode>0.00%</c:formatCode>
                <c:ptCount val="11"/>
                <c:pt idx="0">
                  <c:v>0.41169999999999995</c:v>
                </c:pt>
                <c:pt idx="1">
                  <c:v>0.41300000000000003</c:v>
                </c:pt>
                <c:pt idx="2">
                  <c:v>0.41430000000000011</c:v>
                </c:pt>
                <c:pt idx="3">
                  <c:v>0.41559999999999997</c:v>
                </c:pt>
                <c:pt idx="4">
                  <c:v>0.41690000000000005</c:v>
                </c:pt>
                <c:pt idx="5">
                  <c:v>0.41820000000000013</c:v>
                </c:pt>
                <c:pt idx="6">
                  <c:v>0.41949999999999998</c:v>
                </c:pt>
                <c:pt idx="7">
                  <c:v>0.42080000000000006</c:v>
                </c:pt>
                <c:pt idx="8">
                  <c:v>0.42209999999999992</c:v>
                </c:pt>
                <c:pt idx="9">
                  <c:v>0.42330000000000001</c:v>
                </c:pt>
                <c:pt idx="10">
                  <c:v>0.42459999999999998</c:v>
                </c:pt>
              </c:numCache>
            </c:numRef>
          </c:val>
          <c:extLst>
            <c:ext xmlns:c16="http://schemas.microsoft.com/office/drawing/2014/chart" uri="{C3380CC4-5D6E-409C-BE32-E72D297353CC}">
              <c16:uniqueId val="{00000000-9D36-4C7A-91BF-B658E5FB39EF}"/>
            </c:ext>
          </c:extLst>
        </c:ser>
        <c:ser>
          <c:idx val="11"/>
          <c:order val="1"/>
          <c:tx>
            <c:strRef>
              <c:f>Sheet1!$C$1</c:f>
              <c:strCache>
                <c:ptCount val="1"/>
                <c:pt idx="0">
                  <c:v>10"</c:v>
                </c:pt>
              </c:strCache>
            </c:strRef>
          </c:tx>
          <c:spPr>
            <a:solidFill>
              <a:schemeClr val="accent6">
                <a:lumMod val="60000"/>
              </a:schemeClr>
            </a:solidFill>
            <a:ln>
              <a:noFill/>
            </a:ln>
            <a:effectLst/>
          </c:spPr>
          <c:invertIfNegative val="0"/>
          <c:cat>
            <c:strRef>
              <c:f>Sheet1!$A$2:$A$12</c:f>
              <c:strCache>
                <c:ptCount val="11"/>
                <c:pt idx="0">
                  <c:v>2017</c:v>
                </c:pt>
                <c:pt idx="1">
                  <c:v>2018</c:v>
                </c:pt>
                <c:pt idx="2">
                  <c:v>2019</c:v>
                </c:pt>
                <c:pt idx="3">
                  <c:v>2020</c:v>
                </c:pt>
                <c:pt idx="4">
                  <c:v>2021</c:v>
                </c:pt>
                <c:pt idx="5">
                  <c:v>2022E</c:v>
                </c:pt>
                <c:pt idx="6">
                  <c:v>2023F</c:v>
                </c:pt>
                <c:pt idx="7">
                  <c:v>2024F</c:v>
                </c:pt>
                <c:pt idx="8">
                  <c:v>2025F</c:v>
                </c:pt>
                <c:pt idx="9">
                  <c:v>2026F</c:v>
                </c:pt>
                <c:pt idx="10">
                  <c:v>2027F</c:v>
                </c:pt>
              </c:strCache>
            </c:strRef>
          </c:cat>
          <c:val>
            <c:numRef>
              <c:f>Sheet1!$C$2:$C$12</c:f>
              <c:numCache>
                <c:formatCode>0.00%</c:formatCode>
                <c:ptCount val="11"/>
                <c:pt idx="0">
                  <c:v>0.25219999999999998</c:v>
                </c:pt>
                <c:pt idx="1">
                  <c:v>0.2525</c:v>
                </c:pt>
                <c:pt idx="2">
                  <c:v>0.25290000000000001</c:v>
                </c:pt>
                <c:pt idx="3">
                  <c:v>0.25319999999999998</c:v>
                </c:pt>
                <c:pt idx="4">
                  <c:v>0.25359999999999999</c:v>
                </c:pt>
                <c:pt idx="5">
                  <c:v>0.25390000000000001</c:v>
                </c:pt>
                <c:pt idx="6">
                  <c:v>0.25419999999999998</c:v>
                </c:pt>
                <c:pt idx="7">
                  <c:v>0.2545</c:v>
                </c:pt>
                <c:pt idx="8">
                  <c:v>0.25480000000000003</c:v>
                </c:pt>
                <c:pt idx="9">
                  <c:v>0.25519999999999998</c:v>
                </c:pt>
                <c:pt idx="10">
                  <c:v>0.2555</c:v>
                </c:pt>
              </c:numCache>
            </c:numRef>
          </c:val>
          <c:extLst>
            <c:ext xmlns:c16="http://schemas.microsoft.com/office/drawing/2014/chart" uri="{C3380CC4-5D6E-409C-BE32-E72D297353CC}">
              <c16:uniqueId val="{00000006-0C71-40F5-8814-D8046525AA1A}"/>
            </c:ext>
          </c:extLst>
        </c:ser>
        <c:ser>
          <c:idx val="10"/>
          <c:order val="2"/>
          <c:tx>
            <c:strRef>
              <c:f>Sheet1!$B$1</c:f>
              <c:strCache>
                <c:ptCount val="1"/>
                <c:pt idx="0">
                  <c:v>8"</c:v>
                </c:pt>
              </c:strCache>
            </c:strRef>
          </c:tx>
          <c:spPr>
            <a:solidFill>
              <a:schemeClr val="accent5">
                <a:lumMod val="60000"/>
              </a:schemeClr>
            </a:solidFill>
            <a:ln>
              <a:noFill/>
            </a:ln>
            <a:effectLst/>
          </c:spPr>
          <c:invertIfNegative val="0"/>
          <c:cat>
            <c:strRef>
              <c:f>Sheet1!$A$2:$A$12</c:f>
              <c:strCache>
                <c:ptCount val="11"/>
                <c:pt idx="0">
                  <c:v>2017</c:v>
                </c:pt>
                <c:pt idx="1">
                  <c:v>2018</c:v>
                </c:pt>
                <c:pt idx="2">
                  <c:v>2019</c:v>
                </c:pt>
                <c:pt idx="3">
                  <c:v>2020</c:v>
                </c:pt>
                <c:pt idx="4">
                  <c:v>2021</c:v>
                </c:pt>
                <c:pt idx="5">
                  <c:v>2022E</c:v>
                </c:pt>
                <c:pt idx="6">
                  <c:v>2023F</c:v>
                </c:pt>
                <c:pt idx="7">
                  <c:v>2024F</c:v>
                </c:pt>
                <c:pt idx="8">
                  <c:v>2025F</c:v>
                </c:pt>
                <c:pt idx="9">
                  <c:v>2026F</c:v>
                </c:pt>
                <c:pt idx="10">
                  <c:v>2027F</c:v>
                </c:pt>
              </c:strCache>
            </c:strRef>
          </c:cat>
          <c:val>
            <c:numRef>
              <c:f>Sheet1!$B$2:$B$12</c:f>
              <c:numCache>
                <c:formatCode>0.00%</c:formatCode>
                <c:ptCount val="11"/>
                <c:pt idx="0">
                  <c:v>0.33610000000000001</c:v>
                </c:pt>
                <c:pt idx="1">
                  <c:v>0.33449999999999996</c:v>
                </c:pt>
                <c:pt idx="2">
                  <c:v>0.33279999999999993</c:v>
                </c:pt>
                <c:pt idx="3">
                  <c:v>0.33119999999999999</c:v>
                </c:pt>
                <c:pt idx="4">
                  <c:v>0.32949999999999996</c:v>
                </c:pt>
                <c:pt idx="5">
                  <c:v>0.32789999999999991</c:v>
                </c:pt>
                <c:pt idx="6">
                  <c:v>0.32629999999999998</c:v>
                </c:pt>
                <c:pt idx="7">
                  <c:v>0.32469999999999993</c:v>
                </c:pt>
                <c:pt idx="8">
                  <c:v>0.3231</c:v>
                </c:pt>
                <c:pt idx="9">
                  <c:v>0.32149999999999995</c:v>
                </c:pt>
                <c:pt idx="10">
                  <c:v>0.31990000000000002</c:v>
                </c:pt>
              </c:numCache>
            </c:numRef>
          </c:val>
          <c:extLst>
            <c:ext xmlns:c16="http://schemas.microsoft.com/office/drawing/2014/chart" uri="{C3380CC4-5D6E-409C-BE32-E72D297353CC}">
              <c16:uniqueId val="{00000005-0C71-40F5-8814-D8046525AA1A}"/>
            </c:ext>
          </c:extLst>
        </c:ser>
        <c:dLbls>
          <c:showLegendKey val="0"/>
          <c:showVal val="0"/>
          <c:showCatName val="0"/>
          <c:showSerName val="0"/>
          <c:showPercent val="0"/>
          <c:showBubbleSize val="0"/>
        </c:dLbls>
        <c:gapWidth val="150"/>
        <c:overlap val="100"/>
        <c:axId val="609667808"/>
        <c:axId val="609663872"/>
      </c:barChart>
      <c:catAx>
        <c:axId val="60966780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609663872"/>
        <c:crosses val="autoZero"/>
        <c:auto val="1"/>
        <c:lblAlgn val="ctr"/>
        <c:lblOffset val="100"/>
        <c:noMultiLvlLbl val="0"/>
      </c:catAx>
      <c:valAx>
        <c:axId val="609663872"/>
        <c:scaling>
          <c:orientation val="minMax"/>
        </c:scaling>
        <c:delete val="1"/>
        <c:axPos val="l"/>
        <c:numFmt formatCode="0.00%" sourceLinked="1"/>
        <c:majorTickMark val="none"/>
        <c:minorTickMark val="none"/>
        <c:tickLblPos val="nextTo"/>
        <c:crossAx val="609667808"/>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800" b="0" i="0" u="none" strike="noStrike" kern="1200" baseline="0">
                <a:solidFill>
                  <a:schemeClr val="tx1">
                    <a:lumMod val="65000"/>
                    <a:lumOff val="35000"/>
                  </a:schemeClr>
                </a:solidFill>
                <a:latin typeface="Verdana" panose="020B0604030504040204" pitchFamily="34" charset="0"/>
                <a:ea typeface="Verdana" panose="020B0604030504040204" pitchFamily="34" charset="0"/>
                <a:cs typeface="Verdana" panose="020B0604030504040204" pitchFamily="34" charset="0"/>
              </a:defRPr>
            </a:pPr>
            <a:endParaRPr lang="en-US"/>
          </a:p>
        </c:txPr>
      </c:dTable>
      <c:spPr>
        <a:noFill/>
        <a:ln>
          <a:noFill/>
        </a:ln>
        <a:effectLst/>
      </c:spPr>
    </c:plotArea>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3178175413259785"/>
          <c:y val="6.1515728167002445E-2"/>
          <c:w val="0.85528973881474901"/>
          <c:h val="0.65317884543535532"/>
        </c:manualLayout>
      </c:layout>
      <c:barChart>
        <c:barDir val="col"/>
        <c:grouping val="stacked"/>
        <c:varyColors val="0"/>
        <c:ser>
          <c:idx val="2"/>
          <c:order val="0"/>
          <c:tx>
            <c:strRef>
              <c:f>Sheet1!$D$1</c:f>
              <c:strCache>
                <c:ptCount val="1"/>
                <c:pt idx="0">
                  <c:v>Infrastructure</c:v>
                </c:pt>
              </c:strCache>
            </c:strRef>
          </c:tx>
          <c:spPr>
            <a:solidFill>
              <a:schemeClr val="accent3"/>
            </a:solidFill>
            <a:ln>
              <a:noFill/>
            </a:ln>
            <a:effectLst/>
          </c:spPr>
          <c:invertIfNegative val="0"/>
          <c:cat>
            <c:strRef>
              <c:f>Sheet1!$A$2:$A$12</c:f>
              <c:strCache>
                <c:ptCount val="11"/>
                <c:pt idx="0">
                  <c:v>2017</c:v>
                </c:pt>
                <c:pt idx="1">
                  <c:v>2018</c:v>
                </c:pt>
                <c:pt idx="2">
                  <c:v>2019</c:v>
                </c:pt>
                <c:pt idx="3">
                  <c:v>2020</c:v>
                </c:pt>
                <c:pt idx="4">
                  <c:v>2021</c:v>
                </c:pt>
                <c:pt idx="5">
                  <c:v>2022E</c:v>
                </c:pt>
                <c:pt idx="6">
                  <c:v>2023F</c:v>
                </c:pt>
                <c:pt idx="7">
                  <c:v>2024F</c:v>
                </c:pt>
                <c:pt idx="8">
                  <c:v>2025F</c:v>
                </c:pt>
                <c:pt idx="9">
                  <c:v>2026F</c:v>
                </c:pt>
                <c:pt idx="10">
                  <c:v>2027F</c:v>
                </c:pt>
              </c:strCache>
            </c:strRef>
          </c:cat>
          <c:val>
            <c:numRef>
              <c:f>Sheet1!$D$2:$D$12</c:f>
              <c:numCache>
                <c:formatCode>0.00%</c:formatCode>
                <c:ptCount val="11"/>
                <c:pt idx="0">
                  <c:v>0.20069999999999999</c:v>
                </c:pt>
                <c:pt idx="1">
                  <c:v>0.2011</c:v>
                </c:pt>
                <c:pt idx="2">
                  <c:v>0.2016</c:v>
                </c:pt>
                <c:pt idx="3">
                  <c:v>0.1976</c:v>
                </c:pt>
                <c:pt idx="4">
                  <c:v>0.2087</c:v>
                </c:pt>
                <c:pt idx="5">
                  <c:v>0.21029999999999999</c:v>
                </c:pt>
                <c:pt idx="6">
                  <c:v>0.21149999999999999</c:v>
                </c:pt>
                <c:pt idx="7">
                  <c:v>0.21179999999999999</c:v>
                </c:pt>
                <c:pt idx="8">
                  <c:v>0.21240000000000001</c:v>
                </c:pt>
                <c:pt idx="9">
                  <c:v>0.2135</c:v>
                </c:pt>
                <c:pt idx="10">
                  <c:v>0.2142</c:v>
                </c:pt>
              </c:numCache>
            </c:numRef>
          </c:val>
          <c:extLst>
            <c:ext xmlns:c16="http://schemas.microsoft.com/office/drawing/2014/chart" uri="{C3380CC4-5D6E-409C-BE32-E72D297353CC}">
              <c16:uniqueId val="{00000002-4A3C-4DAC-867C-7B68AE1D89A3}"/>
            </c:ext>
          </c:extLst>
        </c:ser>
        <c:ser>
          <c:idx val="3"/>
          <c:order val="1"/>
          <c:tx>
            <c:strRef>
              <c:f>Sheet1!$E$1</c:f>
              <c:strCache>
                <c:ptCount val="1"/>
                <c:pt idx="0">
                  <c:v>Industrial</c:v>
                </c:pt>
              </c:strCache>
            </c:strRef>
          </c:tx>
          <c:spPr>
            <a:solidFill>
              <a:schemeClr val="accent4"/>
            </a:solidFill>
            <a:ln>
              <a:noFill/>
            </a:ln>
            <a:effectLst/>
          </c:spPr>
          <c:invertIfNegative val="0"/>
          <c:cat>
            <c:strRef>
              <c:f>Sheet1!$A$2:$A$12</c:f>
              <c:strCache>
                <c:ptCount val="11"/>
                <c:pt idx="0">
                  <c:v>2017</c:v>
                </c:pt>
                <c:pt idx="1">
                  <c:v>2018</c:v>
                </c:pt>
                <c:pt idx="2">
                  <c:v>2019</c:v>
                </c:pt>
                <c:pt idx="3">
                  <c:v>2020</c:v>
                </c:pt>
                <c:pt idx="4">
                  <c:v>2021</c:v>
                </c:pt>
                <c:pt idx="5">
                  <c:v>2022E</c:v>
                </c:pt>
                <c:pt idx="6">
                  <c:v>2023F</c:v>
                </c:pt>
                <c:pt idx="7">
                  <c:v>2024F</c:v>
                </c:pt>
                <c:pt idx="8">
                  <c:v>2025F</c:v>
                </c:pt>
                <c:pt idx="9">
                  <c:v>2026F</c:v>
                </c:pt>
                <c:pt idx="10">
                  <c:v>2027F</c:v>
                </c:pt>
              </c:strCache>
            </c:strRef>
          </c:cat>
          <c:val>
            <c:numRef>
              <c:f>Sheet1!$E$2:$E$12</c:f>
              <c:numCache>
                <c:formatCode>0.00%</c:formatCode>
                <c:ptCount val="11"/>
                <c:pt idx="0">
                  <c:v>0.23870000000000002</c:v>
                </c:pt>
                <c:pt idx="1">
                  <c:v>0.23799999999999999</c:v>
                </c:pt>
                <c:pt idx="2">
                  <c:v>0.23720000000000008</c:v>
                </c:pt>
                <c:pt idx="3">
                  <c:v>0.23100000000000009</c:v>
                </c:pt>
                <c:pt idx="4">
                  <c:v>0.22939999999999994</c:v>
                </c:pt>
                <c:pt idx="5">
                  <c:v>0.22750000000000004</c:v>
                </c:pt>
                <c:pt idx="6">
                  <c:v>0.22589999999999999</c:v>
                </c:pt>
                <c:pt idx="7">
                  <c:v>0.22530000000000006</c:v>
                </c:pt>
                <c:pt idx="8">
                  <c:v>0.22429999999999994</c:v>
                </c:pt>
                <c:pt idx="9">
                  <c:v>0.22289999999999999</c:v>
                </c:pt>
                <c:pt idx="10">
                  <c:v>0.2218</c:v>
                </c:pt>
              </c:numCache>
            </c:numRef>
          </c:val>
          <c:extLst>
            <c:ext xmlns:c16="http://schemas.microsoft.com/office/drawing/2014/chart" uri="{C3380CC4-5D6E-409C-BE32-E72D297353CC}">
              <c16:uniqueId val="{00000003-4A3C-4DAC-867C-7B68AE1D89A3}"/>
            </c:ext>
          </c:extLst>
        </c:ser>
        <c:ser>
          <c:idx val="0"/>
          <c:order val="2"/>
          <c:tx>
            <c:strRef>
              <c:f>Sheet1!$B$1</c:f>
              <c:strCache>
                <c:ptCount val="1"/>
                <c:pt idx="0">
                  <c:v>Commercial</c:v>
                </c:pt>
              </c:strCache>
            </c:strRef>
          </c:tx>
          <c:spPr>
            <a:solidFill>
              <a:schemeClr val="accent1"/>
            </a:solidFill>
            <a:ln>
              <a:noFill/>
            </a:ln>
            <a:effectLst/>
          </c:spPr>
          <c:invertIfNegative val="0"/>
          <c:cat>
            <c:strRef>
              <c:f>Sheet1!$A$2:$A$12</c:f>
              <c:strCache>
                <c:ptCount val="11"/>
                <c:pt idx="0">
                  <c:v>2017</c:v>
                </c:pt>
                <c:pt idx="1">
                  <c:v>2018</c:v>
                </c:pt>
                <c:pt idx="2">
                  <c:v>2019</c:v>
                </c:pt>
                <c:pt idx="3">
                  <c:v>2020</c:v>
                </c:pt>
                <c:pt idx="4">
                  <c:v>2021</c:v>
                </c:pt>
                <c:pt idx="5">
                  <c:v>2022E</c:v>
                </c:pt>
                <c:pt idx="6">
                  <c:v>2023F</c:v>
                </c:pt>
                <c:pt idx="7">
                  <c:v>2024F</c:v>
                </c:pt>
                <c:pt idx="8">
                  <c:v>2025F</c:v>
                </c:pt>
                <c:pt idx="9">
                  <c:v>2026F</c:v>
                </c:pt>
                <c:pt idx="10">
                  <c:v>2027F</c:v>
                </c:pt>
              </c:strCache>
            </c:strRef>
          </c:cat>
          <c:val>
            <c:numRef>
              <c:f>Sheet1!$B$2:$B$12</c:f>
              <c:numCache>
                <c:formatCode>0.00%</c:formatCode>
                <c:ptCount val="11"/>
                <c:pt idx="0">
                  <c:v>0.27639999999999998</c:v>
                </c:pt>
                <c:pt idx="1">
                  <c:v>0.27759999999999996</c:v>
                </c:pt>
                <c:pt idx="2">
                  <c:v>0.27879999999999999</c:v>
                </c:pt>
                <c:pt idx="3">
                  <c:v>0.27149999999999996</c:v>
                </c:pt>
                <c:pt idx="4">
                  <c:v>0.28129999999999999</c:v>
                </c:pt>
                <c:pt idx="5">
                  <c:v>0.28249999999999997</c:v>
                </c:pt>
                <c:pt idx="6">
                  <c:v>0.2838</c:v>
                </c:pt>
                <c:pt idx="7">
                  <c:v>0.28500000000000003</c:v>
                </c:pt>
                <c:pt idx="8">
                  <c:v>0.2863</c:v>
                </c:pt>
                <c:pt idx="9">
                  <c:v>0.28749999999999998</c:v>
                </c:pt>
                <c:pt idx="10">
                  <c:v>0.2888</c:v>
                </c:pt>
              </c:numCache>
            </c:numRef>
          </c:val>
          <c:extLst>
            <c:ext xmlns:c16="http://schemas.microsoft.com/office/drawing/2014/chart" uri="{C3380CC4-5D6E-409C-BE32-E72D297353CC}">
              <c16:uniqueId val="{00000000-9D36-4C7A-91BF-B658E5FB39EF}"/>
            </c:ext>
          </c:extLst>
        </c:ser>
        <c:ser>
          <c:idx val="1"/>
          <c:order val="3"/>
          <c:tx>
            <c:strRef>
              <c:f>Sheet1!$C$1</c:f>
              <c:strCache>
                <c:ptCount val="1"/>
                <c:pt idx="0">
                  <c:v>Residential</c:v>
                </c:pt>
              </c:strCache>
            </c:strRef>
          </c:tx>
          <c:spPr>
            <a:solidFill>
              <a:schemeClr val="accent2"/>
            </a:solidFill>
            <a:ln>
              <a:noFill/>
            </a:ln>
            <a:effectLst/>
          </c:spPr>
          <c:invertIfNegative val="0"/>
          <c:cat>
            <c:strRef>
              <c:f>Sheet1!$A$2:$A$12</c:f>
              <c:strCache>
                <c:ptCount val="11"/>
                <c:pt idx="0">
                  <c:v>2017</c:v>
                </c:pt>
                <c:pt idx="1">
                  <c:v>2018</c:v>
                </c:pt>
                <c:pt idx="2">
                  <c:v>2019</c:v>
                </c:pt>
                <c:pt idx="3">
                  <c:v>2020</c:v>
                </c:pt>
                <c:pt idx="4">
                  <c:v>2021</c:v>
                </c:pt>
                <c:pt idx="5">
                  <c:v>2022E</c:v>
                </c:pt>
                <c:pt idx="6">
                  <c:v>2023F</c:v>
                </c:pt>
                <c:pt idx="7">
                  <c:v>2024F</c:v>
                </c:pt>
                <c:pt idx="8">
                  <c:v>2025F</c:v>
                </c:pt>
                <c:pt idx="9">
                  <c:v>2026F</c:v>
                </c:pt>
                <c:pt idx="10">
                  <c:v>2027F</c:v>
                </c:pt>
              </c:strCache>
            </c:strRef>
          </c:cat>
          <c:val>
            <c:numRef>
              <c:f>Sheet1!$C$2:$C$12</c:f>
              <c:numCache>
                <c:formatCode>0.00%</c:formatCode>
                <c:ptCount val="11"/>
                <c:pt idx="0">
                  <c:v>0.28420000000000001</c:v>
                </c:pt>
                <c:pt idx="1">
                  <c:v>0.2833</c:v>
                </c:pt>
                <c:pt idx="2">
                  <c:v>0.28239999999999998</c:v>
                </c:pt>
                <c:pt idx="3">
                  <c:v>0.2999</c:v>
                </c:pt>
                <c:pt idx="4">
                  <c:v>0.28060000000000002</c:v>
                </c:pt>
                <c:pt idx="5">
                  <c:v>0.2797</c:v>
                </c:pt>
                <c:pt idx="6">
                  <c:v>0.27879999999999999</c:v>
                </c:pt>
                <c:pt idx="7">
                  <c:v>0.27789999999999998</c:v>
                </c:pt>
                <c:pt idx="8">
                  <c:v>0.27700000000000002</c:v>
                </c:pt>
                <c:pt idx="9">
                  <c:v>0.27610000000000001</c:v>
                </c:pt>
                <c:pt idx="10">
                  <c:v>0.2752</c:v>
                </c:pt>
              </c:numCache>
            </c:numRef>
          </c:val>
          <c:extLst>
            <c:ext xmlns:c16="http://schemas.microsoft.com/office/drawing/2014/chart" uri="{C3380CC4-5D6E-409C-BE32-E72D297353CC}">
              <c16:uniqueId val="{00000001-4A3C-4DAC-867C-7B68AE1D89A3}"/>
            </c:ext>
          </c:extLst>
        </c:ser>
        <c:dLbls>
          <c:showLegendKey val="0"/>
          <c:showVal val="0"/>
          <c:showCatName val="0"/>
          <c:showSerName val="0"/>
          <c:showPercent val="0"/>
          <c:showBubbleSize val="0"/>
        </c:dLbls>
        <c:gapWidth val="150"/>
        <c:overlap val="100"/>
        <c:axId val="609667808"/>
        <c:axId val="609663872"/>
      </c:barChart>
      <c:catAx>
        <c:axId val="60966780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609663872"/>
        <c:crosses val="autoZero"/>
        <c:auto val="1"/>
        <c:lblAlgn val="ctr"/>
        <c:lblOffset val="100"/>
        <c:noMultiLvlLbl val="0"/>
      </c:catAx>
      <c:valAx>
        <c:axId val="609663872"/>
        <c:scaling>
          <c:orientation val="minMax"/>
        </c:scaling>
        <c:delete val="1"/>
        <c:axPos val="l"/>
        <c:numFmt formatCode="0.00%" sourceLinked="1"/>
        <c:majorTickMark val="none"/>
        <c:minorTickMark val="none"/>
        <c:tickLblPos val="nextTo"/>
        <c:crossAx val="609667808"/>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800" b="0" i="0" u="none" strike="noStrike" kern="1200" baseline="0">
                <a:solidFill>
                  <a:schemeClr val="tx1">
                    <a:lumMod val="65000"/>
                    <a:lumOff val="35000"/>
                  </a:schemeClr>
                </a:solidFill>
                <a:latin typeface="Verdana" panose="020B0604030504040204" pitchFamily="34" charset="0"/>
                <a:ea typeface="Verdana" panose="020B0604030504040204" pitchFamily="34" charset="0"/>
                <a:cs typeface="Verdana" panose="020B0604030504040204" pitchFamily="34" charset="0"/>
              </a:defRPr>
            </a:pPr>
            <a:endParaRPr lang="en-US"/>
          </a:p>
        </c:txPr>
      </c:dTable>
      <c:spPr>
        <a:noFill/>
        <a:ln>
          <a:noFill/>
        </a:ln>
        <a:effectLst/>
      </c:spPr>
    </c:plotArea>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6515566694756451"/>
          <c:y val="8.1996505141084027E-3"/>
          <c:w val="0.82029933828290735"/>
          <c:h val="0.56526334382706622"/>
        </c:manualLayout>
      </c:layout>
      <c:barChart>
        <c:barDir val="col"/>
        <c:grouping val="stacked"/>
        <c:varyColors val="0"/>
        <c:ser>
          <c:idx val="5"/>
          <c:order val="0"/>
          <c:tx>
            <c:strRef>
              <c:f>Sheet1!$G$1</c:f>
              <c:strCache>
                <c:ptCount val="1"/>
                <c:pt idx="0">
                  <c:v>Others</c:v>
                </c:pt>
              </c:strCache>
            </c:strRef>
          </c:tx>
          <c:spPr>
            <a:solidFill>
              <a:schemeClr val="accent6"/>
            </a:solidFill>
            <a:ln>
              <a:noFill/>
            </a:ln>
            <a:effectLst/>
          </c:spPr>
          <c:invertIfNegative val="0"/>
          <c:cat>
            <c:strRef>
              <c:f>Sheet1!$A$2:$A$12</c:f>
              <c:strCache>
                <c:ptCount val="11"/>
                <c:pt idx="0">
                  <c:v>2017</c:v>
                </c:pt>
                <c:pt idx="1">
                  <c:v>2018</c:v>
                </c:pt>
                <c:pt idx="2">
                  <c:v>2019</c:v>
                </c:pt>
                <c:pt idx="3">
                  <c:v>2020</c:v>
                </c:pt>
                <c:pt idx="4">
                  <c:v>2021</c:v>
                </c:pt>
                <c:pt idx="5">
                  <c:v>2022E</c:v>
                </c:pt>
                <c:pt idx="6">
                  <c:v>2023F</c:v>
                </c:pt>
                <c:pt idx="7">
                  <c:v>2024F</c:v>
                </c:pt>
                <c:pt idx="8">
                  <c:v>2025F</c:v>
                </c:pt>
                <c:pt idx="9">
                  <c:v>2026F</c:v>
                </c:pt>
                <c:pt idx="10">
                  <c:v>2027F</c:v>
                </c:pt>
              </c:strCache>
            </c:strRef>
          </c:cat>
          <c:val>
            <c:numRef>
              <c:f>Sheet1!$G$2:$G$12</c:f>
              <c:numCache>
                <c:formatCode>0.00%</c:formatCode>
                <c:ptCount val="11"/>
                <c:pt idx="0">
                  <c:v>2.0400000000000085E-2</c:v>
                </c:pt>
                <c:pt idx="1">
                  <c:v>2.0100000000000118E-2</c:v>
                </c:pt>
                <c:pt idx="2">
                  <c:v>1.9499999999999962E-2</c:v>
                </c:pt>
                <c:pt idx="3">
                  <c:v>1.8999999999999906E-2</c:v>
                </c:pt>
                <c:pt idx="4">
                  <c:v>1.870000000000005E-2</c:v>
                </c:pt>
                <c:pt idx="5">
                  <c:v>1.8100000000000005E-2</c:v>
                </c:pt>
                <c:pt idx="6">
                  <c:v>1.7399999999999971E-2</c:v>
                </c:pt>
                <c:pt idx="7">
                  <c:v>1.7000000000000015E-2</c:v>
                </c:pt>
                <c:pt idx="8">
                  <c:v>1.6400000000000081E-2</c:v>
                </c:pt>
                <c:pt idx="9">
                  <c:v>1.5700000000000047E-2</c:v>
                </c:pt>
                <c:pt idx="10">
                  <c:v>1.5100000000000113E-2</c:v>
                </c:pt>
              </c:numCache>
            </c:numRef>
          </c:val>
          <c:extLst>
            <c:ext xmlns:c16="http://schemas.microsoft.com/office/drawing/2014/chart" uri="{C3380CC4-5D6E-409C-BE32-E72D297353CC}">
              <c16:uniqueId val="{00000001-B8E7-4FE9-A32A-9FD12640BE5E}"/>
            </c:ext>
          </c:extLst>
        </c:ser>
        <c:ser>
          <c:idx val="4"/>
          <c:order val="1"/>
          <c:tx>
            <c:strRef>
              <c:f>Sheet1!$F$1</c:f>
              <c:strCache>
                <c:ptCount val="1"/>
                <c:pt idx="0">
                  <c:v>Void Filling</c:v>
                </c:pt>
              </c:strCache>
            </c:strRef>
          </c:tx>
          <c:spPr>
            <a:solidFill>
              <a:schemeClr val="accent5"/>
            </a:solidFill>
            <a:ln>
              <a:noFill/>
            </a:ln>
            <a:effectLst/>
          </c:spPr>
          <c:invertIfNegative val="0"/>
          <c:cat>
            <c:strRef>
              <c:f>Sheet1!$A$2:$A$12</c:f>
              <c:strCache>
                <c:ptCount val="11"/>
                <c:pt idx="0">
                  <c:v>2017</c:v>
                </c:pt>
                <c:pt idx="1">
                  <c:v>2018</c:v>
                </c:pt>
                <c:pt idx="2">
                  <c:v>2019</c:v>
                </c:pt>
                <c:pt idx="3">
                  <c:v>2020</c:v>
                </c:pt>
                <c:pt idx="4">
                  <c:v>2021</c:v>
                </c:pt>
                <c:pt idx="5">
                  <c:v>2022E</c:v>
                </c:pt>
                <c:pt idx="6">
                  <c:v>2023F</c:v>
                </c:pt>
                <c:pt idx="7">
                  <c:v>2024F</c:v>
                </c:pt>
                <c:pt idx="8">
                  <c:v>2025F</c:v>
                </c:pt>
                <c:pt idx="9">
                  <c:v>2026F</c:v>
                </c:pt>
                <c:pt idx="10">
                  <c:v>2027F</c:v>
                </c:pt>
              </c:strCache>
            </c:strRef>
          </c:cat>
          <c:val>
            <c:numRef>
              <c:f>Sheet1!$F$2:$F$12</c:f>
              <c:numCache>
                <c:formatCode>0.00%</c:formatCode>
                <c:ptCount val="11"/>
                <c:pt idx="0">
                  <c:v>4.4500000000000005E-2</c:v>
                </c:pt>
                <c:pt idx="1">
                  <c:v>4.5100000000000001E-2</c:v>
                </c:pt>
                <c:pt idx="2">
                  <c:v>4.5700000000000005E-2</c:v>
                </c:pt>
                <c:pt idx="3">
                  <c:v>4.6300000000000001E-2</c:v>
                </c:pt>
                <c:pt idx="4">
                  <c:v>4.6900000000000004E-2</c:v>
                </c:pt>
                <c:pt idx="5">
                  <c:v>4.7500000000000001E-2</c:v>
                </c:pt>
                <c:pt idx="6">
                  <c:v>4.82E-2</c:v>
                </c:pt>
                <c:pt idx="7">
                  <c:v>4.8800000000000003E-2</c:v>
                </c:pt>
                <c:pt idx="8">
                  <c:v>4.9399999999999999E-2</c:v>
                </c:pt>
                <c:pt idx="9">
                  <c:v>5.0100000000000006E-2</c:v>
                </c:pt>
                <c:pt idx="10">
                  <c:v>5.0800000000000005E-2</c:v>
                </c:pt>
              </c:numCache>
            </c:numRef>
          </c:val>
          <c:extLst>
            <c:ext xmlns:c16="http://schemas.microsoft.com/office/drawing/2014/chart" uri="{C3380CC4-5D6E-409C-BE32-E72D297353CC}">
              <c16:uniqueId val="{00000000-B8E7-4FE9-A32A-9FD12640BE5E}"/>
            </c:ext>
          </c:extLst>
        </c:ser>
        <c:ser>
          <c:idx val="3"/>
          <c:order val="2"/>
          <c:tx>
            <c:strRef>
              <c:f>Sheet1!$C$1</c:f>
              <c:strCache>
                <c:ptCount val="1"/>
                <c:pt idx="0">
                  <c:v>Road Construction</c:v>
                </c:pt>
              </c:strCache>
            </c:strRef>
          </c:tx>
          <c:spPr>
            <a:solidFill>
              <a:schemeClr val="accent4"/>
            </a:solidFill>
            <a:ln>
              <a:noFill/>
            </a:ln>
            <a:effectLst/>
          </c:spPr>
          <c:invertIfNegative val="0"/>
          <c:cat>
            <c:strRef>
              <c:f>Sheet1!$A$2:$A$12</c:f>
              <c:strCache>
                <c:ptCount val="11"/>
                <c:pt idx="0">
                  <c:v>2017</c:v>
                </c:pt>
                <c:pt idx="1">
                  <c:v>2018</c:v>
                </c:pt>
                <c:pt idx="2">
                  <c:v>2019</c:v>
                </c:pt>
                <c:pt idx="3">
                  <c:v>2020</c:v>
                </c:pt>
                <c:pt idx="4">
                  <c:v>2021</c:v>
                </c:pt>
                <c:pt idx="5">
                  <c:v>2022E</c:v>
                </c:pt>
                <c:pt idx="6">
                  <c:v>2023F</c:v>
                </c:pt>
                <c:pt idx="7">
                  <c:v>2024F</c:v>
                </c:pt>
                <c:pt idx="8">
                  <c:v>2025F</c:v>
                </c:pt>
                <c:pt idx="9">
                  <c:v>2026F</c:v>
                </c:pt>
                <c:pt idx="10">
                  <c:v>2027F</c:v>
                </c:pt>
              </c:strCache>
            </c:strRef>
          </c:cat>
          <c:val>
            <c:numRef>
              <c:f>Sheet1!$C$2:$C$12</c:f>
              <c:numCache>
                <c:formatCode>0.00%</c:formatCode>
                <c:ptCount val="11"/>
                <c:pt idx="0">
                  <c:v>0.12590000000000001</c:v>
                </c:pt>
                <c:pt idx="1">
                  <c:v>0.12620000000000001</c:v>
                </c:pt>
                <c:pt idx="2">
                  <c:v>0.12659999999999999</c:v>
                </c:pt>
                <c:pt idx="3">
                  <c:v>0.12690000000000001</c:v>
                </c:pt>
                <c:pt idx="4">
                  <c:v>0.1273</c:v>
                </c:pt>
                <c:pt idx="5">
                  <c:v>0.12759999999999999</c:v>
                </c:pt>
                <c:pt idx="6">
                  <c:v>0.12790000000000001</c:v>
                </c:pt>
                <c:pt idx="7">
                  <c:v>0.12820000000000001</c:v>
                </c:pt>
                <c:pt idx="8">
                  <c:v>0.12859999999999999</c:v>
                </c:pt>
                <c:pt idx="9">
                  <c:v>0.12889999999999999</c:v>
                </c:pt>
                <c:pt idx="10">
                  <c:v>0.12920000000000001</c:v>
                </c:pt>
              </c:numCache>
            </c:numRef>
          </c:val>
          <c:extLst>
            <c:ext xmlns:c16="http://schemas.microsoft.com/office/drawing/2014/chart" uri="{C3380CC4-5D6E-409C-BE32-E72D297353CC}">
              <c16:uniqueId val="{00000003-4A3C-4DAC-867C-7B68AE1D89A3}"/>
            </c:ext>
          </c:extLst>
        </c:ser>
        <c:ser>
          <c:idx val="1"/>
          <c:order val="3"/>
          <c:tx>
            <c:strRef>
              <c:f>Sheet1!$E$1</c:f>
              <c:strCache>
                <c:ptCount val="1"/>
                <c:pt idx="0">
                  <c:v>Bridge Sub-Structure</c:v>
                </c:pt>
              </c:strCache>
            </c:strRef>
          </c:tx>
          <c:spPr>
            <a:solidFill>
              <a:schemeClr val="accent2"/>
            </a:solidFill>
            <a:ln>
              <a:noFill/>
            </a:ln>
            <a:effectLst/>
          </c:spPr>
          <c:invertIfNegative val="0"/>
          <c:cat>
            <c:strRef>
              <c:f>Sheet1!$A$2:$A$12</c:f>
              <c:strCache>
                <c:ptCount val="11"/>
                <c:pt idx="0">
                  <c:v>2017</c:v>
                </c:pt>
                <c:pt idx="1">
                  <c:v>2018</c:v>
                </c:pt>
                <c:pt idx="2">
                  <c:v>2019</c:v>
                </c:pt>
                <c:pt idx="3">
                  <c:v>2020</c:v>
                </c:pt>
                <c:pt idx="4">
                  <c:v>2021</c:v>
                </c:pt>
                <c:pt idx="5">
                  <c:v>2022E</c:v>
                </c:pt>
                <c:pt idx="6">
                  <c:v>2023F</c:v>
                </c:pt>
                <c:pt idx="7">
                  <c:v>2024F</c:v>
                </c:pt>
                <c:pt idx="8">
                  <c:v>2025F</c:v>
                </c:pt>
                <c:pt idx="9">
                  <c:v>2026F</c:v>
                </c:pt>
                <c:pt idx="10">
                  <c:v>2027F</c:v>
                </c:pt>
              </c:strCache>
            </c:strRef>
          </c:cat>
          <c:val>
            <c:numRef>
              <c:f>Sheet1!$E$2:$E$12</c:f>
              <c:numCache>
                <c:formatCode>0.00%</c:formatCode>
                <c:ptCount val="11"/>
                <c:pt idx="0">
                  <c:v>0.15340000000000001</c:v>
                </c:pt>
                <c:pt idx="1">
                  <c:v>0.15379999999999999</c:v>
                </c:pt>
                <c:pt idx="2">
                  <c:v>0.15429999999999999</c:v>
                </c:pt>
                <c:pt idx="3">
                  <c:v>0.1547</c:v>
                </c:pt>
                <c:pt idx="4">
                  <c:v>0.15509999999999999</c:v>
                </c:pt>
                <c:pt idx="5">
                  <c:v>0.15559999999999999</c:v>
                </c:pt>
                <c:pt idx="6">
                  <c:v>0.156</c:v>
                </c:pt>
                <c:pt idx="7">
                  <c:v>0.15640000000000001</c:v>
                </c:pt>
                <c:pt idx="8">
                  <c:v>0.15679999999999999</c:v>
                </c:pt>
                <c:pt idx="9">
                  <c:v>0.1573</c:v>
                </c:pt>
                <c:pt idx="10">
                  <c:v>0.15770000000000001</c:v>
                </c:pt>
              </c:numCache>
            </c:numRef>
          </c:val>
          <c:extLst>
            <c:ext xmlns:c16="http://schemas.microsoft.com/office/drawing/2014/chart" uri="{C3380CC4-5D6E-409C-BE32-E72D297353CC}">
              <c16:uniqueId val="{00000001-4A3C-4DAC-867C-7B68AE1D89A3}"/>
            </c:ext>
          </c:extLst>
        </c:ser>
        <c:ser>
          <c:idx val="0"/>
          <c:order val="4"/>
          <c:tx>
            <c:strRef>
              <c:f>Sheet1!$D$1</c:f>
              <c:strCache>
                <c:ptCount val="1"/>
                <c:pt idx="0">
                  <c:v>Roof Insulation</c:v>
                </c:pt>
              </c:strCache>
            </c:strRef>
          </c:tx>
          <c:spPr>
            <a:solidFill>
              <a:schemeClr val="accent1"/>
            </a:solidFill>
            <a:ln>
              <a:noFill/>
            </a:ln>
            <a:effectLst/>
          </c:spPr>
          <c:invertIfNegative val="0"/>
          <c:cat>
            <c:strRef>
              <c:f>Sheet1!$A$2:$A$12</c:f>
              <c:strCache>
                <c:ptCount val="11"/>
                <c:pt idx="0">
                  <c:v>2017</c:v>
                </c:pt>
                <c:pt idx="1">
                  <c:v>2018</c:v>
                </c:pt>
                <c:pt idx="2">
                  <c:v>2019</c:v>
                </c:pt>
                <c:pt idx="3">
                  <c:v>2020</c:v>
                </c:pt>
                <c:pt idx="4">
                  <c:v>2021</c:v>
                </c:pt>
                <c:pt idx="5">
                  <c:v>2022E</c:v>
                </c:pt>
                <c:pt idx="6">
                  <c:v>2023F</c:v>
                </c:pt>
                <c:pt idx="7">
                  <c:v>2024F</c:v>
                </c:pt>
                <c:pt idx="8">
                  <c:v>2025F</c:v>
                </c:pt>
                <c:pt idx="9">
                  <c:v>2026F</c:v>
                </c:pt>
                <c:pt idx="10">
                  <c:v>2027F</c:v>
                </c:pt>
              </c:strCache>
            </c:strRef>
          </c:cat>
          <c:val>
            <c:numRef>
              <c:f>Sheet1!$D$2:$D$12</c:f>
              <c:numCache>
                <c:formatCode>0.00%</c:formatCode>
                <c:ptCount val="11"/>
                <c:pt idx="0">
                  <c:v>0.16850000000000001</c:v>
                </c:pt>
                <c:pt idx="1">
                  <c:v>0.16920000000000002</c:v>
                </c:pt>
                <c:pt idx="2">
                  <c:v>0.17</c:v>
                </c:pt>
                <c:pt idx="3">
                  <c:v>0.17080000000000001</c:v>
                </c:pt>
                <c:pt idx="4">
                  <c:v>0.17150000000000001</c:v>
                </c:pt>
                <c:pt idx="5">
                  <c:v>0.17230000000000001</c:v>
                </c:pt>
                <c:pt idx="6">
                  <c:v>0.1731</c:v>
                </c:pt>
                <c:pt idx="7">
                  <c:v>0.1739</c:v>
                </c:pt>
                <c:pt idx="8">
                  <c:v>0.17469999999999999</c:v>
                </c:pt>
                <c:pt idx="9">
                  <c:v>0.17550000000000002</c:v>
                </c:pt>
                <c:pt idx="10">
                  <c:v>0.17630000000000001</c:v>
                </c:pt>
              </c:numCache>
            </c:numRef>
          </c:val>
          <c:extLst>
            <c:ext xmlns:c16="http://schemas.microsoft.com/office/drawing/2014/chart" uri="{C3380CC4-5D6E-409C-BE32-E72D297353CC}">
              <c16:uniqueId val="{00000000-9D36-4C7A-91BF-B658E5FB39EF}"/>
            </c:ext>
          </c:extLst>
        </c:ser>
        <c:ser>
          <c:idx val="2"/>
          <c:order val="5"/>
          <c:tx>
            <c:strRef>
              <c:f>Sheet1!$B$1</c:f>
              <c:strCache>
                <c:ptCount val="1"/>
                <c:pt idx="0">
                  <c:v>Construction Materials</c:v>
                </c:pt>
              </c:strCache>
            </c:strRef>
          </c:tx>
          <c:spPr>
            <a:solidFill>
              <a:schemeClr val="accent3"/>
            </a:solidFill>
            <a:ln>
              <a:noFill/>
            </a:ln>
            <a:effectLst/>
          </c:spPr>
          <c:invertIfNegative val="0"/>
          <c:cat>
            <c:strRef>
              <c:f>Sheet1!$A$2:$A$12</c:f>
              <c:strCache>
                <c:ptCount val="11"/>
                <c:pt idx="0">
                  <c:v>2017</c:v>
                </c:pt>
                <c:pt idx="1">
                  <c:v>2018</c:v>
                </c:pt>
                <c:pt idx="2">
                  <c:v>2019</c:v>
                </c:pt>
                <c:pt idx="3">
                  <c:v>2020</c:v>
                </c:pt>
                <c:pt idx="4">
                  <c:v>2021</c:v>
                </c:pt>
                <c:pt idx="5">
                  <c:v>2022E</c:v>
                </c:pt>
                <c:pt idx="6">
                  <c:v>2023F</c:v>
                </c:pt>
                <c:pt idx="7">
                  <c:v>2024F</c:v>
                </c:pt>
                <c:pt idx="8">
                  <c:v>2025F</c:v>
                </c:pt>
                <c:pt idx="9">
                  <c:v>2026F</c:v>
                </c:pt>
                <c:pt idx="10">
                  <c:v>2027F</c:v>
                </c:pt>
              </c:strCache>
            </c:strRef>
          </c:cat>
          <c:val>
            <c:numRef>
              <c:f>Sheet1!$B$2:$B$12</c:f>
              <c:numCache>
                <c:formatCode>0.00%</c:formatCode>
                <c:ptCount val="11"/>
                <c:pt idx="0">
                  <c:v>0.48729999999999996</c:v>
                </c:pt>
                <c:pt idx="1">
                  <c:v>0.48559999999999992</c:v>
                </c:pt>
                <c:pt idx="2">
                  <c:v>0.4839</c:v>
                </c:pt>
                <c:pt idx="3">
                  <c:v>0.48229999999999995</c:v>
                </c:pt>
                <c:pt idx="4">
                  <c:v>0.48049999999999993</c:v>
                </c:pt>
                <c:pt idx="5">
                  <c:v>0.47889999999999999</c:v>
                </c:pt>
                <c:pt idx="6">
                  <c:v>0.47739999999999994</c:v>
                </c:pt>
                <c:pt idx="7">
                  <c:v>0.47570000000000001</c:v>
                </c:pt>
                <c:pt idx="8">
                  <c:v>0.47409999999999997</c:v>
                </c:pt>
                <c:pt idx="9">
                  <c:v>0.47249999999999992</c:v>
                </c:pt>
                <c:pt idx="10">
                  <c:v>0.47089999999999999</c:v>
                </c:pt>
              </c:numCache>
            </c:numRef>
          </c:val>
          <c:extLst>
            <c:ext xmlns:c16="http://schemas.microsoft.com/office/drawing/2014/chart" uri="{C3380CC4-5D6E-409C-BE32-E72D297353CC}">
              <c16:uniqueId val="{00000002-4A3C-4DAC-867C-7B68AE1D89A3}"/>
            </c:ext>
          </c:extLst>
        </c:ser>
        <c:dLbls>
          <c:showLegendKey val="0"/>
          <c:showVal val="0"/>
          <c:showCatName val="0"/>
          <c:showSerName val="0"/>
          <c:showPercent val="0"/>
          <c:showBubbleSize val="0"/>
        </c:dLbls>
        <c:gapWidth val="150"/>
        <c:overlap val="100"/>
        <c:axId val="609667808"/>
        <c:axId val="609663872"/>
      </c:barChart>
      <c:catAx>
        <c:axId val="60966780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609663872"/>
        <c:crosses val="autoZero"/>
        <c:auto val="1"/>
        <c:lblAlgn val="ctr"/>
        <c:lblOffset val="100"/>
        <c:noMultiLvlLbl val="0"/>
      </c:catAx>
      <c:valAx>
        <c:axId val="609663872"/>
        <c:scaling>
          <c:orientation val="minMax"/>
        </c:scaling>
        <c:delete val="1"/>
        <c:axPos val="l"/>
        <c:numFmt formatCode="0.00%" sourceLinked="1"/>
        <c:majorTickMark val="none"/>
        <c:minorTickMark val="none"/>
        <c:tickLblPos val="nextTo"/>
        <c:crossAx val="609667808"/>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800" b="0" i="0" u="none" strike="noStrike" kern="1200" baseline="0">
                <a:solidFill>
                  <a:schemeClr val="tx1">
                    <a:lumMod val="65000"/>
                    <a:lumOff val="35000"/>
                  </a:schemeClr>
                </a:solidFill>
                <a:latin typeface="Verdana" panose="020B0604030504040204" pitchFamily="34" charset="0"/>
                <a:ea typeface="Verdana" panose="020B0604030504040204" pitchFamily="34" charset="0"/>
                <a:cs typeface="Verdana" panose="020B0604030504040204" pitchFamily="34" charset="0"/>
              </a:defRPr>
            </a:pPr>
            <a:endParaRPr lang="en-US"/>
          </a:p>
        </c:txPr>
      </c:dTable>
      <c:spPr>
        <a:noFill/>
        <a:ln>
          <a:noFill/>
        </a:ln>
        <a:effectLst/>
      </c:spPr>
    </c:plotArea>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8"/>
    </mc:Choice>
    <mc:Fallback>
      <c:style val="8"/>
    </mc:Fallback>
  </mc:AlternateContent>
  <c:chart>
    <c:title>
      <c:tx>
        <c:rich>
          <a:bodyPr rot="0" spcFirstLastPara="1" vertOverflow="ellipsis" vert="horz" wrap="square" anchor="ctr" anchorCtr="1"/>
          <a:lstStyle/>
          <a:p>
            <a:pPr>
              <a:defRPr lang="ja-JP" sz="1862" b="0" i="0" u="none" strike="noStrike" kern="1200" spc="0" baseline="0">
                <a:solidFill>
                  <a:schemeClr val="tx1">
                    <a:lumMod val="65000"/>
                    <a:lumOff val="35000"/>
                  </a:schemeClr>
                </a:solidFill>
                <a:latin typeface="+mn-lt"/>
                <a:ea typeface="+mn-ea"/>
                <a:cs typeface="+mn-cs"/>
              </a:defRPr>
            </a:pPr>
            <a:r>
              <a:rPr lang="en-US" sz="1400" b="1" dirty="0">
                <a:solidFill>
                  <a:schemeClr val="tx1"/>
                </a:solidFill>
              </a:rPr>
              <a:t>Survey Mode</a:t>
            </a:r>
          </a:p>
        </c:rich>
      </c:tx>
      <c:layout>
        <c:manualLayout>
          <c:xMode val="edge"/>
          <c:yMode val="edge"/>
          <c:x val="0.23902241471357832"/>
          <c:y val="3.7782910234213048E-2"/>
        </c:manualLayout>
      </c:layout>
      <c:overlay val="0"/>
      <c:spPr>
        <a:noFill/>
        <a:ln>
          <a:noFill/>
        </a:ln>
        <a:effectLst/>
      </c:spPr>
      <c:txPr>
        <a:bodyPr rot="0" spcFirstLastPara="1" vertOverflow="ellipsis" vert="horz" wrap="square" anchor="ctr" anchorCtr="1"/>
        <a:lstStyle/>
        <a:p>
          <a:pPr>
            <a:defRPr lang="ja-JP" sz="1862" b="0" i="0" u="none" strike="noStrike" kern="1200" spc="0" baseline="0">
              <a:solidFill>
                <a:schemeClr val="tx1">
                  <a:lumMod val="65000"/>
                  <a:lumOff val="35000"/>
                </a:schemeClr>
              </a:solidFill>
              <a:latin typeface="+mn-lt"/>
              <a:ea typeface="+mn-ea"/>
              <a:cs typeface="+mn-cs"/>
            </a:defRPr>
          </a:pPr>
          <a:endParaRPr lang="en-US"/>
        </a:p>
      </c:txPr>
    </c:title>
    <c:autoTitleDeleted val="0"/>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1.3323509139929485E-2"/>
          <c:y val="0.31181886077119703"/>
          <c:w val="0.8820255982192543"/>
          <c:h val="0.62308409046996083"/>
        </c:manualLayout>
      </c:layout>
      <c:pie3DChart>
        <c:varyColors val="1"/>
        <c:ser>
          <c:idx val="0"/>
          <c:order val="0"/>
          <c:tx>
            <c:strRef>
              <c:f>Sheet1!$B$1</c:f>
              <c:strCache>
                <c:ptCount val="1"/>
                <c:pt idx="0">
                  <c:v>Sales</c:v>
                </c:pt>
              </c:strCache>
            </c:strRef>
          </c:tx>
          <c:dPt>
            <c:idx val="0"/>
            <c:bubble3D val="0"/>
            <c:spPr>
              <a:solidFill>
                <a:srgbClr val="215F63"/>
              </a:solidFill>
              <a:ln w="25400">
                <a:solidFill>
                  <a:schemeClr val="lt1"/>
                </a:solidFill>
              </a:ln>
              <a:effectLst/>
              <a:sp3d contourW="25400">
                <a:contourClr>
                  <a:schemeClr val="lt1"/>
                </a:contourClr>
              </a:sp3d>
            </c:spPr>
            <c:extLst>
              <c:ext xmlns:c16="http://schemas.microsoft.com/office/drawing/2014/chart" uri="{C3380CC4-5D6E-409C-BE32-E72D297353CC}">
                <c16:uniqueId val="{00000001-11DB-4D2A-969B-8C50F3416561}"/>
              </c:ext>
            </c:extLst>
          </c:dPt>
          <c:dPt>
            <c:idx val="1"/>
            <c:bubble3D val="0"/>
            <c:spPr>
              <a:solidFill>
                <a:srgbClr val="BDD7EE"/>
              </a:solidFill>
              <a:ln w="25400">
                <a:solidFill>
                  <a:schemeClr val="lt1"/>
                </a:solidFill>
              </a:ln>
              <a:effectLst/>
              <a:sp3d contourW="25400">
                <a:contourClr>
                  <a:schemeClr val="lt1"/>
                </a:contourClr>
              </a:sp3d>
            </c:spPr>
            <c:extLst>
              <c:ext xmlns:c16="http://schemas.microsoft.com/office/drawing/2014/chart" uri="{C3380CC4-5D6E-409C-BE32-E72D297353CC}">
                <c16:uniqueId val="{00000003-11DB-4D2A-969B-8C50F3416561}"/>
              </c:ext>
            </c:extLst>
          </c:dPt>
          <c:dLbls>
            <c:dLbl>
              <c:idx val="0"/>
              <c:layout>
                <c:manualLayout>
                  <c:x val="3.6852236601300485E-2"/>
                  <c:y val="9.2857307124951952E-2"/>
                </c:manualLayout>
              </c:layout>
              <c:tx>
                <c:rich>
                  <a:bodyPr rot="0" spcFirstLastPara="1" vertOverflow="ellipsis" vert="horz" wrap="square" lIns="38100" tIns="19050" rIns="38100" bIns="19050" anchor="ctr" anchorCtr="1">
                    <a:noAutofit/>
                  </a:bodyPr>
                  <a:lstStyle/>
                  <a:p>
                    <a:pPr>
                      <a:defRPr lang="ja-JP" sz="800" b="1" i="0" u="none" strike="noStrike" kern="1200" baseline="0">
                        <a:solidFill>
                          <a:schemeClr val="tx1">
                            <a:lumMod val="85000"/>
                            <a:lumOff val="15000"/>
                          </a:schemeClr>
                        </a:solidFill>
                        <a:latin typeface="Arial" panose="020B0604020202020204" pitchFamily="34" charset="0"/>
                        <a:ea typeface="Verdana" panose="020B0604030504040204" pitchFamily="34" charset="0"/>
                        <a:cs typeface="Arial" panose="020B0604020202020204" pitchFamily="34" charset="0"/>
                      </a:defRPr>
                    </a:pPr>
                    <a:r>
                      <a:rPr lang="en-US" dirty="0"/>
                      <a:t>Online </a:t>
                    </a:r>
                    <a:r>
                      <a:rPr lang="en-US" baseline="0" dirty="0"/>
                      <a:t>
</a:t>
                    </a:r>
                    <a:fld id="{31B94D59-07B7-43E5-B90E-A5FE1920828C}" type="PERCENTAGE">
                      <a:rPr lang="en-US" altLang="ja-JP" baseline="0"/>
                      <a:pPr>
                        <a:defRPr lang="ja-JP" sz="800" b="1">
                          <a:solidFill>
                            <a:schemeClr val="tx1">
                              <a:lumMod val="85000"/>
                              <a:lumOff val="15000"/>
                            </a:schemeClr>
                          </a:solidFill>
                          <a:latin typeface="Arial" panose="020B0604020202020204" pitchFamily="34" charset="0"/>
                          <a:ea typeface="Verdana" panose="020B0604030504040204" pitchFamily="34" charset="0"/>
                          <a:cs typeface="Arial" panose="020B0604020202020204" pitchFamily="34" charset="0"/>
                        </a:defRPr>
                      </a:pPr>
                      <a:t>[PERCENTAGE]</a:t>
                    </a:fld>
                    <a:endParaRPr lang="en-US" baseline="0" dirty="0"/>
                  </a:p>
                </c:rich>
              </c:tx>
              <c:spPr>
                <a:noFill/>
                <a:ln>
                  <a:noFill/>
                </a:ln>
                <a:effectLst/>
              </c:spPr>
              <c:txPr>
                <a:bodyPr rot="0" spcFirstLastPara="1" vertOverflow="ellipsis" vert="horz" wrap="square" lIns="38100" tIns="19050" rIns="38100" bIns="19050" anchor="ctr" anchorCtr="1">
                  <a:noAutofit/>
                </a:bodyPr>
                <a:lstStyle/>
                <a:p>
                  <a:pPr>
                    <a:defRPr lang="ja-JP" sz="800" b="1" i="0" u="none" strike="noStrike" kern="1200" baseline="0">
                      <a:solidFill>
                        <a:schemeClr val="tx1">
                          <a:lumMod val="85000"/>
                          <a:lumOff val="15000"/>
                        </a:schemeClr>
                      </a:solidFill>
                      <a:latin typeface="Arial" panose="020B0604020202020204" pitchFamily="34" charset="0"/>
                      <a:ea typeface="Verdana" panose="020B0604030504040204" pitchFamily="34" charset="0"/>
                      <a:cs typeface="Arial" panose="020B0604020202020204" pitchFamily="34" charset="0"/>
                    </a:defRPr>
                  </a:pPr>
                  <a:endParaRPr lang="en-US"/>
                </a:p>
              </c:txPr>
              <c:showLegendKey val="0"/>
              <c:showVal val="0"/>
              <c:showCatName val="1"/>
              <c:showSerName val="0"/>
              <c:showPercent val="1"/>
              <c:showBubbleSize val="0"/>
              <c:extLst>
                <c:ext xmlns:c15="http://schemas.microsoft.com/office/drawing/2012/chart" uri="{CE6537A1-D6FC-4f65-9D91-7224C49458BB}">
                  <c15:layout>
                    <c:manualLayout>
                      <c:w val="0.30280771622139202"/>
                      <c:h val="0.24850828402561267"/>
                    </c:manualLayout>
                  </c15:layout>
                  <c15:dlblFieldTable/>
                  <c15:showDataLabelsRange val="0"/>
                </c:ext>
                <c:ext xmlns:c16="http://schemas.microsoft.com/office/drawing/2014/chart" uri="{C3380CC4-5D6E-409C-BE32-E72D297353CC}">
                  <c16:uniqueId val="{00000001-11DB-4D2A-969B-8C50F3416561}"/>
                </c:ext>
              </c:extLst>
            </c:dLbl>
            <c:dLbl>
              <c:idx val="1"/>
              <c:layout>
                <c:manualLayout>
                  <c:x val="-1.2736847732713682E-2"/>
                  <c:y val="-4.1253231969143933E-2"/>
                </c:manualLayout>
              </c:layout>
              <c:spPr>
                <a:noFill/>
                <a:ln>
                  <a:noFill/>
                </a:ln>
                <a:effectLst/>
              </c:spPr>
              <c:txPr>
                <a:bodyPr rot="0" spcFirstLastPara="1" vertOverflow="ellipsis" vert="horz" wrap="square" lIns="38100" tIns="19050" rIns="38100" bIns="19050" anchor="ctr" anchorCtr="1">
                  <a:noAutofit/>
                </a:bodyPr>
                <a:lstStyle/>
                <a:p>
                  <a:pPr>
                    <a:defRPr lang="ja-JP" sz="800" b="1" i="0" u="none" strike="noStrike" kern="1200" baseline="0">
                      <a:solidFill>
                        <a:schemeClr val="tx1">
                          <a:lumMod val="85000"/>
                          <a:lumOff val="15000"/>
                        </a:schemeClr>
                      </a:solidFill>
                      <a:latin typeface="Arial" panose="020B0604020202020204" pitchFamily="34" charset="0"/>
                      <a:ea typeface="Verdana" panose="020B0604030504040204" pitchFamily="34" charset="0"/>
                      <a:cs typeface="Arial" panose="020B0604020202020204" pitchFamily="34" charset="0"/>
                    </a:defRPr>
                  </a:pPr>
                  <a:endParaRPr lang="en-US"/>
                </a:p>
              </c:txPr>
              <c:showLegendKey val="0"/>
              <c:showVal val="0"/>
              <c:showCatName val="1"/>
              <c:showSerName val="0"/>
              <c:showPercent val="1"/>
              <c:showBubbleSize val="0"/>
              <c:extLst>
                <c:ext xmlns:c15="http://schemas.microsoft.com/office/drawing/2012/chart" uri="{CE6537A1-D6FC-4f65-9D91-7224C49458BB}">
                  <c15:layout>
                    <c:manualLayout>
                      <c:w val="0.33106176519071434"/>
                      <c:h val="0.43417132777893735"/>
                    </c:manualLayout>
                  </c15:layout>
                </c:ext>
                <c:ext xmlns:c16="http://schemas.microsoft.com/office/drawing/2014/chart" uri="{C3380CC4-5D6E-409C-BE32-E72D297353CC}">
                  <c16:uniqueId val="{00000003-11DB-4D2A-969B-8C50F3416561}"/>
                </c:ext>
              </c:extLst>
            </c:dLbl>
            <c:spPr>
              <a:noFill/>
              <a:ln>
                <a:noFill/>
              </a:ln>
              <a:effectLst/>
            </c:spPr>
            <c:txPr>
              <a:bodyPr rot="0" spcFirstLastPara="1" vertOverflow="ellipsis" vert="horz" wrap="square" lIns="38100" tIns="19050" rIns="38100" bIns="19050" anchor="ctr" anchorCtr="1">
                <a:spAutoFit/>
              </a:bodyPr>
              <a:lstStyle/>
              <a:p>
                <a:pPr>
                  <a:defRPr lang="ja-JP" sz="800" b="1" i="0" u="none" strike="noStrike" kern="1200" baseline="0">
                    <a:solidFill>
                      <a:schemeClr val="tx1">
                        <a:lumMod val="85000"/>
                        <a:lumOff val="15000"/>
                      </a:schemeClr>
                    </a:solidFill>
                    <a:latin typeface="Arial" panose="020B0604020202020204" pitchFamily="34" charset="0"/>
                    <a:ea typeface="Verdana" panose="020B0604030504040204" pitchFamily="34" charset="0"/>
                    <a:cs typeface="Arial" panose="020B0604020202020204" pitchFamily="34" charset="0"/>
                  </a:defRPr>
                </a:pPr>
                <a:endParaRPr lang="en-US"/>
              </a:p>
            </c:txPr>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F2F</c:v>
                </c:pt>
                <c:pt idx="1">
                  <c:v>Telephonic Survey</c:v>
                </c:pt>
              </c:strCache>
            </c:strRef>
          </c:cat>
          <c:val>
            <c:numRef>
              <c:f>Sheet1!$B$2:$B$3</c:f>
              <c:numCache>
                <c:formatCode>0%</c:formatCode>
                <c:ptCount val="2"/>
                <c:pt idx="0">
                  <c:v>0.1</c:v>
                </c:pt>
                <c:pt idx="1">
                  <c:v>0.9</c:v>
                </c:pt>
              </c:numCache>
            </c:numRef>
          </c:val>
          <c:extLst>
            <c:ext xmlns:c16="http://schemas.microsoft.com/office/drawing/2014/chart" uri="{C3380CC4-5D6E-409C-BE32-E72D297353CC}">
              <c16:uniqueId val="{00000004-11DB-4D2A-969B-8C50F3416561}"/>
            </c:ext>
          </c:extLst>
        </c:ser>
        <c:dLbls>
          <c:showLegendKey val="0"/>
          <c:showVal val="0"/>
          <c:showCatName val="1"/>
          <c:showSerName val="0"/>
          <c:showPercent val="1"/>
          <c:showBubbleSize val="0"/>
          <c:showLeaderLines val="1"/>
        </c:dLbls>
      </c:pie3D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6515566694756451"/>
          <c:y val="8.1996505141084027E-3"/>
          <c:w val="0.82029933828290735"/>
          <c:h val="0.56526334382706622"/>
        </c:manualLayout>
      </c:layout>
      <c:barChart>
        <c:barDir val="col"/>
        <c:grouping val="stacked"/>
        <c:varyColors val="0"/>
        <c:ser>
          <c:idx val="5"/>
          <c:order val="0"/>
          <c:tx>
            <c:strRef>
              <c:f>Sheet1!$G$1</c:f>
              <c:strCache>
                <c:ptCount val="1"/>
                <c:pt idx="0">
                  <c:v>Rest of Europe</c:v>
                </c:pt>
              </c:strCache>
            </c:strRef>
          </c:tx>
          <c:spPr>
            <a:solidFill>
              <a:schemeClr val="accent6"/>
            </a:solidFill>
            <a:ln>
              <a:noFill/>
            </a:ln>
            <a:effectLst/>
          </c:spPr>
          <c:invertIfNegative val="0"/>
          <c:cat>
            <c:strRef>
              <c:f>Sheet1!$A$2:$A$12</c:f>
              <c:strCache>
                <c:ptCount val="11"/>
                <c:pt idx="0">
                  <c:v>2017</c:v>
                </c:pt>
                <c:pt idx="1">
                  <c:v>2018</c:v>
                </c:pt>
                <c:pt idx="2">
                  <c:v>2019</c:v>
                </c:pt>
                <c:pt idx="3">
                  <c:v>2020</c:v>
                </c:pt>
                <c:pt idx="4">
                  <c:v>2021</c:v>
                </c:pt>
                <c:pt idx="5">
                  <c:v>2022E</c:v>
                </c:pt>
                <c:pt idx="6">
                  <c:v>2023F</c:v>
                </c:pt>
                <c:pt idx="7">
                  <c:v>2024F</c:v>
                </c:pt>
                <c:pt idx="8">
                  <c:v>2025F</c:v>
                </c:pt>
                <c:pt idx="9">
                  <c:v>2026F</c:v>
                </c:pt>
                <c:pt idx="10">
                  <c:v>2027F</c:v>
                </c:pt>
              </c:strCache>
            </c:strRef>
          </c:cat>
          <c:val>
            <c:numRef>
              <c:f>Sheet1!$G$2:$G$12</c:f>
              <c:numCache>
                <c:formatCode>0.00%</c:formatCode>
                <c:ptCount val="11"/>
                <c:pt idx="0">
                  <c:v>0.23570000000000002</c:v>
                </c:pt>
                <c:pt idx="1">
                  <c:v>0.23409999999999997</c:v>
                </c:pt>
                <c:pt idx="2">
                  <c:v>0.23370000000000002</c:v>
                </c:pt>
                <c:pt idx="3">
                  <c:v>0.23340000000000005</c:v>
                </c:pt>
                <c:pt idx="4">
                  <c:v>0.2350000000000001</c:v>
                </c:pt>
                <c:pt idx="5">
                  <c:v>0.23249999999999993</c:v>
                </c:pt>
                <c:pt idx="6">
                  <c:v>0.23229999999999995</c:v>
                </c:pt>
                <c:pt idx="7">
                  <c:v>0.23170000000000002</c:v>
                </c:pt>
                <c:pt idx="8">
                  <c:v>0.23140000000000005</c:v>
                </c:pt>
                <c:pt idx="9">
                  <c:v>0.23079999999999989</c:v>
                </c:pt>
                <c:pt idx="10">
                  <c:v>0.23030000000000006</c:v>
                </c:pt>
              </c:numCache>
            </c:numRef>
          </c:val>
          <c:extLst>
            <c:ext xmlns:c16="http://schemas.microsoft.com/office/drawing/2014/chart" uri="{C3380CC4-5D6E-409C-BE32-E72D297353CC}">
              <c16:uniqueId val="{00000001-B8E7-4FE9-A32A-9FD12640BE5E}"/>
            </c:ext>
          </c:extLst>
        </c:ser>
        <c:ser>
          <c:idx val="1"/>
          <c:order val="1"/>
          <c:tx>
            <c:strRef>
              <c:f>Sheet1!$E$1</c:f>
              <c:strCache>
                <c:ptCount val="1"/>
                <c:pt idx="0">
                  <c:v>Italy</c:v>
                </c:pt>
              </c:strCache>
            </c:strRef>
          </c:tx>
          <c:spPr>
            <a:solidFill>
              <a:schemeClr val="accent2"/>
            </a:solidFill>
            <a:ln>
              <a:noFill/>
            </a:ln>
            <a:effectLst/>
          </c:spPr>
          <c:invertIfNegative val="0"/>
          <c:cat>
            <c:strRef>
              <c:f>Sheet1!$A$2:$A$12</c:f>
              <c:strCache>
                <c:ptCount val="11"/>
                <c:pt idx="0">
                  <c:v>2017</c:v>
                </c:pt>
                <c:pt idx="1">
                  <c:v>2018</c:v>
                </c:pt>
                <c:pt idx="2">
                  <c:v>2019</c:v>
                </c:pt>
                <c:pt idx="3">
                  <c:v>2020</c:v>
                </c:pt>
                <c:pt idx="4">
                  <c:v>2021</c:v>
                </c:pt>
                <c:pt idx="5">
                  <c:v>2022E</c:v>
                </c:pt>
                <c:pt idx="6">
                  <c:v>2023F</c:v>
                </c:pt>
                <c:pt idx="7">
                  <c:v>2024F</c:v>
                </c:pt>
                <c:pt idx="8">
                  <c:v>2025F</c:v>
                </c:pt>
                <c:pt idx="9">
                  <c:v>2026F</c:v>
                </c:pt>
                <c:pt idx="10">
                  <c:v>2027F</c:v>
                </c:pt>
              </c:strCache>
            </c:strRef>
          </c:cat>
          <c:val>
            <c:numRef>
              <c:f>Sheet1!$E$2:$E$12</c:f>
              <c:numCache>
                <c:formatCode>0.00%</c:formatCode>
                <c:ptCount val="11"/>
                <c:pt idx="0">
                  <c:v>7.2400000000000006E-2</c:v>
                </c:pt>
                <c:pt idx="1">
                  <c:v>7.2599999999999998E-2</c:v>
                </c:pt>
                <c:pt idx="2">
                  <c:v>7.2700000000000001E-2</c:v>
                </c:pt>
                <c:pt idx="3">
                  <c:v>7.2800000000000004E-2</c:v>
                </c:pt>
                <c:pt idx="4">
                  <c:v>7.2900000000000006E-2</c:v>
                </c:pt>
                <c:pt idx="5">
                  <c:v>7.3099999999999998E-2</c:v>
                </c:pt>
                <c:pt idx="6">
                  <c:v>7.3200000000000001E-2</c:v>
                </c:pt>
                <c:pt idx="7">
                  <c:v>7.3300000000000004E-2</c:v>
                </c:pt>
                <c:pt idx="8">
                  <c:v>7.3400000000000007E-2</c:v>
                </c:pt>
                <c:pt idx="9">
                  <c:v>7.3599999999999999E-2</c:v>
                </c:pt>
                <c:pt idx="10">
                  <c:v>7.3700000000000002E-2</c:v>
                </c:pt>
              </c:numCache>
            </c:numRef>
          </c:val>
          <c:extLst>
            <c:ext xmlns:c16="http://schemas.microsoft.com/office/drawing/2014/chart" uri="{C3380CC4-5D6E-409C-BE32-E72D297353CC}">
              <c16:uniqueId val="{00000001-4A3C-4DAC-867C-7B68AE1D89A3}"/>
            </c:ext>
          </c:extLst>
        </c:ser>
        <c:ser>
          <c:idx val="3"/>
          <c:order val="2"/>
          <c:tx>
            <c:strRef>
              <c:f>Sheet1!$C$1</c:f>
              <c:strCache>
                <c:ptCount val="1"/>
                <c:pt idx="0">
                  <c:v>United Kingdom</c:v>
                </c:pt>
              </c:strCache>
            </c:strRef>
          </c:tx>
          <c:spPr>
            <a:solidFill>
              <a:schemeClr val="accent4"/>
            </a:solidFill>
            <a:ln>
              <a:noFill/>
            </a:ln>
            <a:effectLst/>
          </c:spPr>
          <c:invertIfNegative val="0"/>
          <c:cat>
            <c:strRef>
              <c:f>Sheet1!$A$2:$A$12</c:f>
              <c:strCache>
                <c:ptCount val="11"/>
                <c:pt idx="0">
                  <c:v>2017</c:v>
                </c:pt>
                <c:pt idx="1">
                  <c:v>2018</c:v>
                </c:pt>
                <c:pt idx="2">
                  <c:v>2019</c:v>
                </c:pt>
                <c:pt idx="3">
                  <c:v>2020</c:v>
                </c:pt>
                <c:pt idx="4">
                  <c:v>2021</c:v>
                </c:pt>
                <c:pt idx="5">
                  <c:v>2022E</c:v>
                </c:pt>
                <c:pt idx="6">
                  <c:v>2023F</c:v>
                </c:pt>
                <c:pt idx="7">
                  <c:v>2024F</c:v>
                </c:pt>
                <c:pt idx="8">
                  <c:v>2025F</c:v>
                </c:pt>
                <c:pt idx="9">
                  <c:v>2026F</c:v>
                </c:pt>
                <c:pt idx="10">
                  <c:v>2027F</c:v>
                </c:pt>
              </c:strCache>
            </c:strRef>
          </c:cat>
          <c:val>
            <c:numRef>
              <c:f>Sheet1!$C$2:$C$12</c:f>
              <c:numCache>
                <c:formatCode>0.00%</c:formatCode>
                <c:ptCount val="11"/>
                <c:pt idx="0">
                  <c:v>0.11589999999999999</c:v>
                </c:pt>
                <c:pt idx="1">
                  <c:v>0.11559999999999999</c:v>
                </c:pt>
                <c:pt idx="2">
                  <c:v>0.11520000000000001</c:v>
                </c:pt>
                <c:pt idx="3">
                  <c:v>0.11489999999999999</c:v>
                </c:pt>
                <c:pt idx="4">
                  <c:v>0.1145</c:v>
                </c:pt>
                <c:pt idx="5">
                  <c:v>0.11420000000000001</c:v>
                </c:pt>
                <c:pt idx="6">
                  <c:v>0.1138</c:v>
                </c:pt>
                <c:pt idx="7">
                  <c:v>0.1135</c:v>
                </c:pt>
                <c:pt idx="8">
                  <c:v>0.11309999999999999</c:v>
                </c:pt>
                <c:pt idx="9">
                  <c:v>0.1128</c:v>
                </c:pt>
                <c:pt idx="10">
                  <c:v>0.11239999999999999</c:v>
                </c:pt>
              </c:numCache>
            </c:numRef>
          </c:val>
          <c:extLst>
            <c:ext xmlns:c16="http://schemas.microsoft.com/office/drawing/2014/chart" uri="{C3380CC4-5D6E-409C-BE32-E72D297353CC}">
              <c16:uniqueId val="{00000003-4A3C-4DAC-867C-7B68AE1D89A3}"/>
            </c:ext>
          </c:extLst>
        </c:ser>
        <c:ser>
          <c:idx val="4"/>
          <c:order val="3"/>
          <c:tx>
            <c:strRef>
              <c:f>Sheet1!$F$1</c:f>
              <c:strCache>
                <c:ptCount val="1"/>
                <c:pt idx="0">
                  <c:v>Spain</c:v>
                </c:pt>
              </c:strCache>
            </c:strRef>
          </c:tx>
          <c:spPr>
            <a:solidFill>
              <a:schemeClr val="accent5"/>
            </a:solidFill>
            <a:ln>
              <a:noFill/>
            </a:ln>
            <a:effectLst/>
          </c:spPr>
          <c:invertIfNegative val="0"/>
          <c:cat>
            <c:strRef>
              <c:f>Sheet1!$A$2:$A$12</c:f>
              <c:strCache>
                <c:ptCount val="11"/>
                <c:pt idx="0">
                  <c:v>2017</c:v>
                </c:pt>
                <c:pt idx="1">
                  <c:v>2018</c:v>
                </c:pt>
                <c:pt idx="2">
                  <c:v>2019</c:v>
                </c:pt>
                <c:pt idx="3">
                  <c:v>2020</c:v>
                </c:pt>
                <c:pt idx="4">
                  <c:v>2021</c:v>
                </c:pt>
                <c:pt idx="5">
                  <c:v>2022E</c:v>
                </c:pt>
                <c:pt idx="6">
                  <c:v>2023F</c:v>
                </c:pt>
                <c:pt idx="7">
                  <c:v>2024F</c:v>
                </c:pt>
                <c:pt idx="8">
                  <c:v>2025F</c:v>
                </c:pt>
                <c:pt idx="9">
                  <c:v>2026F</c:v>
                </c:pt>
                <c:pt idx="10">
                  <c:v>2027F</c:v>
                </c:pt>
              </c:strCache>
            </c:strRef>
          </c:cat>
          <c:val>
            <c:numRef>
              <c:f>Sheet1!$F$2:$F$12</c:f>
              <c:numCache>
                <c:formatCode>0.00%</c:formatCode>
                <c:ptCount val="11"/>
                <c:pt idx="0">
                  <c:v>0.129</c:v>
                </c:pt>
                <c:pt idx="1">
                  <c:v>0.12959999999999999</c:v>
                </c:pt>
                <c:pt idx="2">
                  <c:v>0.12990000000000002</c:v>
                </c:pt>
                <c:pt idx="3">
                  <c:v>0.13009999999999999</c:v>
                </c:pt>
                <c:pt idx="4">
                  <c:v>0.12859999999999999</c:v>
                </c:pt>
                <c:pt idx="5">
                  <c:v>0.13070000000000001</c:v>
                </c:pt>
                <c:pt idx="6">
                  <c:v>0.13090000000000002</c:v>
                </c:pt>
                <c:pt idx="7">
                  <c:v>0.13120000000000001</c:v>
                </c:pt>
                <c:pt idx="8">
                  <c:v>0.13150000000000001</c:v>
                </c:pt>
                <c:pt idx="9">
                  <c:v>0.13170000000000001</c:v>
                </c:pt>
                <c:pt idx="10">
                  <c:v>0.13200000000000001</c:v>
                </c:pt>
              </c:numCache>
            </c:numRef>
          </c:val>
          <c:extLst>
            <c:ext xmlns:c16="http://schemas.microsoft.com/office/drawing/2014/chart" uri="{C3380CC4-5D6E-409C-BE32-E72D297353CC}">
              <c16:uniqueId val="{00000000-B8E7-4FE9-A32A-9FD12640BE5E}"/>
            </c:ext>
          </c:extLst>
        </c:ser>
        <c:ser>
          <c:idx val="0"/>
          <c:order val="4"/>
          <c:tx>
            <c:strRef>
              <c:f>Sheet1!$D$1</c:f>
              <c:strCache>
                <c:ptCount val="1"/>
                <c:pt idx="0">
                  <c:v>France</c:v>
                </c:pt>
              </c:strCache>
            </c:strRef>
          </c:tx>
          <c:spPr>
            <a:solidFill>
              <a:schemeClr val="accent1"/>
            </a:solidFill>
            <a:ln>
              <a:noFill/>
            </a:ln>
            <a:effectLst/>
          </c:spPr>
          <c:invertIfNegative val="0"/>
          <c:cat>
            <c:strRef>
              <c:f>Sheet1!$A$2:$A$12</c:f>
              <c:strCache>
                <c:ptCount val="11"/>
                <c:pt idx="0">
                  <c:v>2017</c:v>
                </c:pt>
                <c:pt idx="1">
                  <c:v>2018</c:v>
                </c:pt>
                <c:pt idx="2">
                  <c:v>2019</c:v>
                </c:pt>
                <c:pt idx="3">
                  <c:v>2020</c:v>
                </c:pt>
                <c:pt idx="4">
                  <c:v>2021</c:v>
                </c:pt>
                <c:pt idx="5">
                  <c:v>2022E</c:v>
                </c:pt>
                <c:pt idx="6">
                  <c:v>2023F</c:v>
                </c:pt>
                <c:pt idx="7">
                  <c:v>2024F</c:v>
                </c:pt>
                <c:pt idx="8">
                  <c:v>2025F</c:v>
                </c:pt>
                <c:pt idx="9">
                  <c:v>2026F</c:v>
                </c:pt>
                <c:pt idx="10">
                  <c:v>2027F</c:v>
                </c:pt>
              </c:strCache>
            </c:strRef>
          </c:cat>
          <c:val>
            <c:numRef>
              <c:f>Sheet1!$D$2:$D$12</c:f>
              <c:numCache>
                <c:formatCode>0.00%</c:formatCode>
                <c:ptCount val="11"/>
                <c:pt idx="0">
                  <c:v>0.16270000000000001</c:v>
                </c:pt>
                <c:pt idx="1">
                  <c:v>0.1643</c:v>
                </c:pt>
                <c:pt idx="2">
                  <c:v>0.16500000000000001</c:v>
                </c:pt>
                <c:pt idx="3">
                  <c:v>0.1656</c:v>
                </c:pt>
                <c:pt idx="4">
                  <c:v>0.16619999999999999</c:v>
                </c:pt>
                <c:pt idx="5">
                  <c:v>0.16689999999999999</c:v>
                </c:pt>
                <c:pt idx="6">
                  <c:v>0.16750000000000001</c:v>
                </c:pt>
                <c:pt idx="7">
                  <c:v>0.16819999999999999</c:v>
                </c:pt>
                <c:pt idx="8">
                  <c:v>0.16880000000000001</c:v>
                </c:pt>
                <c:pt idx="9">
                  <c:v>0.1694</c:v>
                </c:pt>
                <c:pt idx="10">
                  <c:v>0.1701</c:v>
                </c:pt>
              </c:numCache>
            </c:numRef>
          </c:val>
          <c:extLst>
            <c:ext xmlns:c16="http://schemas.microsoft.com/office/drawing/2014/chart" uri="{C3380CC4-5D6E-409C-BE32-E72D297353CC}">
              <c16:uniqueId val="{00000000-9D36-4C7A-91BF-B658E5FB39EF}"/>
            </c:ext>
          </c:extLst>
        </c:ser>
        <c:ser>
          <c:idx val="2"/>
          <c:order val="5"/>
          <c:tx>
            <c:strRef>
              <c:f>Sheet1!$B$1</c:f>
              <c:strCache>
                <c:ptCount val="1"/>
                <c:pt idx="0">
                  <c:v>Germany</c:v>
                </c:pt>
              </c:strCache>
            </c:strRef>
          </c:tx>
          <c:spPr>
            <a:solidFill>
              <a:schemeClr val="accent3"/>
            </a:solidFill>
            <a:ln>
              <a:noFill/>
            </a:ln>
            <a:effectLst/>
          </c:spPr>
          <c:invertIfNegative val="0"/>
          <c:cat>
            <c:strRef>
              <c:f>Sheet1!$A$2:$A$12</c:f>
              <c:strCache>
                <c:ptCount val="11"/>
                <c:pt idx="0">
                  <c:v>2017</c:v>
                </c:pt>
                <c:pt idx="1">
                  <c:v>2018</c:v>
                </c:pt>
                <c:pt idx="2">
                  <c:v>2019</c:v>
                </c:pt>
                <c:pt idx="3">
                  <c:v>2020</c:v>
                </c:pt>
                <c:pt idx="4">
                  <c:v>2021</c:v>
                </c:pt>
                <c:pt idx="5">
                  <c:v>2022E</c:v>
                </c:pt>
                <c:pt idx="6">
                  <c:v>2023F</c:v>
                </c:pt>
                <c:pt idx="7">
                  <c:v>2024F</c:v>
                </c:pt>
                <c:pt idx="8">
                  <c:v>2025F</c:v>
                </c:pt>
                <c:pt idx="9">
                  <c:v>2026F</c:v>
                </c:pt>
                <c:pt idx="10">
                  <c:v>2027F</c:v>
                </c:pt>
              </c:strCache>
            </c:strRef>
          </c:cat>
          <c:val>
            <c:numRef>
              <c:f>Sheet1!$B$2:$B$12</c:f>
              <c:numCache>
                <c:formatCode>0.00%</c:formatCode>
                <c:ptCount val="11"/>
                <c:pt idx="0">
                  <c:v>0.2843</c:v>
                </c:pt>
                <c:pt idx="1">
                  <c:v>0.2838</c:v>
                </c:pt>
                <c:pt idx="2">
                  <c:v>0.28349999999999997</c:v>
                </c:pt>
                <c:pt idx="3">
                  <c:v>0.28320000000000001</c:v>
                </c:pt>
                <c:pt idx="4">
                  <c:v>0.2828</c:v>
                </c:pt>
                <c:pt idx="5">
                  <c:v>0.28260000000000002</c:v>
                </c:pt>
                <c:pt idx="6">
                  <c:v>0.2823</c:v>
                </c:pt>
                <c:pt idx="7">
                  <c:v>0.28210000000000002</c:v>
                </c:pt>
                <c:pt idx="8">
                  <c:v>0.28179999999999999</c:v>
                </c:pt>
                <c:pt idx="9">
                  <c:v>0.28170000000000001</c:v>
                </c:pt>
                <c:pt idx="10">
                  <c:v>0.28149999999999997</c:v>
                </c:pt>
              </c:numCache>
            </c:numRef>
          </c:val>
          <c:extLst>
            <c:ext xmlns:c16="http://schemas.microsoft.com/office/drawing/2014/chart" uri="{C3380CC4-5D6E-409C-BE32-E72D297353CC}">
              <c16:uniqueId val="{00000002-4A3C-4DAC-867C-7B68AE1D89A3}"/>
            </c:ext>
          </c:extLst>
        </c:ser>
        <c:dLbls>
          <c:showLegendKey val="0"/>
          <c:showVal val="0"/>
          <c:showCatName val="0"/>
          <c:showSerName val="0"/>
          <c:showPercent val="0"/>
          <c:showBubbleSize val="0"/>
        </c:dLbls>
        <c:gapWidth val="150"/>
        <c:overlap val="100"/>
        <c:axId val="609667808"/>
        <c:axId val="609663872"/>
      </c:barChart>
      <c:catAx>
        <c:axId val="60966780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609663872"/>
        <c:crosses val="autoZero"/>
        <c:auto val="1"/>
        <c:lblAlgn val="ctr"/>
        <c:lblOffset val="100"/>
        <c:noMultiLvlLbl val="0"/>
      </c:catAx>
      <c:valAx>
        <c:axId val="609663872"/>
        <c:scaling>
          <c:orientation val="minMax"/>
        </c:scaling>
        <c:delete val="1"/>
        <c:axPos val="l"/>
        <c:numFmt formatCode="0.00%" sourceLinked="1"/>
        <c:majorTickMark val="none"/>
        <c:minorTickMark val="none"/>
        <c:tickLblPos val="nextTo"/>
        <c:crossAx val="609667808"/>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800" b="0" i="0" u="none" strike="noStrike" kern="1200" baseline="0">
                <a:solidFill>
                  <a:schemeClr val="tx1">
                    <a:lumMod val="65000"/>
                    <a:lumOff val="35000"/>
                  </a:schemeClr>
                </a:solidFill>
                <a:latin typeface="Verdana" panose="020B0604030504040204" pitchFamily="34" charset="0"/>
                <a:ea typeface="Verdana" panose="020B0604030504040204" pitchFamily="34" charset="0"/>
                <a:cs typeface="Verdana" panose="020B0604030504040204" pitchFamily="34" charset="0"/>
              </a:defRPr>
            </a:pPr>
            <a:endParaRPr lang="en-US"/>
          </a:p>
        </c:txPr>
      </c:dTable>
      <c:spPr>
        <a:noFill/>
        <a:ln>
          <a:noFill/>
        </a:ln>
        <a:effectLst/>
      </c:spPr>
    </c:plotArea>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8644929559867299E-2"/>
          <c:y val="0.12770098049839276"/>
          <c:w val="0.93135507044013266"/>
          <c:h val="0.5597659324372668"/>
        </c:manualLayout>
      </c:layout>
      <c:barChart>
        <c:barDir val="col"/>
        <c:grouping val="clustered"/>
        <c:varyColors val="0"/>
        <c:ser>
          <c:idx val="0"/>
          <c:order val="0"/>
          <c:tx>
            <c:strRef>
              <c:f>Sheet1!$B$1</c:f>
              <c:strCache>
                <c:ptCount val="1"/>
                <c:pt idx="0">
                  <c:v>By Value (US D Million)</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dLbls>
            <c:dLbl>
              <c:idx val="2"/>
              <c:dLblPos val="ctr"/>
              <c:showLegendKey val="0"/>
              <c:showVal val="1"/>
              <c:showCatName val="0"/>
              <c:showSerName val="0"/>
              <c:showPercent val="0"/>
              <c:showBubbleSize val="0"/>
              <c:extLst>
                <c:ext xmlns:c15="http://schemas.microsoft.com/office/drawing/2012/chart" uri="{CE6537A1-D6FC-4f65-9D91-7224C49458BB}">
                  <c15:layout>
                    <c:manualLayout>
                      <c:w val="5.8581362426572886E-2"/>
                      <c:h val="8.2027904124290896E-2"/>
                    </c:manualLayout>
                  </c15:layout>
                </c:ext>
                <c:ext xmlns:c16="http://schemas.microsoft.com/office/drawing/2014/chart" uri="{C3380CC4-5D6E-409C-BE32-E72D297353CC}">
                  <c16:uniqueId val="{0000000E-C0F7-43A3-B83F-B3BD7D5EB392}"/>
                </c:ext>
              </c:extLst>
            </c:dLbl>
            <c:spPr>
              <a:solidFill>
                <a:schemeClr val="accent6">
                  <a:lumMod val="20000"/>
                  <a:lumOff val="80000"/>
                </a:schemeClr>
              </a:solidFill>
              <a:ln>
                <a:noFill/>
              </a:ln>
              <a:effectLst>
                <a:glow rad="63500">
                  <a:schemeClr val="accent6">
                    <a:satMod val="175000"/>
                    <a:alpha val="40000"/>
                  </a:schemeClr>
                </a:glow>
              </a:effectLst>
            </c:spPr>
            <c:txPr>
              <a:bodyPr rot="0" spcFirstLastPara="1" vertOverflow="ellipsis" vert="horz" wrap="square" anchor="ctr" anchorCtr="1"/>
              <a:lstStyle/>
              <a:p>
                <a:pPr algn="ctr">
                  <a:defRPr sz="1050" b="0" i="0" u="none" strike="noStrike" kern="1200" baseline="0">
                    <a:solidFill>
                      <a:schemeClr val="tx1">
                        <a:lumMod val="75000"/>
                        <a:lumOff val="25000"/>
                      </a:schemeClr>
                    </a:solidFill>
                    <a:latin typeface="+mn-lt"/>
                    <a:ea typeface="Verdana" panose="020B0604030504040204" pitchFamily="34" charset="0"/>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Sheet1!$A$2:$A$12</c:f>
              <c:strCache>
                <c:ptCount val="11"/>
                <c:pt idx="0">
                  <c:v>2017</c:v>
                </c:pt>
                <c:pt idx="1">
                  <c:v>2018</c:v>
                </c:pt>
                <c:pt idx="2">
                  <c:v>2019</c:v>
                </c:pt>
                <c:pt idx="3">
                  <c:v>2020</c:v>
                </c:pt>
                <c:pt idx="4">
                  <c:v>2021</c:v>
                </c:pt>
                <c:pt idx="5">
                  <c:v>2022E</c:v>
                </c:pt>
                <c:pt idx="6">
                  <c:v>2023F</c:v>
                </c:pt>
                <c:pt idx="7">
                  <c:v>2024F</c:v>
                </c:pt>
                <c:pt idx="8">
                  <c:v>2025F</c:v>
                </c:pt>
                <c:pt idx="9">
                  <c:v>2026F</c:v>
                </c:pt>
                <c:pt idx="10">
                  <c:v>2027F</c:v>
                </c:pt>
              </c:strCache>
            </c:strRef>
          </c:cat>
          <c:val>
            <c:numRef>
              <c:f>Sheet1!$B$2:$B$12</c:f>
              <c:numCache>
                <c:formatCode>0.00</c:formatCode>
                <c:ptCount val="11"/>
                <c:pt idx="0">
                  <c:v>790</c:v>
                </c:pt>
                <c:pt idx="1">
                  <c:v>820</c:v>
                </c:pt>
                <c:pt idx="2">
                  <c:v>870</c:v>
                </c:pt>
                <c:pt idx="3">
                  <c:v>830</c:v>
                </c:pt>
                <c:pt idx="4">
                  <c:v>890</c:v>
                </c:pt>
                <c:pt idx="5">
                  <c:v>970</c:v>
                </c:pt>
                <c:pt idx="6">
                  <c:v>1040</c:v>
                </c:pt>
                <c:pt idx="7">
                  <c:v>1110</c:v>
                </c:pt>
                <c:pt idx="8">
                  <c:v>1190</c:v>
                </c:pt>
                <c:pt idx="9">
                  <c:v>1270</c:v>
                </c:pt>
                <c:pt idx="10">
                  <c:v>1340</c:v>
                </c:pt>
              </c:numCache>
            </c:numRef>
          </c:val>
          <c:extLst>
            <c:ext xmlns:c16="http://schemas.microsoft.com/office/drawing/2014/chart" uri="{C3380CC4-5D6E-409C-BE32-E72D297353CC}">
              <c16:uniqueId val="{0000000F-C0F7-43A3-B83F-B3BD7D5EB392}"/>
            </c:ext>
          </c:extLst>
        </c:ser>
        <c:dLbls>
          <c:showLegendKey val="0"/>
          <c:showVal val="1"/>
          <c:showCatName val="0"/>
          <c:showSerName val="0"/>
          <c:showPercent val="0"/>
          <c:showBubbleSize val="0"/>
        </c:dLbls>
        <c:gapWidth val="181"/>
        <c:axId val="513292144"/>
        <c:axId val="646582368"/>
        <c:extLst>
          <c:ext xmlns:c15="http://schemas.microsoft.com/office/drawing/2012/chart" uri="{02D57815-91ED-43cb-92C2-25804820EDAC}">
            <c15:filteredBarSeries>
              <c15:ser>
                <c:idx val="1"/>
                <c:order val="1"/>
                <c:tx>
                  <c:strRef>
                    <c:extLst>
                      <c:ext uri="{02D57815-91ED-43cb-92C2-25804820EDAC}">
                        <c15:formulaRef>
                          <c15:sqref>Sheet1!$C$1</c15:sqref>
                        </c15:formulaRef>
                      </c:ext>
                    </c:extLst>
                    <c:strCache>
                      <c:ptCount val="1"/>
                      <c:pt idx="0">
                        <c:v>Column1</c:v>
                      </c:pt>
                    </c:strCache>
                  </c:strRef>
                </c:tx>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tx1">
                              <a:lumMod val="75000"/>
                              <a:lumOff val="25000"/>
                            </a:schemeClr>
                          </a:solidFill>
                          <a:latin typeface="+mn-lt"/>
                          <a:ea typeface="Verdana" panose="020B0604030504040204" pitchFamily="34" charset="0"/>
                          <a:cs typeface="+mn-cs"/>
                        </a:defRPr>
                      </a:pPr>
                      <a:endParaRPr lang="en-US"/>
                    </a:p>
                  </c:txPr>
                  <c:showLegendKey val="0"/>
                  <c:showVal val="1"/>
                  <c:showCatName val="0"/>
                  <c:showSerName val="0"/>
                  <c:showPercent val="0"/>
                  <c:showBubbleSize val="0"/>
                  <c:showLeaderLines val="0"/>
                  <c:extLst>
                    <c:ext uri="{CE6537A1-D6FC-4f65-9D91-7224C49458BB}">
                      <c15:showLeaderLines val="1"/>
                      <c15:leaderLines>
                        <c:spPr>
                          <a:ln w="9525" cap="flat" cmpd="sng" algn="ctr">
                            <a:solidFill>
                              <a:schemeClr val="tx1">
                                <a:lumMod val="35000"/>
                                <a:lumOff val="65000"/>
                              </a:schemeClr>
                            </a:solidFill>
                            <a:round/>
                          </a:ln>
                          <a:effectLst/>
                        </c:spPr>
                      </c15:leaderLines>
                    </c:ext>
                  </c:extLst>
                </c:dLbls>
                <c:cat>
                  <c:strRef>
                    <c:extLst>
                      <c:ext uri="{02D57815-91ED-43cb-92C2-25804820EDAC}">
                        <c15:formulaRef>
                          <c15:sqref>Sheet1!$A$2:$A$12</c15:sqref>
                        </c15:formulaRef>
                      </c:ext>
                    </c:extLst>
                    <c:strCache>
                      <c:ptCount val="11"/>
                      <c:pt idx="0">
                        <c:v>2017</c:v>
                      </c:pt>
                      <c:pt idx="1">
                        <c:v>2018</c:v>
                      </c:pt>
                      <c:pt idx="2">
                        <c:v>2019</c:v>
                      </c:pt>
                      <c:pt idx="3">
                        <c:v>2020</c:v>
                      </c:pt>
                      <c:pt idx="4">
                        <c:v>2021</c:v>
                      </c:pt>
                      <c:pt idx="5">
                        <c:v>2022E</c:v>
                      </c:pt>
                      <c:pt idx="6">
                        <c:v>2023F</c:v>
                      </c:pt>
                      <c:pt idx="7">
                        <c:v>2024F</c:v>
                      </c:pt>
                      <c:pt idx="8">
                        <c:v>2025F</c:v>
                      </c:pt>
                      <c:pt idx="9">
                        <c:v>2026F</c:v>
                      </c:pt>
                      <c:pt idx="10">
                        <c:v>2027F</c:v>
                      </c:pt>
                    </c:strCache>
                  </c:strRef>
                </c:cat>
                <c:val>
                  <c:numRef>
                    <c:extLst>
                      <c:ext uri="{02D57815-91ED-43cb-92C2-25804820EDAC}">
                        <c15:formulaRef>
                          <c15:sqref>Sheet1!$C$2:$C$12</c15:sqref>
                        </c15:formulaRef>
                      </c:ext>
                    </c:extLst>
                    <c:numCache>
                      <c:formatCode>General</c:formatCode>
                      <c:ptCount val="11"/>
                    </c:numCache>
                  </c:numRef>
                </c:val>
                <c:extLst>
                  <c:ext xmlns:c16="http://schemas.microsoft.com/office/drawing/2014/chart" uri="{C3380CC4-5D6E-409C-BE32-E72D297353CC}">
                    <c16:uniqueId val="{00000001-077B-4FA8-8232-54C0BCA56128}"/>
                  </c:ext>
                </c:extLst>
              </c15:ser>
            </c15:filteredBarSeries>
          </c:ext>
        </c:extLst>
      </c:barChart>
      <c:catAx>
        <c:axId val="513292144"/>
        <c:scaling>
          <c:orientation val="minMax"/>
        </c:scaling>
        <c:delete val="0"/>
        <c:axPos val="b"/>
        <c:numFmt formatCode="General" sourceLinked="1"/>
        <c:majorTickMark val="out"/>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lgn="ctr">
              <a:defRPr sz="1050" b="1" i="0" u="none" strike="noStrike" kern="1200" baseline="0">
                <a:solidFill>
                  <a:schemeClr val="tx1">
                    <a:lumMod val="65000"/>
                    <a:lumOff val="35000"/>
                  </a:schemeClr>
                </a:solidFill>
                <a:latin typeface="+mn-lt"/>
                <a:ea typeface="Verdana" panose="020B0604030504040204" pitchFamily="34" charset="0"/>
                <a:cs typeface="+mn-cs"/>
              </a:defRPr>
            </a:pPr>
            <a:endParaRPr lang="en-US"/>
          </a:p>
        </c:txPr>
        <c:crossAx val="646582368"/>
        <c:crosses val="autoZero"/>
        <c:auto val="1"/>
        <c:lblAlgn val="ctr"/>
        <c:lblOffset val="100"/>
        <c:noMultiLvlLbl val="0"/>
      </c:catAx>
      <c:valAx>
        <c:axId val="646582368"/>
        <c:scaling>
          <c:orientation val="minMax"/>
        </c:scaling>
        <c:delete val="0"/>
        <c:axPos val="l"/>
        <c:numFmt formatCode="0.00" sourceLinked="1"/>
        <c:majorTickMark val="out"/>
        <c:minorTickMark val="none"/>
        <c:tickLblPos val="nextTo"/>
        <c:spPr>
          <a:noFill/>
          <a:ln>
            <a:noFill/>
          </a:ln>
          <a:effectLst/>
        </c:spPr>
        <c:txPr>
          <a:bodyPr rot="-60000000" spcFirstLastPara="1" vertOverflow="ellipsis" vert="horz" wrap="square" anchor="ctr" anchorCtr="1"/>
          <a:lstStyle/>
          <a:p>
            <a:pPr>
              <a:defRPr sz="1050" b="0" i="0" u="none" strike="noStrike" kern="1200" baseline="0">
                <a:solidFill>
                  <a:schemeClr val="bg1"/>
                </a:solidFill>
                <a:latin typeface="+mn-lt"/>
                <a:ea typeface="Verdana" panose="020B0604030504040204" pitchFamily="34" charset="0"/>
                <a:cs typeface="+mn-cs"/>
              </a:defRPr>
            </a:pPr>
            <a:endParaRPr lang="en-US"/>
          </a:p>
        </c:txPr>
        <c:crossAx val="513292144"/>
        <c:crosses val="autoZero"/>
        <c:crossBetween val="between"/>
        <c:majorUnit val="300"/>
      </c:valAx>
      <c:spPr>
        <a:noFill/>
        <a:ln>
          <a:noFill/>
        </a:ln>
        <a:effectLst/>
      </c:spPr>
    </c:plotArea>
    <c:legend>
      <c:legendPos val="r"/>
      <c:layout>
        <c:manualLayout>
          <c:xMode val="edge"/>
          <c:yMode val="edge"/>
          <c:x val="0.37455125747341933"/>
          <c:y val="0.83706087773578441"/>
          <c:w val="0.16415077488334306"/>
          <c:h val="0.12131905759697452"/>
        </c:manualLayout>
      </c:layout>
      <c:overlay val="0"/>
      <c:spPr>
        <a:noFill/>
        <a:ln>
          <a:noFill/>
        </a:ln>
        <a:effectLst/>
      </c:spPr>
      <c:txPr>
        <a:bodyPr rot="0" spcFirstLastPara="1" vertOverflow="ellipsis" vert="horz" wrap="square" anchor="ctr" anchorCtr="1"/>
        <a:lstStyle/>
        <a:p>
          <a:pPr>
            <a:defRPr sz="1050" b="1" i="0" u="none" strike="noStrike" kern="1200" baseline="0">
              <a:solidFill>
                <a:schemeClr val="tx1">
                  <a:lumMod val="65000"/>
                  <a:lumOff val="35000"/>
                </a:schemeClr>
              </a:solidFill>
              <a:latin typeface="+mn-lt"/>
              <a:ea typeface="Verdana" panose="020B0604030504040204" pitchFamily="34" charset="0"/>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50">
          <a:latin typeface="+mn-lt"/>
          <a:ea typeface="Verdana" panose="020B0604030504040204" pitchFamily="34" charset="0"/>
        </a:defRPr>
      </a:pPr>
      <a:endParaRPr lang="en-US"/>
    </a:p>
  </c:txPr>
  <c:externalData r:id="rId3">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960012239621041"/>
          <c:y val="0.12770123166555936"/>
          <c:w val="0.81722384589323682"/>
          <c:h val="0.57923736709489781"/>
        </c:manualLayout>
      </c:layout>
      <c:barChart>
        <c:barDir val="col"/>
        <c:grouping val="clustered"/>
        <c:varyColors val="0"/>
        <c:ser>
          <c:idx val="0"/>
          <c:order val="0"/>
          <c:tx>
            <c:strRef>
              <c:f>Sheet1!$B$1</c:f>
              <c:strCache>
                <c:ptCount val="1"/>
                <c:pt idx="0">
                  <c:v>By Volume (Million m³)</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dLbls>
            <c:dLbl>
              <c:idx val="2"/>
              <c:dLblPos val="ctr"/>
              <c:showLegendKey val="0"/>
              <c:showVal val="1"/>
              <c:showCatName val="0"/>
              <c:showSerName val="0"/>
              <c:showPercent val="0"/>
              <c:showBubbleSize val="0"/>
              <c:extLst>
                <c:ext xmlns:c15="http://schemas.microsoft.com/office/drawing/2012/chart" uri="{CE6537A1-D6FC-4f65-9D91-7224C49458BB}">
                  <c15:layout>
                    <c:manualLayout>
                      <c:w val="4.6594437907587112E-2"/>
                      <c:h val="7.5537622767847673E-2"/>
                    </c:manualLayout>
                  </c15:layout>
                </c:ext>
                <c:ext xmlns:c16="http://schemas.microsoft.com/office/drawing/2014/chart" uri="{C3380CC4-5D6E-409C-BE32-E72D297353CC}">
                  <c16:uniqueId val="{00000000-1635-43D5-9F99-7B16F714535B}"/>
                </c:ext>
              </c:extLst>
            </c:dLbl>
            <c:numFmt formatCode="#,##0.00" sourceLinked="0"/>
            <c:spPr>
              <a:solidFill>
                <a:schemeClr val="accent6">
                  <a:lumMod val="20000"/>
                  <a:lumOff val="80000"/>
                </a:schemeClr>
              </a:solidFill>
              <a:ln>
                <a:noFill/>
              </a:ln>
              <a:effectLst>
                <a:glow rad="63500">
                  <a:schemeClr val="accent6">
                    <a:satMod val="175000"/>
                    <a:alpha val="40000"/>
                  </a:schemeClr>
                </a:glow>
              </a:effectLst>
            </c:spPr>
            <c:txPr>
              <a:bodyPr rot="0" spcFirstLastPara="1" vertOverflow="ellipsis" vert="horz" wrap="square" anchor="ctr" anchorCtr="1"/>
              <a:lstStyle/>
              <a:p>
                <a:pPr algn="ctr">
                  <a:defRPr sz="1050" b="1" i="0" u="none" strike="noStrike" kern="1200" baseline="0">
                    <a:solidFill>
                      <a:schemeClr val="tx1">
                        <a:lumMod val="75000"/>
                        <a:lumOff val="25000"/>
                      </a:schemeClr>
                    </a:solidFill>
                    <a:latin typeface="+mn-lt"/>
                    <a:ea typeface="Verdana" panose="020B0604030504040204" pitchFamily="34" charset="0"/>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Sheet1!$A$2:$A$12</c:f>
              <c:strCache>
                <c:ptCount val="11"/>
                <c:pt idx="0">
                  <c:v>2017</c:v>
                </c:pt>
                <c:pt idx="1">
                  <c:v>2018</c:v>
                </c:pt>
                <c:pt idx="2">
                  <c:v>2019</c:v>
                </c:pt>
                <c:pt idx="3">
                  <c:v>2020</c:v>
                </c:pt>
                <c:pt idx="4">
                  <c:v>2021</c:v>
                </c:pt>
                <c:pt idx="5">
                  <c:v>2022E</c:v>
                </c:pt>
                <c:pt idx="6">
                  <c:v>2023F</c:v>
                </c:pt>
                <c:pt idx="7">
                  <c:v>2024F</c:v>
                </c:pt>
                <c:pt idx="8">
                  <c:v>2025F</c:v>
                </c:pt>
                <c:pt idx="9">
                  <c:v>2026F</c:v>
                </c:pt>
                <c:pt idx="10">
                  <c:v>2027F</c:v>
                </c:pt>
              </c:strCache>
            </c:strRef>
          </c:cat>
          <c:val>
            <c:numRef>
              <c:f>Sheet1!$B$2:$B$12</c:f>
              <c:numCache>
                <c:formatCode>0.00</c:formatCode>
                <c:ptCount val="11"/>
                <c:pt idx="0">
                  <c:v>4.9070180000000008</c:v>
                </c:pt>
                <c:pt idx="1">
                  <c:v>5.1225899999999998</c:v>
                </c:pt>
                <c:pt idx="2">
                  <c:v>5.139854999999999</c:v>
                </c:pt>
                <c:pt idx="3">
                  <c:v>4.8795359999999999</c:v>
                </c:pt>
                <c:pt idx="4">
                  <c:v>5.0154124692000002</c:v>
                </c:pt>
                <c:pt idx="5">
                  <c:v>5.2459196203153802</c:v>
                </c:pt>
                <c:pt idx="6">
                  <c:v>5.5432429741845031</c:v>
                </c:pt>
                <c:pt idx="7">
                  <c:v>5.8949398467558218</c:v>
                </c:pt>
                <c:pt idx="8">
                  <c:v>6.30205555137419</c:v>
                </c:pt>
                <c:pt idx="9">
                  <c:v>6.7250569894166139</c:v>
                </c:pt>
                <c:pt idx="10">
                  <c:v>7.1450042116013117</c:v>
                </c:pt>
              </c:numCache>
            </c:numRef>
          </c:val>
          <c:extLst>
            <c:ext xmlns:c16="http://schemas.microsoft.com/office/drawing/2014/chart" uri="{C3380CC4-5D6E-409C-BE32-E72D297353CC}">
              <c16:uniqueId val="{00000001-1635-43D5-9F99-7B16F714535B}"/>
            </c:ext>
          </c:extLst>
        </c:ser>
        <c:dLbls>
          <c:showLegendKey val="0"/>
          <c:showVal val="1"/>
          <c:showCatName val="0"/>
          <c:showSerName val="0"/>
          <c:showPercent val="0"/>
          <c:showBubbleSize val="0"/>
        </c:dLbls>
        <c:gapWidth val="181"/>
        <c:axId val="513292144"/>
        <c:axId val="646582368"/>
      </c:barChart>
      <c:lineChart>
        <c:grouping val="standard"/>
        <c:varyColors val="0"/>
        <c:ser>
          <c:idx val="1"/>
          <c:order val="1"/>
          <c:tx>
            <c:strRef>
              <c:f>Sheet1!$C$1</c:f>
              <c:strCache>
                <c:ptCount val="1"/>
                <c:pt idx="0">
                  <c:v>YOY</c:v>
                </c:pt>
              </c:strCache>
            </c:strRef>
          </c:tx>
          <c:spPr>
            <a:ln w="34925" cap="rnd">
              <a:solidFill>
                <a:schemeClr val="bg1">
                  <a:lumMod val="65000"/>
                </a:schemeClr>
              </a:solidFill>
              <a:round/>
            </a:ln>
            <a:effectLst>
              <a:outerShdw blurRad="57150" dist="19050" dir="5400000" algn="ctr" rotWithShape="0">
                <a:srgbClr val="000000">
                  <a:alpha val="63000"/>
                </a:srgbClr>
              </a:outerShdw>
            </a:effectLst>
          </c:spPr>
          <c:marker>
            <c:symbol val="circle"/>
            <c:size val="6"/>
            <c:spPr>
              <a:solidFill>
                <a:schemeClr val="bg1"/>
              </a:solidFill>
              <a:ln w="19050">
                <a:solidFill>
                  <a:srgbClr val="517ACB"/>
                </a:solidFill>
                <a:bevel/>
              </a:ln>
              <a:effectLst>
                <a:outerShdw blurRad="57150" dist="19050" dir="5400000" algn="ctr" rotWithShape="0">
                  <a:srgbClr val="000000">
                    <a:alpha val="63000"/>
                  </a:srgbClr>
                </a:outerShdw>
              </a:effectLst>
            </c:spPr>
          </c:marker>
          <c:dLbls>
            <c:dLbl>
              <c:idx val="2"/>
              <c:layout>
                <c:manualLayout>
                  <c:x val="-2.1063148384787071E-2"/>
                  <c:y val="-0.30771554147288804"/>
                </c:manualLayout>
              </c:layout>
              <c:spPr>
                <a:noFill/>
                <a:ln>
                  <a:noFill/>
                </a:ln>
                <a:effectLst/>
              </c:spPr>
              <c:txPr>
                <a:bodyPr rot="0" spcFirstLastPara="1" vertOverflow="ellipsis" vert="horz" wrap="square" lIns="38100" tIns="19050" rIns="38100" bIns="19050" anchor="ctr" anchorCtr="1">
                  <a:noAutofit/>
                </a:bodyPr>
                <a:lstStyle/>
                <a:p>
                  <a:pPr>
                    <a:defRPr sz="1050" b="1" i="0" u="none" strike="noStrike" kern="1200" baseline="0">
                      <a:solidFill>
                        <a:schemeClr val="tx1">
                          <a:lumMod val="75000"/>
                          <a:lumOff val="25000"/>
                        </a:schemeClr>
                      </a:solidFill>
                      <a:latin typeface="+mn-lt"/>
                      <a:ea typeface="Verdana" panose="020B0604030504040204" pitchFamily="34" charset="0"/>
                      <a:cs typeface="+mn-cs"/>
                    </a:defRPr>
                  </a:pPr>
                  <a:endParaRPr lang="en-US"/>
                </a:p>
              </c:txPr>
              <c:dLblPos val="r"/>
              <c:showLegendKey val="0"/>
              <c:showVal val="1"/>
              <c:showCatName val="0"/>
              <c:showSerName val="0"/>
              <c:showPercent val="0"/>
              <c:showBubbleSize val="0"/>
              <c:extLst>
                <c:ext xmlns:c15="http://schemas.microsoft.com/office/drawing/2012/chart" uri="{CE6537A1-D6FC-4f65-9D91-7224C49458BB}">
                  <c15:layout>
                    <c:manualLayout>
                      <c:w val="4.5101972631420115E-2"/>
                      <c:h val="0.13513262125006389"/>
                    </c:manualLayout>
                  </c15:layout>
                </c:ext>
                <c:ext xmlns:c16="http://schemas.microsoft.com/office/drawing/2014/chart" uri="{C3380CC4-5D6E-409C-BE32-E72D297353CC}">
                  <c16:uniqueId val="{00000002-1635-43D5-9F99-7B16F714535B}"/>
                </c:ext>
              </c:extLst>
            </c:dLbl>
            <c:dLbl>
              <c:idx val="3"/>
              <c:layout>
                <c:manualLayout>
                  <c:x val="-2.4038765672642619E-2"/>
                  <c:y val="-0.46024275566003991"/>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C68D-45E5-B5CD-702A61C37400}"/>
                </c:ext>
              </c:extLst>
            </c:dLbl>
            <c:spPr>
              <a:noFill/>
              <a:ln>
                <a:noFill/>
              </a:ln>
              <a:effectLst/>
            </c:spPr>
            <c:txPr>
              <a:bodyPr rot="0" spcFirstLastPara="1" vertOverflow="ellipsis" vert="horz" wrap="square" lIns="38100" tIns="19050" rIns="38100" bIns="19050" anchor="ctr" anchorCtr="1">
                <a:spAutoFit/>
              </a:bodyPr>
              <a:lstStyle/>
              <a:p>
                <a:pPr>
                  <a:defRPr sz="1050" b="1" i="0" u="none" strike="noStrike" kern="1200" baseline="0">
                    <a:solidFill>
                      <a:schemeClr val="tx1">
                        <a:lumMod val="75000"/>
                        <a:lumOff val="25000"/>
                      </a:schemeClr>
                    </a:solidFill>
                    <a:latin typeface="+mn-lt"/>
                    <a:ea typeface="Verdana" panose="020B0604030504040204" pitchFamily="34" charset="0"/>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Sheet1!$A$2:$A$12</c:f>
              <c:strCache>
                <c:ptCount val="11"/>
                <c:pt idx="0">
                  <c:v>2017</c:v>
                </c:pt>
                <c:pt idx="1">
                  <c:v>2018</c:v>
                </c:pt>
                <c:pt idx="2">
                  <c:v>2019</c:v>
                </c:pt>
                <c:pt idx="3">
                  <c:v>2020</c:v>
                </c:pt>
                <c:pt idx="4">
                  <c:v>2021</c:v>
                </c:pt>
                <c:pt idx="5">
                  <c:v>2022E</c:v>
                </c:pt>
                <c:pt idx="6">
                  <c:v>2023F</c:v>
                </c:pt>
                <c:pt idx="7">
                  <c:v>2024F</c:v>
                </c:pt>
                <c:pt idx="8">
                  <c:v>2025F</c:v>
                </c:pt>
                <c:pt idx="9">
                  <c:v>2026F</c:v>
                </c:pt>
                <c:pt idx="10">
                  <c:v>2027F</c:v>
                </c:pt>
              </c:strCache>
            </c:strRef>
          </c:cat>
          <c:val>
            <c:numRef>
              <c:f>Sheet1!$C$2:$C$12</c:f>
              <c:numCache>
                <c:formatCode>0.0%</c:formatCode>
                <c:ptCount val="11"/>
                <c:pt idx="0" formatCode="0.00%">
                  <c:v>4.1200000000000001E-2</c:v>
                </c:pt>
                <c:pt idx="1">
                  <c:v>4.3931365240559295E-2</c:v>
                </c:pt>
                <c:pt idx="2">
                  <c:v>3.370365381574425E-3</c:v>
                </c:pt>
                <c:pt idx="3">
                  <c:v>-5.0647148606332126E-2</c:v>
                </c:pt>
                <c:pt idx="4">
                  <c:v>2.7846186440678045E-2</c:v>
                </c:pt>
                <c:pt idx="5">
                  <c:v>4.5959759547383294E-2</c:v>
                </c:pt>
                <c:pt idx="6">
                  <c:v>5.6677070063694268E-2</c:v>
                </c:pt>
                <c:pt idx="7">
                  <c:v>6.3446050301098067E-2</c:v>
                </c:pt>
                <c:pt idx="8">
                  <c:v>6.9061892945763814E-2</c:v>
                </c:pt>
                <c:pt idx="9">
                  <c:v>6.7121185237757341E-2</c:v>
                </c:pt>
                <c:pt idx="10">
                  <c:v>6.2445154419595195E-2</c:v>
                </c:pt>
              </c:numCache>
            </c:numRef>
          </c:val>
          <c:smooth val="0"/>
          <c:extLst>
            <c:ext xmlns:c16="http://schemas.microsoft.com/office/drawing/2014/chart" uri="{C3380CC4-5D6E-409C-BE32-E72D297353CC}">
              <c16:uniqueId val="{00000003-1635-43D5-9F99-7B16F714535B}"/>
            </c:ext>
          </c:extLst>
        </c:ser>
        <c:dLbls>
          <c:showLegendKey val="0"/>
          <c:showVal val="0"/>
          <c:showCatName val="0"/>
          <c:showSerName val="0"/>
          <c:showPercent val="0"/>
          <c:showBubbleSize val="0"/>
        </c:dLbls>
        <c:marker val="1"/>
        <c:smooth val="0"/>
        <c:axId val="355331440"/>
        <c:axId val="355335184"/>
      </c:lineChart>
      <c:catAx>
        <c:axId val="513292144"/>
        <c:scaling>
          <c:orientation val="minMax"/>
        </c:scaling>
        <c:delete val="0"/>
        <c:axPos val="b"/>
        <c:numFmt formatCode="General" sourceLinked="1"/>
        <c:majorTickMark val="out"/>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lgn="ctr">
              <a:defRPr sz="1050" b="1" i="0" u="none" strike="noStrike" kern="1200" baseline="0">
                <a:solidFill>
                  <a:schemeClr val="tx1">
                    <a:lumMod val="65000"/>
                    <a:lumOff val="35000"/>
                  </a:schemeClr>
                </a:solidFill>
                <a:latin typeface="+mn-lt"/>
                <a:ea typeface="Verdana" panose="020B0604030504040204" pitchFamily="34" charset="0"/>
                <a:cs typeface="+mn-cs"/>
              </a:defRPr>
            </a:pPr>
            <a:endParaRPr lang="en-US"/>
          </a:p>
        </c:txPr>
        <c:crossAx val="646582368"/>
        <c:crosses val="autoZero"/>
        <c:auto val="1"/>
        <c:lblAlgn val="ctr"/>
        <c:lblOffset val="100"/>
        <c:noMultiLvlLbl val="0"/>
      </c:catAx>
      <c:valAx>
        <c:axId val="646582368"/>
        <c:scaling>
          <c:orientation val="minMax"/>
        </c:scaling>
        <c:delete val="0"/>
        <c:axPos val="l"/>
        <c:numFmt formatCode="0.00" sourceLinked="1"/>
        <c:majorTickMark val="out"/>
        <c:minorTickMark val="none"/>
        <c:tickLblPos val="nextTo"/>
        <c:spPr>
          <a:noFill/>
          <a:ln>
            <a:noFill/>
          </a:ln>
          <a:effectLst/>
        </c:spPr>
        <c:txPr>
          <a:bodyPr rot="-60000000" spcFirstLastPara="1" vertOverflow="ellipsis" vert="horz" wrap="square" anchor="ctr" anchorCtr="1"/>
          <a:lstStyle/>
          <a:p>
            <a:pPr>
              <a:defRPr sz="1050" b="0" i="0" u="none" strike="noStrike" kern="1200" baseline="0">
                <a:solidFill>
                  <a:schemeClr val="bg1"/>
                </a:solidFill>
                <a:latin typeface="+mn-lt"/>
                <a:ea typeface="Verdana" panose="020B0604030504040204" pitchFamily="34" charset="0"/>
                <a:cs typeface="+mn-cs"/>
              </a:defRPr>
            </a:pPr>
            <a:endParaRPr lang="en-US"/>
          </a:p>
        </c:txPr>
        <c:crossAx val="513292144"/>
        <c:crosses val="autoZero"/>
        <c:crossBetween val="between"/>
      </c:valAx>
      <c:valAx>
        <c:axId val="355335184"/>
        <c:scaling>
          <c:orientation val="minMax"/>
        </c:scaling>
        <c:delete val="0"/>
        <c:axPos val="r"/>
        <c:numFmt formatCode="0.00%" sourceLinked="1"/>
        <c:majorTickMark val="out"/>
        <c:minorTickMark val="none"/>
        <c:tickLblPos val="nextTo"/>
        <c:spPr>
          <a:noFill/>
          <a:ln>
            <a:noFill/>
          </a:ln>
          <a:effectLst/>
        </c:spPr>
        <c:txPr>
          <a:bodyPr rot="-60000000" spcFirstLastPara="1" vertOverflow="ellipsis" vert="horz" wrap="square" anchor="ctr" anchorCtr="1"/>
          <a:lstStyle/>
          <a:p>
            <a:pPr>
              <a:defRPr sz="1050" b="0" i="0" u="none" strike="noStrike" kern="1200" baseline="0">
                <a:solidFill>
                  <a:schemeClr val="bg1"/>
                </a:solidFill>
                <a:latin typeface="+mn-lt"/>
                <a:ea typeface="Verdana" panose="020B0604030504040204" pitchFamily="34" charset="0"/>
                <a:cs typeface="+mn-cs"/>
              </a:defRPr>
            </a:pPr>
            <a:endParaRPr lang="en-US"/>
          </a:p>
        </c:txPr>
        <c:crossAx val="355331440"/>
        <c:crosses val="max"/>
        <c:crossBetween val="between"/>
      </c:valAx>
      <c:catAx>
        <c:axId val="355331440"/>
        <c:scaling>
          <c:orientation val="minMax"/>
        </c:scaling>
        <c:delete val="1"/>
        <c:axPos val="t"/>
        <c:numFmt formatCode="General" sourceLinked="1"/>
        <c:majorTickMark val="out"/>
        <c:minorTickMark val="none"/>
        <c:tickLblPos val="nextTo"/>
        <c:crossAx val="355335184"/>
        <c:crosses val="max"/>
        <c:auto val="1"/>
        <c:lblAlgn val="ctr"/>
        <c:lblOffset val="100"/>
        <c:noMultiLvlLbl val="0"/>
      </c:catAx>
      <c:spPr>
        <a:noFill/>
        <a:ln>
          <a:noFill/>
        </a:ln>
        <a:effectLst/>
      </c:spPr>
    </c:plotArea>
    <c:legend>
      <c:legendPos val="r"/>
      <c:layout>
        <c:manualLayout>
          <c:xMode val="edge"/>
          <c:yMode val="edge"/>
          <c:x val="0.25255335739084267"/>
          <c:y val="0.81109878877702257"/>
          <c:w val="0.44908748751788269"/>
          <c:h val="0.18890121122297746"/>
        </c:manualLayout>
      </c:layout>
      <c:overlay val="0"/>
      <c:spPr>
        <a:noFill/>
        <a:ln>
          <a:noFill/>
        </a:ln>
        <a:effectLst/>
      </c:spPr>
      <c:txPr>
        <a:bodyPr rot="0" spcFirstLastPara="1" vertOverflow="ellipsis" vert="horz" wrap="square" anchor="ctr" anchorCtr="1"/>
        <a:lstStyle/>
        <a:p>
          <a:pPr>
            <a:defRPr sz="1100" b="1" i="0" u="none" strike="noStrike" kern="1200" baseline="0">
              <a:solidFill>
                <a:schemeClr val="tx1">
                  <a:lumMod val="65000"/>
                  <a:lumOff val="35000"/>
                </a:schemeClr>
              </a:solidFill>
              <a:latin typeface="+mn-lt"/>
              <a:ea typeface="Verdana" panose="020B0604030504040204" pitchFamily="34" charset="0"/>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50">
          <a:latin typeface="+mn-lt"/>
          <a:ea typeface="Verdana" panose="020B0604030504040204" pitchFamily="34" charset="0"/>
        </a:defRPr>
      </a:pPr>
      <a:endParaRPr lang="en-US"/>
    </a:p>
  </c:txPr>
  <c:externalData r:id="rId3">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98585714078884"/>
          <c:y val="0"/>
          <c:w val="0.86721292153945839"/>
          <c:h val="0.57936012308806228"/>
        </c:manualLayout>
      </c:layout>
      <c:barChart>
        <c:barDir val="col"/>
        <c:grouping val="stacked"/>
        <c:varyColors val="0"/>
        <c:ser>
          <c:idx val="10"/>
          <c:order val="0"/>
          <c:tx>
            <c:strRef>
              <c:f>Sheet1!$H$1</c:f>
              <c:strCache>
                <c:ptCount val="1"/>
                <c:pt idx="0">
                  <c:v>Others</c:v>
                </c:pt>
              </c:strCache>
            </c:strRef>
          </c:tx>
          <c:spPr>
            <a:solidFill>
              <a:schemeClr val="accent5">
                <a:lumMod val="60000"/>
              </a:schemeClr>
            </a:solidFill>
            <a:ln>
              <a:noFill/>
            </a:ln>
            <a:effectLst/>
          </c:spPr>
          <c:invertIfNegative val="0"/>
          <c:cat>
            <c:strRef>
              <c:f>Sheet1!$A$2:$A$12</c:f>
              <c:strCache>
                <c:ptCount val="11"/>
                <c:pt idx="0">
                  <c:v>2017</c:v>
                </c:pt>
                <c:pt idx="1">
                  <c:v>2018</c:v>
                </c:pt>
                <c:pt idx="2">
                  <c:v>2019</c:v>
                </c:pt>
                <c:pt idx="3">
                  <c:v>2020</c:v>
                </c:pt>
                <c:pt idx="4">
                  <c:v>2021</c:v>
                </c:pt>
                <c:pt idx="5">
                  <c:v>2022E</c:v>
                </c:pt>
                <c:pt idx="6">
                  <c:v>2023F</c:v>
                </c:pt>
                <c:pt idx="7">
                  <c:v>2024F</c:v>
                </c:pt>
                <c:pt idx="8">
                  <c:v>2025F</c:v>
                </c:pt>
                <c:pt idx="9">
                  <c:v>2026F</c:v>
                </c:pt>
                <c:pt idx="10">
                  <c:v>2027F</c:v>
                </c:pt>
              </c:strCache>
            </c:strRef>
          </c:cat>
          <c:val>
            <c:numRef>
              <c:f>Sheet1!$H$2:$H$12</c:f>
              <c:numCache>
                <c:formatCode>0.00%</c:formatCode>
                <c:ptCount val="11"/>
                <c:pt idx="0">
                  <c:v>1.4799999999999924E-2</c:v>
                </c:pt>
                <c:pt idx="1">
                  <c:v>1.4499999999999957E-2</c:v>
                </c:pt>
                <c:pt idx="2">
                  <c:v>1.419999999999999E-2</c:v>
                </c:pt>
                <c:pt idx="3">
                  <c:v>1.3900000000000023E-2</c:v>
                </c:pt>
                <c:pt idx="4">
                  <c:v>1.3400000000000079E-2</c:v>
                </c:pt>
                <c:pt idx="5">
                  <c:v>1.309999999999989E-2</c:v>
                </c:pt>
                <c:pt idx="6">
                  <c:v>1.2699999999999934E-2</c:v>
                </c:pt>
                <c:pt idx="7">
                  <c:v>1.2299999999999978E-2</c:v>
                </c:pt>
                <c:pt idx="8">
                  <c:v>1.1599999999999944E-2</c:v>
                </c:pt>
                <c:pt idx="9">
                  <c:v>1.1300000000000088E-2</c:v>
                </c:pt>
                <c:pt idx="10">
                  <c:v>1.0600000000000054E-2</c:v>
                </c:pt>
              </c:numCache>
            </c:numRef>
          </c:val>
          <c:extLst>
            <c:ext xmlns:c16="http://schemas.microsoft.com/office/drawing/2014/chart" uri="{C3380CC4-5D6E-409C-BE32-E72D297353CC}">
              <c16:uniqueId val="{00000005-0C71-40F5-8814-D8046525AA1A}"/>
            </c:ext>
          </c:extLst>
        </c:ser>
        <c:ser>
          <c:idx val="11"/>
          <c:order val="1"/>
          <c:tx>
            <c:strRef>
              <c:f>Sheet1!$C$1</c:f>
              <c:strCache>
                <c:ptCount val="1"/>
                <c:pt idx="0">
                  <c:v>Lintel</c:v>
                </c:pt>
              </c:strCache>
            </c:strRef>
          </c:tx>
          <c:spPr>
            <a:solidFill>
              <a:schemeClr val="accent6">
                <a:lumMod val="60000"/>
              </a:schemeClr>
            </a:solidFill>
            <a:ln>
              <a:noFill/>
            </a:ln>
            <a:effectLst/>
          </c:spPr>
          <c:invertIfNegative val="0"/>
          <c:cat>
            <c:strRef>
              <c:f>Sheet1!$A$2:$A$12</c:f>
              <c:strCache>
                <c:ptCount val="11"/>
                <c:pt idx="0">
                  <c:v>2017</c:v>
                </c:pt>
                <c:pt idx="1">
                  <c:v>2018</c:v>
                </c:pt>
                <c:pt idx="2">
                  <c:v>2019</c:v>
                </c:pt>
                <c:pt idx="3">
                  <c:v>2020</c:v>
                </c:pt>
                <c:pt idx="4">
                  <c:v>2021</c:v>
                </c:pt>
                <c:pt idx="5">
                  <c:v>2022E</c:v>
                </c:pt>
                <c:pt idx="6">
                  <c:v>2023F</c:v>
                </c:pt>
                <c:pt idx="7">
                  <c:v>2024F</c:v>
                </c:pt>
                <c:pt idx="8">
                  <c:v>2025F</c:v>
                </c:pt>
                <c:pt idx="9">
                  <c:v>2026F</c:v>
                </c:pt>
                <c:pt idx="10">
                  <c:v>2027F</c:v>
                </c:pt>
              </c:strCache>
            </c:strRef>
          </c:cat>
          <c:val>
            <c:numRef>
              <c:f>Sheet1!$C$2:$C$12</c:f>
              <c:numCache>
                <c:formatCode>0.00%</c:formatCode>
                <c:ptCount val="11"/>
                <c:pt idx="0">
                  <c:v>5.5700000000000006E-2</c:v>
                </c:pt>
                <c:pt idx="1">
                  <c:v>5.4899999999999997E-2</c:v>
                </c:pt>
                <c:pt idx="2">
                  <c:v>5.4100000000000002E-2</c:v>
                </c:pt>
                <c:pt idx="3">
                  <c:v>5.3300000000000007E-2</c:v>
                </c:pt>
                <c:pt idx="4">
                  <c:v>5.2499999999999998E-2</c:v>
                </c:pt>
                <c:pt idx="5">
                  <c:v>5.1700000000000003E-2</c:v>
                </c:pt>
                <c:pt idx="6">
                  <c:v>5.0999999999999997E-2</c:v>
                </c:pt>
                <c:pt idx="7">
                  <c:v>5.0200000000000002E-2</c:v>
                </c:pt>
                <c:pt idx="8">
                  <c:v>4.9499999999999995E-2</c:v>
                </c:pt>
                <c:pt idx="9">
                  <c:v>4.87E-2</c:v>
                </c:pt>
                <c:pt idx="10">
                  <c:v>4.7999999999999994E-2</c:v>
                </c:pt>
              </c:numCache>
            </c:numRef>
          </c:val>
          <c:extLst>
            <c:ext xmlns:c16="http://schemas.microsoft.com/office/drawing/2014/chart" uri="{C3380CC4-5D6E-409C-BE32-E72D297353CC}">
              <c16:uniqueId val="{00000006-0C71-40F5-8814-D8046525AA1A}"/>
            </c:ext>
          </c:extLst>
        </c:ser>
        <c:ser>
          <c:idx val="0"/>
          <c:order val="2"/>
          <c:tx>
            <c:strRef>
              <c:f>Sheet1!$D$1</c:f>
              <c:strCache>
                <c:ptCount val="1"/>
                <c:pt idx="0">
                  <c:v>Floor Elements</c:v>
                </c:pt>
              </c:strCache>
            </c:strRef>
          </c:tx>
          <c:spPr>
            <a:solidFill>
              <a:schemeClr val="accent1"/>
            </a:solidFill>
            <a:ln>
              <a:noFill/>
            </a:ln>
            <a:effectLst/>
          </c:spPr>
          <c:invertIfNegative val="0"/>
          <c:cat>
            <c:strRef>
              <c:f>Sheet1!$A$2:$A$12</c:f>
              <c:strCache>
                <c:ptCount val="11"/>
                <c:pt idx="0">
                  <c:v>2017</c:v>
                </c:pt>
                <c:pt idx="1">
                  <c:v>2018</c:v>
                </c:pt>
                <c:pt idx="2">
                  <c:v>2019</c:v>
                </c:pt>
                <c:pt idx="3">
                  <c:v>2020</c:v>
                </c:pt>
                <c:pt idx="4">
                  <c:v>2021</c:v>
                </c:pt>
                <c:pt idx="5">
                  <c:v>2022E</c:v>
                </c:pt>
                <c:pt idx="6">
                  <c:v>2023F</c:v>
                </c:pt>
                <c:pt idx="7">
                  <c:v>2024F</c:v>
                </c:pt>
                <c:pt idx="8">
                  <c:v>2025F</c:v>
                </c:pt>
                <c:pt idx="9">
                  <c:v>2026F</c:v>
                </c:pt>
                <c:pt idx="10">
                  <c:v>2027F</c:v>
                </c:pt>
              </c:strCache>
            </c:strRef>
          </c:cat>
          <c:val>
            <c:numRef>
              <c:f>Sheet1!$D$2:$D$12</c:f>
              <c:numCache>
                <c:formatCode>0.00%</c:formatCode>
                <c:ptCount val="11"/>
                <c:pt idx="0">
                  <c:v>6.2699999999999992E-2</c:v>
                </c:pt>
                <c:pt idx="1">
                  <c:v>6.2199999999999991E-2</c:v>
                </c:pt>
                <c:pt idx="2">
                  <c:v>6.1600000000000002E-2</c:v>
                </c:pt>
                <c:pt idx="3">
                  <c:v>6.1100000000000002E-2</c:v>
                </c:pt>
                <c:pt idx="4">
                  <c:v>6.0600000000000001E-2</c:v>
                </c:pt>
                <c:pt idx="5">
                  <c:v>6.0100000000000001E-2</c:v>
                </c:pt>
                <c:pt idx="6">
                  <c:v>5.9499999999999997E-2</c:v>
                </c:pt>
                <c:pt idx="7">
                  <c:v>5.8999999999999997E-2</c:v>
                </c:pt>
                <c:pt idx="8">
                  <c:v>5.8499999999999996E-2</c:v>
                </c:pt>
                <c:pt idx="9">
                  <c:v>5.7999999999999996E-2</c:v>
                </c:pt>
                <c:pt idx="10">
                  <c:v>5.7499999999999996E-2</c:v>
                </c:pt>
              </c:numCache>
            </c:numRef>
          </c:val>
          <c:extLst>
            <c:ext xmlns:c16="http://schemas.microsoft.com/office/drawing/2014/chart" uri="{C3380CC4-5D6E-409C-BE32-E72D297353CC}">
              <c16:uniqueId val="{00000000-9D36-4C7A-91BF-B658E5FB39EF}"/>
            </c:ext>
          </c:extLst>
        </c:ser>
        <c:ser>
          <c:idx val="3"/>
          <c:order val="3"/>
          <c:tx>
            <c:strRef>
              <c:f>Sheet1!$G$1</c:f>
              <c:strCache>
                <c:ptCount val="1"/>
                <c:pt idx="0">
                  <c:v>Cladding Panel</c:v>
                </c:pt>
              </c:strCache>
            </c:strRef>
          </c:tx>
          <c:spPr>
            <a:solidFill>
              <a:schemeClr val="tx2"/>
            </a:solidFill>
            <a:ln>
              <a:noFill/>
            </a:ln>
            <a:effectLst/>
          </c:spPr>
          <c:invertIfNegative val="0"/>
          <c:cat>
            <c:strRef>
              <c:f>Sheet1!$A$2:$A$12</c:f>
              <c:strCache>
                <c:ptCount val="11"/>
                <c:pt idx="0">
                  <c:v>2017</c:v>
                </c:pt>
                <c:pt idx="1">
                  <c:v>2018</c:v>
                </c:pt>
                <c:pt idx="2">
                  <c:v>2019</c:v>
                </c:pt>
                <c:pt idx="3">
                  <c:v>2020</c:v>
                </c:pt>
                <c:pt idx="4">
                  <c:v>2021</c:v>
                </c:pt>
                <c:pt idx="5">
                  <c:v>2022E</c:v>
                </c:pt>
                <c:pt idx="6">
                  <c:v>2023F</c:v>
                </c:pt>
                <c:pt idx="7">
                  <c:v>2024F</c:v>
                </c:pt>
                <c:pt idx="8">
                  <c:v>2025F</c:v>
                </c:pt>
                <c:pt idx="9">
                  <c:v>2026F</c:v>
                </c:pt>
                <c:pt idx="10">
                  <c:v>2027F</c:v>
                </c:pt>
              </c:strCache>
            </c:strRef>
          </c:cat>
          <c:val>
            <c:numRef>
              <c:f>Sheet1!$G$2:$G$12</c:f>
              <c:numCache>
                <c:formatCode>0.00%</c:formatCode>
                <c:ptCount val="11"/>
                <c:pt idx="0">
                  <c:v>4.2300000000000004E-2</c:v>
                </c:pt>
                <c:pt idx="1">
                  <c:v>4.2800000000000005E-2</c:v>
                </c:pt>
                <c:pt idx="2">
                  <c:v>4.3399999999999994E-2</c:v>
                </c:pt>
                <c:pt idx="3">
                  <c:v>4.3899999999999995E-2</c:v>
                </c:pt>
                <c:pt idx="4">
                  <c:v>4.4399999999999995E-2</c:v>
                </c:pt>
                <c:pt idx="5">
                  <c:v>4.4999999999999998E-2</c:v>
                </c:pt>
                <c:pt idx="6">
                  <c:v>4.5499999999999999E-2</c:v>
                </c:pt>
                <c:pt idx="7">
                  <c:v>4.5999999999999999E-2</c:v>
                </c:pt>
                <c:pt idx="8">
                  <c:v>4.6600000000000003E-2</c:v>
                </c:pt>
                <c:pt idx="9">
                  <c:v>4.7100000000000003E-2</c:v>
                </c:pt>
                <c:pt idx="10">
                  <c:v>4.7700000000000006E-2</c:v>
                </c:pt>
              </c:numCache>
            </c:numRef>
          </c:val>
          <c:extLst>
            <c:ext xmlns:c16="http://schemas.microsoft.com/office/drawing/2014/chart" uri="{C3380CC4-5D6E-409C-BE32-E72D297353CC}">
              <c16:uniqueId val="{00000003-9D36-4C7A-91BF-B658E5FB39EF}"/>
            </c:ext>
          </c:extLst>
        </c:ser>
        <c:ser>
          <c:idx val="7"/>
          <c:order val="4"/>
          <c:tx>
            <c:strRef>
              <c:f>Sheet1!$E$1</c:f>
              <c:strCache>
                <c:ptCount val="1"/>
                <c:pt idx="0">
                  <c:v>Roof Panel</c:v>
                </c:pt>
              </c:strCache>
            </c:strRef>
          </c:tx>
          <c:spPr>
            <a:solidFill>
              <a:schemeClr val="accent2">
                <a:lumMod val="60000"/>
              </a:schemeClr>
            </a:solidFill>
            <a:ln>
              <a:noFill/>
            </a:ln>
            <a:effectLst/>
          </c:spPr>
          <c:invertIfNegative val="0"/>
          <c:cat>
            <c:strRef>
              <c:f>Sheet1!$A$2:$A$12</c:f>
              <c:strCache>
                <c:ptCount val="11"/>
                <c:pt idx="0">
                  <c:v>2017</c:v>
                </c:pt>
                <c:pt idx="1">
                  <c:v>2018</c:v>
                </c:pt>
                <c:pt idx="2">
                  <c:v>2019</c:v>
                </c:pt>
                <c:pt idx="3">
                  <c:v>2020</c:v>
                </c:pt>
                <c:pt idx="4">
                  <c:v>2021</c:v>
                </c:pt>
                <c:pt idx="5">
                  <c:v>2022E</c:v>
                </c:pt>
                <c:pt idx="6">
                  <c:v>2023F</c:v>
                </c:pt>
                <c:pt idx="7">
                  <c:v>2024F</c:v>
                </c:pt>
                <c:pt idx="8">
                  <c:v>2025F</c:v>
                </c:pt>
                <c:pt idx="9">
                  <c:v>2026F</c:v>
                </c:pt>
                <c:pt idx="10">
                  <c:v>2027F</c:v>
                </c:pt>
              </c:strCache>
            </c:strRef>
          </c:cat>
          <c:val>
            <c:numRef>
              <c:f>Sheet1!$E$2:$E$12</c:f>
              <c:numCache>
                <c:formatCode>0.00%</c:formatCode>
                <c:ptCount val="11"/>
                <c:pt idx="0">
                  <c:v>0.13250000000000001</c:v>
                </c:pt>
                <c:pt idx="1">
                  <c:v>0.13339999999999999</c:v>
                </c:pt>
                <c:pt idx="2">
                  <c:v>0.1343</c:v>
                </c:pt>
                <c:pt idx="3">
                  <c:v>0.13520000000000001</c:v>
                </c:pt>
                <c:pt idx="4">
                  <c:v>0.13619999999999999</c:v>
                </c:pt>
                <c:pt idx="5">
                  <c:v>0.1371</c:v>
                </c:pt>
                <c:pt idx="6">
                  <c:v>0.13800000000000001</c:v>
                </c:pt>
                <c:pt idx="7">
                  <c:v>0.13900000000000001</c:v>
                </c:pt>
                <c:pt idx="8">
                  <c:v>0.1399</c:v>
                </c:pt>
                <c:pt idx="9">
                  <c:v>0.14080000000000001</c:v>
                </c:pt>
                <c:pt idx="10">
                  <c:v>0.14180000000000001</c:v>
                </c:pt>
              </c:numCache>
            </c:numRef>
          </c:val>
          <c:extLst>
            <c:ext xmlns:c16="http://schemas.microsoft.com/office/drawing/2014/chart" uri="{C3380CC4-5D6E-409C-BE32-E72D297353CC}">
              <c16:uniqueId val="{00000002-0C71-40F5-8814-D8046525AA1A}"/>
            </c:ext>
          </c:extLst>
        </c:ser>
        <c:ser>
          <c:idx val="8"/>
          <c:order val="5"/>
          <c:tx>
            <c:strRef>
              <c:f>Sheet1!$F$1</c:f>
              <c:strCache>
                <c:ptCount val="1"/>
                <c:pt idx="0">
                  <c:v>Wall Panel</c:v>
                </c:pt>
              </c:strCache>
            </c:strRef>
          </c:tx>
          <c:spPr>
            <a:solidFill>
              <a:schemeClr val="accent3">
                <a:lumMod val="60000"/>
              </a:schemeClr>
            </a:solidFill>
            <a:ln>
              <a:noFill/>
            </a:ln>
            <a:effectLst/>
          </c:spPr>
          <c:invertIfNegative val="0"/>
          <c:cat>
            <c:strRef>
              <c:f>Sheet1!$A$2:$A$12</c:f>
              <c:strCache>
                <c:ptCount val="11"/>
                <c:pt idx="0">
                  <c:v>2017</c:v>
                </c:pt>
                <c:pt idx="1">
                  <c:v>2018</c:v>
                </c:pt>
                <c:pt idx="2">
                  <c:v>2019</c:v>
                </c:pt>
                <c:pt idx="3">
                  <c:v>2020</c:v>
                </c:pt>
                <c:pt idx="4">
                  <c:v>2021</c:v>
                </c:pt>
                <c:pt idx="5">
                  <c:v>2022E</c:v>
                </c:pt>
                <c:pt idx="6">
                  <c:v>2023F</c:v>
                </c:pt>
                <c:pt idx="7">
                  <c:v>2024F</c:v>
                </c:pt>
                <c:pt idx="8">
                  <c:v>2025F</c:v>
                </c:pt>
                <c:pt idx="9">
                  <c:v>2026F</c:v>
                </c:pt>
                <c:pt idx="10">
                  <c:v>2027F</c:v>
                </c:pt>
              </c:strCache>
            </c:strRef>
          </c:cat>
          <c:val>
            <c:numRef>
              <c:f>Sheet1!$F$2:$F$12</c:f>
              <c:numCache>
                <c:formatCode>0.00%</c:formatCode>
                <c:ptCount val="11"/>
                <c:pt idx="0">
                  <c:v>0.17070000000000002</c:v>
                </c:pt>
                <c:pt idx="1">
                  <c:v>0.17200000000000001</c:v>
                </c:pt>
                <c:pt idx="2">
                  <c:v>0.17320000000000002</c:v>
                </c:pt>
                <c:pt idx="3">
                  <c:v>0.17450000000000002</c:v>
                </c:pt>
                <c:pt idx="4">
                  <c:v>0.17580000000000001</c:v>
                </c:pt>
                <c:pt idx="5">
                  <c:v>0.17700000000000002</c:v>
                </c:pt>
                <c:pt idx="6">
                  <c:v>0.17830000000000001</c:v>
                </c:pt>
                <c:pt idx="7">
                  <c:v>0.17960000000000001</c:v>
                </c:pt>
                <c:pt idx="8">
                  <c:v>0.18100000000000002</c:v>
                </c:pt>
                <c:pt idx="9">
                  <c:v>0.18230000000000002</c:v>
                </c:pt>
                <c:pt idx="10">
                  <c:v>0.18360000000000001</c:v>
                </c:pt>
              </c:numCache>
            </c:numRef>
          </c:val>
          <c:extLst>
            <c:ext xmlns:c16="http://schemas.microsoft.com/office/drawing/2014/chart" uri="{C3380CC4-5D6E-409C-BE32-E72D297353CC}">
              <c16:uniqueId val="{00000003-0C71-40F5-8814-D8046525AA1A}"/>
            </c:ext>
          </c:extLst>
        </c:ser>
        <c:ser>
          <c:idx val="9"/>
          <c:order val="6"/>
          <c:tx>
            <c:strRef>
              <c:f>Sheet1!$B$1</c:f>
              <c:strCache>
                <c:ptCount val="1"/>
                <c:pt idx="0">
                  <c:v>Block</c:v>
                </c:pt>
              </c:strCache>
            </c:strRef>
          </c:tx>
          <c:spPr>
            <a:solidFill>
              <a:schemeClr val="accent4">
                <a:lumMod val="60000"/>
              </a:schemeClr>
            </a:solidFill>
            <a:ln>
              <a:noFill/>
            </a:ln>
            <a:effectLst/>
          </c:spPr>
          <c:invertIfNegative val="0"/>
          <c:cat>
            <c:strRef>
              <c:f>Sheet1!$A$2:$A$12</c:f>
              <c:strCache>
                <c:ptCount val="11"/>
                <c:pt idx="0">
                  <c:v>2017</c:v>
                </c:pt>
                <c:pt idx="1">
                  <c:v>2018</c:v>
                </c:pt>
                <c:pt idx="2">
                  <c:v>2019</c:v>
                </c:pt>
                <c:pt idx="3">
                  <c:v>2020</c:v>
                </c:pt>
                <c:pt idx="4">
                  <c:v>2021</c:v>
                </c:pt>
                <c:pt idx="5">
                  <c:v>2022E</c:v>
                </c:pt>
                <c:pt idx="6">
                  <c:v>2023F</c:v>
                </c:pt>
                <c:pt idx="7">
                  <c:v>2024F</c:v>
                </c:pt>
                <c:pt idx="8">
                  <c:v>2025F</c:v>
                </c:pt>
                <c:pt idx="9">
                  <c:v>2026F</c:v>
                </c:pt>
                <c:pt idx="10">
                  <c:v>2027F</c:v>
                </c:pt>
              </c:strCache>
            </c:strRef>
          </c:cat>
          <c:val>
            <c:numRef>
              <c:f>Sheet1!$B$2:$B$12</c:f>
              <c:numCache>
                <c:formatCode>0.00%</c:formatCode>
                <c:ptCount val="11"/>
                <c:pt idx="0">
                  <c:v>0.52129999999999999</c:v>
                </c:pt>
                <c:pt idx="1">
                  <c:v>0.5202</c:v>
                </c:pt>
                <c:pt idx="2">
                  <c:v>0.51919999999999999</c:v>
                </c:pt>
                <c:pt idx="3">
                  <c:v>0.5181</c:v>
                </c:pt>
                <c:pt idx="4">
                  <c:v>0.5171</c:v>
                </c:pt>
                <c:pt idx="5">
                  <c:v>0.51600000000000001</c:v>
                </c:pt>
                <c:pt idx="6">
                  <c:v>0.51500000000000001</c:v>
                </c:pt>
                <c:pt idx="7">
                  <c:v>0.51390000000000002</c:v>
                </c:pt>
                <c:pt idx="8">
                  <c:v>0.51290000000000002</c:v>
                </c:pt>
                <c:pt idx="9">
                  <c:v>0.51179999999999992</c:v>
                </c:pt>
                <c:pt idx="10">
                  <c:v>0.51079999999999992</c:v>
                </c:pt>
              </c:numCache>
            </c:numRef>
          </c:val>
          <c:extLst>
            <c:ext xmlns:c16="http://schemas.microsoft.com/office/drawing/2014/chart" uri="{C3380CC4-5D6E-409C-BE32-E72D297353CC}">
              <c16:uniqueId val="{00000004-0C71-40F5-8814-D8046525AA1A}"/>
            </c:ext>
          </c:extLst>
        </c:ser>
        <c:dLbls>
          <c:showLegendKey val="0"/>
          <c:showVal val="0"/>
          <c:showCatName val="0"/>
          <c:showSerName val="0"/>
          <c:showPercent val="0"/>
          <c:showBubbleSize val="0"/>
        </c:dLbls>
        <c:gapWidth val="150"/>
        <c:overlap val="100"/>
        <c:axId val="609667808"/>
        <c:axId val="609663872"/>
      </c:barChart>
      <c:catAx>
        <c:axId val="60966780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609663872"/>
        <c:crosses val="autoZero"/>
        <c:auto val="1"/>
        <c:lblAlgn val="ctr"/>
        <c:lblOffset val="100"/>
        <c:noMultiLvlLbl val="0"/>
      </c:catAx>
      <c:valAx>
        <c:axId val="609663872"/>
        <c:scaling>
          <c:orientation val="minMax"/>
        </c:scaling>
        <c:delete val="1"/>
        <c:axPos val="l"/>
        <c:numFmt formatCode="0.00%" sourceLinked="1"/>
        <c:majorTickMark val="none"/>
        <c:minorTickMark val="none"/>
        <c:tickLblPos val="nextTo"/>
        <c:crossAx val="609667808"/>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800" b="0" i="0" u="none" strike="noStrike" kern="1200" baseline="0">
                <a:solidFill>
                  <a:schemeClr val="tx1">
                    <a:lumMod val="65000"/>
                    <a:lumOff val="35000"/>
                  </a:schemeClr>
                </a:solidFill>
                <a:latin typeface="Verdana" panose="020B0604030504040204" pitchFamily="34" charset="0"/>
                <a:ea typeface="Verdana" panose="020B0604030504040204" pitchFamily="34" charset="0"/>
                <a:cs typeface="Verdana" panose="020B0604030504040204" pitchFamily="34" charset="0"/>
              </a:defRPr>
            </a:pPr>
            <a:endParaRPr lang="en-US"/>
          </a:p>
        </c:txPr>
      </c:dTable>
      <c:spPr>
        <a:noFill/>
        <a:ln>
          <a:noFill/>
        </a:ln>
        <a:effectLst/>
      </c:spPr>
    </c:plotArea>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3178175413259785"/>
          <c:y val="2.460629126680098E-2"/>
          <c:w val="0.85528973881474901"/>
          <c:h val="0.70239142796895737"/>
        </c:manualLayout>
      </c:layout>
      <c:barChart>
        <c:barDir val="col"/>
        <c:grouping val="stacked"/>
        <c:varyColors val="0"/>
        <c:ser>
          <c:idx val="0"/>
          <c:order val="0"/>
          <c:tx>
            <c:strRef>
              <c:f>Sheet1!$D$1</c:f>
              <c:strCache>
                <c:ptCount val="1"/>
                <c:pt idx="0">
                  <c:v>Others</c:v>
                </c:pt>
              </c:strCache>
            </c:strRef>
          </c:tx>
          <c:spPr>
            <a:solidFill>
              <a:schemeClr val="accent1"/>
            </a:solidFill>
            <a:ln>
              <a:noFill/>
            </a:ln>
            <a:effectLst/>
          </c:spPr>
          <c:invertIfNegative val="0"/>
          <c:cat>
            <c:strRef>
              <c:f>Sheet1!$A$2:$A$12</c:f>
              <c:strCache>
                <c:ptCount val="11"/>
                <c:pt idx="0">
                  <c:v>2017</c:v>
                </c:pt>
                <c:pt idx="1">
                  <c:v>2018</c:v>
                </c:pt>
                <c:pt idx="2">
                  <c:v>2019</c:v>
                </c:pt>
                <c:pt idx="3">
                  <c:v>2020</c:v>
                </c:pt>
                <c:pt idx="4">
                  <c:v>2021</c:v>
                </c:pt>
                <c:pt idx="5">
                  <c:v>2022E</c:v>
                </c:pt>
                <c:pt idx="6">
                  <c:v>2023F</c:v>
                </c:pt>
                <c:pt idx="7">
                  <c:v>2024F</c:v>
                </c:pt>
                <c:pt idx="8">
                  <c:v>2025F</c:v>
                </c:pt>
                <c:pt idx="9">
                  <c:v>2026F</c:v>
                </c:pt>
                <c:pt idx="10">
                  <c:v>2027F</c:v>
                </c:pt>
              </c:strCache>
            </c:strRef>
          </c:cat>
          <c:val>
            <c:numRef>
              <c:f>Sheet1!$D$2:$D$12</c:f>
              <c:numCache>
                <c:formatCode>0.00%</c:formatCode>
                <c:ptCount val="11"/>
                <c:pt idx="0">
                  <c:v>0.17269999999999996</c:v>
                </c:pt>
                <c:pt idx="1">
                  <c:v>0.17399999999999993</c:v>
                </c:pt>
                <c:pt idx="2">
                  <c:v>0.17530000000000001</c:v>
                </c:pt>
                <c:pt idx="3">
                  <c:v>0.17659999999999998</c:v>
                </c:pt>
                <c:pt idx="4">
                  <c:v>0.17789999999999995</c:v>
                </c:pt>
                <c:pt idx="5">
                  <c:v>0.17920000000000003</c:v>
                </c:pt>
                <c:pt idx="6">
                  <c:v>0.18049999999999999</c:v>
                </c:pt>
                <c:pt idx="7">
                  <c:v>0.18179999999999996</c:v>
                </c:pt>
                <c:pt idx="8">
                  <c:v>0.18310000000000004</c:v>
                </c:pt>
                <c:pt idx="9">
                  <c:v>0.18430000000000002</c:v>
                </c:pt>
                <c:pt idx="10">
                  <c:v>0.18559999999999999</c:v>
                </c:pt>
              </c:numCache>
            </c:numRef>
          </c:val>
          <c:extLst>
            <c:ext xmlns:c16="http://schemas.microsoft.com/office/drawing/2014/chart" uri="{C3380CC4-5D6E-409C-BE32-E72D297353CC}">
              <c16:uniqueId val="{00000000-9D36-4C7A-91BF-B658E5FB39EF}"/>
            </c:ext>
          </c:extLst>
        </c:ser>
        <c:ser>
          <c:idx val="11"/>
          <c:order val="1"/>
          <c:tx>
            <c:strRef>
              <c:f>Sheet1!$C$1</c:f>
              <c:strCache>
                <c:ptCount val="1"/>
                <c:pt idx="0">
                  <c:v>150 X 200 X 600</c:v>
                </c:pt>
              </c:strCache>
            </c:strRef>
          </c:tx>
          <c:spPr>
            <a:solidFill>
              <a:schemeClr val="accent6">
                <a:lumMod val="60000"/>
              </a:schemeClr>
            </a:solidFill>
            <a:ln>
              <a:noFill/>
            </a:ln>
            <a:effectLst/>
          </c:spPr>
          <c:invertIfNegative val="0"/>
          <c:cat>
            <c:strRef>
              <c:f>Sheet1!$A$2:$A$12</c:f>
              <c:strCache>
                <c:ptCount val="11"/>
                <c:pt idx="0">
                  <c:v>2017</c:v>
                </c:pt>
                <c:pt idx="1">
                  <c:v>2018</c:v>
                </c:pt>
                <c:pt idx="2">
                  <c:v>2019</c:v>
                </c:pt>
                <c:pt idx="3">
                  <c:v>2020</c:v>
                </c:pt>
                <c:pt idx="4">
                  <c:v>2021</c:v>
                </c:pt>
                <c:pt idx="5">
                  <c:v>2022E</c:v>
                </c:pt>
                <c:pt idx="6">
                  <c:v>2023F</c:v>
                </c:pt>
                <c:pt idx="7">
                  <c:v>2024F</c:v>
                </c:pt>
                <c:pt idx="8">
                  <c:v>2025F</c:v>
                </c:pt>
                <c:pt idx="9">
                  <c:v>2026F</c:v>
                </c:pt>
                <c:pt idx="10">
                  <c:v>2027F</c:v>
                </c:pt>
              </c:strCache>
            </c:strRef>
          </c:cat>
          <c:val>
            <c:numRef>
              <c:f>Sheet1!$C$2:$C$12</c:f>
              <c:numCache>
                <c:formatCode>0.00%</c:formatCode>
                <c:ptCount val="11"/>
                <c:pt idx="0">
                  <c:v>0.34749999999999998</c:v>
                </c:pt>
                <c:pt idx="1">
                  <c:v>0.3478</c:v>
                </c:pt>
                <c:pt idx="2">
                  <c:v>0.34819999999999995</c:v>
                </c:pt>
                <c:pt idx="3">
                  <c:v>0.34849999999999998</c:v>
                </c:pt>
                <c:pt idx="4">
                  <c:v>0.34889999999999999</c:v>
                </c:pt>
                <c:pt idx="5">
                  <c:v>0.34919999999999995</c:v>
                </c:pt>
                <c:pt idx="6">
                  <c:v>0.34949999999999998</c:v>
                </c:pt>
                <c:pt idx="7">
                  <c:v>0.3498</c:v>
                </c:pt>
                <c:pt idx="8">
                  <c:v>0.35009999999999997</c:v>
                </c:pt>
                <c:pt idx="9">
                  <c:v>0.35049999999999998</c:v>
                </c:pt>
                <c:pt idx="10">
                  <c:v>0.3508</c:v>
                </c:pt>
              </c:numCache>
            </c:numRef>
          </c:val>
          <c:extLst>
            <c:ext xmlns:c16="http://schemas.microsoft.com/office/drawing/2014/chart" uri="{C3380CC4-5D6E-409C-BE32-E72D297353CC}">
              <c16:uniqueId val="{00000006-0C71-40F5-8814-D8046525AA1A}"/>
            </c:ext>
          </c:extLst>
        </c:ser>
        <c:ser>
          <c:idx val="10"/>
          <c:order val="2"/>
          <c:tx>
            <c:strRef>
              <c:f>Sheet1!$B$1</c:f>
              <c:strCache>
                <c:ptCount val="1"/>
                <c:pt idx="0">
                  <c:v>200 X 200 X 600</c:v>
                </c:pt>
              </c:strCache>
            </c:strRef>
          </c:tx>
          <c:spPr>
            <a:solidFill>
              <a:schemeClr val="accent5">
                <a:lumMod val="60000"/>
              </a:schemeClr>
            </a:solidFill>
            <a:ln>
              <a:noFill/>
            </a:ln>
            <a:effectLst/>
          </c:spPr>
          <c:invertIfNegative val="0"/>
          <c:cat>
            <c:strRef>
              <c:f>Sheet1!$A$2:$A$12</c:f>
              <c:strCache>
                <c:ptCount val="11"/>
                <c:pt idx="0">
                  <c:v>2017</c:v>
                </c:pt>
                <c:pt idx="1">
                  <c:v>2018</c:v>
                </c:pt>
                <c:pt idx="2">
                  <c:v>2019</c:v>
                </c:pt>
                <c:pt idx="3">
                  <c:v>2020</c:v>
                </c:pt>
                <c:pt idx="4">
                  <c:v>2021</c:v>
                </c:pt>
                <c:pt idx="5">
                  <c:v>2022E</c:v>
                </c:pt>
                <c:pt idx="6">
                  <c:v>2023F</c:v>
                </c:pt>
                <c:pt idx="7">
                  <c:v>2024F</c:v>
                </c:pt>
                <c:pt idx="8">
                  <c:v>2025F</c:v>
                </c:pt>
                <c:pt idx="9">
                  <c:v>2026F</c:v>
                </c:pt>
                <c:pt idx="10">
                  <c:v>2027F</c:v>
                </c:pt>
              </c:strCache>
            </c:strRef>
          </c:cat>
          <c:val>
            <c:numRef>
              <c:f>Sheet1!$B$2:$B$12</c:f>
              <c:numCache>
                <c:formatCode>0.00%</c:formatCode>
                <c:ptCount val="11"/>
                <c:pt idx="0">
                  <c:v>0.47980000000000006</c:v>
                </c:pt>
                <c:pt idx="1">
                  <c:v>0.47820000000000001</c:v>
                </c:pt>
                <c:pt idx="2">
                  <c:v>0.47649999999999998</c:v>
                </c:pt>
                <c:pt idx="3">
                  <c:v>0.47490000000000004</c:v>
                </c:pt>
                <c:pt idx="4">
                  <c:v>0.47320000000000001</c:v>
                </c:pt>
                <c:pt idx="5">
                  <c:v>0.47159999999999996</c:v>
                </c:pt>
                <c:pt idx="6">
                  <c:v>0.47000000000000003</c:v>
                </c:pt>
                <c:pt idx="7">
                  <c:v>0.46839999999999998</c:v>
                </c:pt>
                <c:pt idx="8">
                  <c:v>0.46680000000000005</c:v>
                </c:pt>
                <c:pt idx="9">
                  <c:v>0.4652</c:v>
                </c:pt>
                <c:pt idx="10">
                  <c:v>0.46360000000000007</c:v>
                </c:pt>
              </c:numCache>
            </c:numRef>
          </c:val>
          <c:extLst>
            <c:ext xmlns:c16="http://schemas.microsoft.com/office/drawing/2014/chart" uri="{C3380CC4-5D6E-409C-BE32-E72D297353CC}">
              <c16:uniqueId val="{00000005-0C71-40F5-8814-D8046525AA1A}"/>
            </c:ext>
          </c:extLst>
        </c:ser>
        <c:dLbls>
          <c:showLegendKey val="0"/>
          <c:showVal val="0"/>
          <c:showCatName val="0"/>
          <c:showSerName val="0"/>
          <c:showPercent val="0"/>
          <c:showBubbleSize val="0"/>
        </c:dLbls>
        <c:gapWidth val="150"/>
        <c:overlap val="100"/>
        <c:axId val="609667808"/>
        <c:axId val="609663872"/>
      </c:barChart>
      <c:catAx>
        <c:axId val="60966780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609663872"/>
        <c:crosses val="autoZero"/>
        <c:auto val="1"/>
        <c:lblAlgn val="ctr"/>
        <c:lblOffset val="100"/>
        <c:noMultiLvlLbl val="0"/>
      </c:catAx>
      <c:valAx>
        <c:axId val="609663872"/>
        <c:scaling>
          <c:orientation val="minMax"/>
        </c:scaling>
        <c:delete val="1"/>
        <c:axPos val="l"/>
        <c:numFmt formatCode="0.00%" sourceLinked="1"/>
        <c:majorTickMark val="none"/>
        <c:minorTickMark val="none"/>
        <c:tickLblPos val="nextTo"/>
        <c:crossAx val="609667808"/>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800" b="0" i="0" u="none" strike="noStrike" kern="1200" baseline="0">
                <a:solidFill>
                  <a:schemeClr val="tx1">
                    <a:lumMod val="65000"/>
                    <a:lumOff val="35000"/>
                  </a:schemeClr>
                </a:solidFill>
                <a:latin typeface="Verdana" panose="020B0604030504040204" pitchFamily="34" charset="0"/>
                <a:ea typeface="Verdana" panose="020B0604030504040204" pitchFamily="34" charset="0"/>
                <a:cs typeface="Verdana" panose="020B0604030504040204" pitchFamily="34" charset="0"/>
              </a:defRPr>
            </a:pPr>
            <a:endParaRPr lang="en-US"/>
          </a:p>
        </c:txPr>
      </c:dTable>
      <c:spPr>
        <a:noFill/>
        <a:ln>
          <a:noFill/>
        </a:ln>
        <a:effectLst/>
      </c:spPr>
    </c:plotArea>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3908641717249592"/>
          <c:y val="4.511153398913513E-2"/>
          <c:w val="0.85528973881474901"/>
          <c:h val="0.70239142796895737"/>
        </c:manualLayout>
      </c:layout>
      <c:barChart>
        <c:barDir val="col"/>
        <c:grouping val="stacked"/>
        <c:varyColors val="0"/>
        <c:ser>
          <c:idx val="0"/>
          <c:order val="0"/>
          <c:tx>
            <c:strRef>
              <c:f>Sheet1!$D$1</c:f>
              <c:strCache>
                <c:ptCount val="1"/>
                <c:pt idx="0">
                  <c:v>Others</c:v>
                </c:pt>
              </c:strCache>
            </c:strRef>
          </c:tx>
          <c:spPr>
            <a:solidFill>
              <a:schemeClr val="accent1"/>
            </a:solidFill>
            <a:ln>
              <a:noFill/>
            </a:ln>
            <a:effectLst/>
          </c:spPr>
          <c:invertIfNegative val="0"/>
          <c:cat>
            <c:strRef>
              <c:f>Sheet1!$A$2:$A$12</c:f>
              <c:strCache>
                <c:ptCount val="11"/>
                <c:pt idx="0">
                  <c:v>2017</c:v>
                </c:pt>
                <c:pt idx="1">
                  <c:v>2018</c:v>
                </c:pt>
                <c:pt idx="2">
                  <c:v>2019</c:v>
                </c:pt>
                <c:pt idx="3">
                  <c:v>2020</c:v>
                </c:pt>
                <c:pt idx="4">
                  <c:v>2021</c:v>
                </c:pt>
                <c:pt idx="5">
                  <c:v>2022E</c:v>
                </c:pt>
                <c:pt idx="6">
                  <c:v>2023F</c:v>
                </c:pt>
                <c:pt idx="7">
                  <c:v>2024F</c:v>
                </c:pt>
                <c:pt idx="8">
                  <c:v>2025F</c:v>
                </c:pt>
                <c:pt idx="9">
                  <c:v>2026F</c:v>
                </c:pt>
                <c:pt idx="10">
                  <c:v>2027F</c:v>
                </c:pt>
              </c:strCache>
            </c:strRef>
          </c:cat>
          <c:val>
            <c:numRef>
              <c:f>Sheet1!$D$2:$D$12</c:f>
              <c:numCache>
                <c:formatCode>0.00%</c:formatCode>
                <c:ptCount val="11"/>
                <c:pt idx="0">
                  <c:v>0.31229999999999991</c:v>
                </c:pt>
                <c:pt idx="1">
                  <c:v>0.31359999999999988</c:v>
                </c:pt>
                <c:pt idx="2">
                  <c:v>0.31489999999999996</c:v>
                </c:pt>
                <c:pt idx="3">
                  <c:v>0.31619999999999993</c:v>
                </c:pt>
                <c:pt idx="4">
                  <c:v>0.31749999999999989</c:v>
                </c:pt>
                <c:pt idx="5">
                  <c:v>0.31879999999999997</c:v>
                </c:pt>
                <c:pt idx="6">
                  <c:v>0.32009999999999994</c:v>
                </c:pt>
                <c:pt idx="7">
                  <c:v>0.32139999999999991</c:v>
                </c:pt>
                <c:pt idx="8">
                  <c:v>0.32269999999999999</c:v>
                </c:pt>
                <c:pt idx="9">
                  <c:v>0.32389999999999997</c:v>
                </c:pt>
                <c:pt idx="10">
                  <c:v>0.32519999999999993</c:v>
                </c:pt>
              </c:numCache>
            </c:numRef>
          </c:val>
          <c:extLst>
            <c:ext xmlns:c16="http://schemas.microsoft.com/office/drawing/2014/chart" uri="{C3380CC4-5D6E-409C-BE32-E72D297353CC}">
              <c16:uniqueId val="{00000000-9D36-4C7A-91BF-B658E5FB39EF}"/>
            </c:ext>
          </c:extLst>
        </c:ser>
        <c:ser>
          <c:idx val="11"/>
          <c:order val="1"/>
          <c:tx>
            <c:strRef>
              <c:f>Sheet1!$C$1</c:f>
              <c:strCache>
                <c:ptCount val="1"/>
                <c:pt idx="0">
                  <c:v>75 X 610 X 1200</c:v>
                </c:pt>
              </c:strCache>
            </c:strRef>
          </c:tx>
          <c:spPr>
            <a:solidFill>
              <a:schemeClr val="accent6">
                <a:lumMod val="60000"/>
              </a:schemeClr>
            </a:solidFill>
            <a:ln>
              <a:noFill/>
            </a:ln>
            <a:effectLst/>
          </c:spPr>
          <c:invertIfNegative val="0"/>
          <c:cat>
            <c:strRef>
              <c:f>Sheet1!$A$2:$A$12</c:f>
              <c:strCache>
                <c:ptCount val="11"/>
                <c:pt idx="0">
                  <c:v>2017</c:v>
                </c:pt>
                <c:pt idx="1">
                  <c:v>2018</c:v>
                </c:pt>
                <c:pt idx="2">
                  <c:v>2019</c:v>
                </c:pt>
                <c:pt idx="3">
                  <c:v>2020</c:v>
                </c:pt>
                <c:pt idx="4">
                  <c:v>2021</c:v>
                </c:pt>
                <c:pt idx="5">
                  <c:v>2022E</c:v>
                </c:pt>
                <c:pt idx="6">
                  <c:v>2023F</c:v>
                </c:pt>
                <c:pt idx="7">
                  <c:v>2024F</c:v>
                </c:pt>
                <c:pt idx="8">
                  <c:v>2025F</c:v>
                </c:pt>
                <c:pt idx="9">
                  <c:v>2026F</c:v>
                </c:pt>
                <c:pt idx="10">
                  <c:v>2027F</c:v>
                </c:pt>
              </c:strCache>
            </c:strRef>
          </c:cat>
          <c:val>
            <c:numRef>
              <c:f>Sheet1!$C$2:$C$12</c:f>
              <c:numCache>
                <c:formatCode>0.00%</c:formatCode>
                <c:ptCount val="11"/>
                <c:pt idx="0">
                  <c:v>0.25900000000000001</c:v>
                </c:pt>
                <c:pt idx="1">
                  <c:v>0.25930000000000003</c:v>
                </c:pt>
                <c:pt idx="2">
                  <c:v>0.25970000000000004</c:v>
                </c:pt>
                <c:pt idx="3">
                  <c:v>0.26</c:v>
                </c:pt>
                <c:pt idx="4">
                  <c:v>0.26040000000000002</c:v>
                </c:pt>
                <c:pt idx="5">
                  <c:v>0.26070000000000004</c:v>
                </c:pt>
                <c:pt idx="6">
                  <c:v>0.26100000000000001</c:v>
                </c:pt>
                <c:pt idx="7">
                  <c:v>0.26130000000000003</c:v>
                </c:pt>
                <c:pt idx="8">
                  <c:v>0.2616</c:v>
                </c:pt>
                <c:pt idx="9">
                  <c:v>0.26200000000000001</c:v>
                </c:pt>
                <c:pt idx="10">
                  <c:v>0.26230000000000003</c:v>
                </c:pt>
              </c:numCache>
            </c:numRef>
          </c:val>
          <c:extLst>
            <c:ext xmlns:c16="http://schemas.microsoft.com/office/drawing/2014/chart" uri="{C3380CC4-5D6E-409C-BE32-E72D297353CC}">
              <c16:uniqueId val="{00000006-0C71-40F5-8814-D8046525AA1A}"/>
            </c:ext>
          </c:extLst>
        </c:ser>
        <c:ser>
          <c:idx val="10"/>
          <c:order val="2"/>
          <c:tx>
            <c:strRef>
              <c:f>Sheet1!$B$1</c:f>
              <c:strCache>
                <c:ptCount val="1"/>
                <c:pt idx="0">
                  <c:v>200 X 1220 X 600</c:v>
                </c:pt>
              </c:strCache>
            </c:strRef>
          </c:tx>
          <c:spPr>
            <a:solidFill>
              <a:schemeClr val="accent5">
                <a:lumMod val="60000"/>
              </a:schemeClr>
            </a:solidFill>
            <a:ln>
              <a:noFill/>
            </a:ln>
            <a:effectLst/>
          </c:spPr>
          <c:invertIfNegative val="0"/>
          <c:cat>
            <c:strRef>
              <c:f>Sheet1!$A$2:$A$12</c:f>
              <c:strCache>
                <c:ptCount val="11"/>
                <c:pt idx="0">
                  <c:v>2017</c:v>
                </c:pt>
                <c:pt idx="1">
                  <c:v>2018</c:v>
                </c:pt>
                <c:pt idx="2">
                  <c:v>2019</c:v>
                </c:pt>
                <c:pt idx="3">
                  <c:v>2020</c:v>
                </c:pt>
                <c:pt idx="4">
                  <c:v>2021</c:v>
                </c:pt>
                <c:pt idx="5">
                  <c:v>2022E</c:v>
                </c:pt>
                <c:pt idx="6">
                  <c:v>2023F</c:v>
                </c:pt>
                <c:pt idx="7">
                  <c:v>2024F</c:v>
                </c:pt>
                <c:pt idx="8">
                  <c:v>2025F</c:v>
                </c:pt>
                <c:pt idx="9">
                  <c:v>2026F</c:v>
                </c:pt>
                <c:pt idx="10">
                  <c:v>2027F</c:v>
                </c:pt>
              </c:strCache>
            </c:strRef>
          </c:cat>
          <c:val>
            <c:numRef>
              <c:f>Sheet1!$B$2:$B$12</c:f>
              <c:numCache>
                <c:formatCode>0.00%</c:formatCode>
                <c:ptCount val="11"/>
                <c:pt idx="0">
                  <c:v>0.42870000000000008</c:v>
                </c:pt>
                <c:pt idx="1">
                  <c:v>0.42710000000000004</c:v>
                </c:pt>
                <c:pt idx="2">
                  <c:v>0.4254</c:v>
                </c:pt>
                <c:pt idx="3">
                  <c:v>0.42380000000000007</c:v>
                </c:pt>
                <c:pt idx="4">
                  <c:v>0.42210000000000003</c:v>
                </c:pt>
                <c:pt idx="5">
                  <c:v>0.42049999999999998</c:v>
                </c:pt>
                <c:pt idx="6">
                  <c:v>0.41890000000000005</c:v>
                </c:pt>
                <c:pt idx="7">
                  <c:v>0.4173</c:v>
                </c:pt>
                <c:pt idx="8">
                  <c:v>0.41570000000000007</c:v>
                </c:pt>
                <c:pt idx="9">
                  <c:v>0.41410000000000002</c:v>
                </c:pt>
                <c:pt idx="10">
                  <c:v>0.41250000000000009</c:v>
                </c:pt>
              </c:numCache>
            </c:numRef>
          </c:val>
          <c:extLst>
            <c:ext xmlns:c16="http://schemas.microsoft.com/office/drawing/2014/chart" uri="{C3380CC4-5D6E-409C-BE32-E72D297353CC}">
              <c16:uniqueId val="{00000005-0C71-40F5-8814-D8046525AA1A}"/>
            </c:ext>
          </c:extLst>
        </c:ser>
        <c:dLbls>
          <c:showLegendKey val="0"/>
          <c:showVal val="0"/>
          <c:showCatName val="0"/>
          <c:showSerName val="0"/>
          <c:showPercent val="0"/>
          <c:showBubbleSize val="0"/>
        </c:dLbls>
        <c:gapWidth val="150"/>
        <c:overlap val="100"/>
        <c:axId val="609667808"/>
        <c:axId val="609663872"/>
      </c:barChart>
      <c:catAx>
        <c:axId val="60966780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609663872"/>
        <c:crosses val="autoZero"/>
        <c:auto val="1"/>
        <c:lblAlgn val="ctr"/>
        <c:lblOffset val="100"/>
        <c:noMultiLvlLbl val="0"/>
      </c:catAx>
      <c:valAx>
        <c:axId val="609663872"/>
        <c:scaling>
          <c:orientation val="minMax"/>
        </c:scaling>
        <c:delete val="1"/>
        <c:axPos val="l"/>
        <c:numFmt formatCode="0.00%" sourceLinked="1"/>
        <c:majorTickMark val="none"/>
        <c:minorTickMark val="none"/>
        <c:tickLblPos val="nextTo"/>
        <c:crossAx val="609667808"/>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800" b="0" i="0" u="none" strike="noStrike" kern="1200" baseline="0">
                <a:solidFill>
                  <a:schemeClr val="tx1">
                    <a:lumMod val="65000"/>
                    <a:lumOff val="35000"/>
                  </a:schemeClr>
                </a:solidFill>
                <a:latin typeface="Verdana" panose="020B0604030504040204" pitchFamily="34" charset="0"/>
                <a:ea typeface="Verdana" panose="020B0604030504040204" pitchFamily="34" charset="0"/>
                <a:cs typeface="Verdana" panose="020B0604030504040204" pitchFamily="34" charset="0"/>
              </a:defRPr>
            </a:pPr>
            <a:endParaRPr lang="en-US"/>
          </a:p>
        </c:txPr>
      </c:dTable>
      <c:spPr>
        <a:noFill/>
        <a:ln>
          <a:noFill/>
        </a:ln>
        <a:effectLst/>
      </c:spPr>
    </c:plotArea>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3178175413259785"/>
          <c:y val="4.511153398913513E-2"/>
          <c:w val="0.85528973881474901"/>
          <c:h val="0.70239142796895737"/>
        </c:manualLayout>
      </c:layout>
      <c:barChart>
        <c:barDir val="col"/>
        <c:grouping val="stacked"/>
        <c:varyColors val="0"/>
        <c:ser>
          <c:idx val="0"/>
          <c:order val="0"/>
          <c:tx>
            <c:strRef>
              <c:f>Sheet1!$D$1</c:f>
              <c:strCache>
                <c:ptCount val="1"/>
                <c:pt idx="0">
                  <c:v>12"</c:v>
                </c:pt>
              </c:strCache>
            </c:strRef>
          </c:tx>
          <c:spPr>
            <a:solidFill>
              <a:schemeClr val="accent1"/>
            </a:solidFill>
            <a:ln>
              <a:noFill/>
            </a:ln>
            <a:effectLst/>
          </c:spPr>
          <c:invertIfNegative val="0"/>
          <c:cat>
            <c:strRef>
              <c:f>Sheet1!$A$2:$A$12</c:f>
              <c:strCache>
                <c:ptCount val="11"/>
                <c:pt idx="0">
                  <c:v>2017</c:v>
                </c:pt>
                <c:pt idx="1">
                  <c:v>2018</c:v>
                </c:pt>
                <c:pt idx="2">
                  <c:v>2019</c:v>
                </c:pt>
                <c:pt idx="3">
                  <c:v>2020</c:v>
                </c:pt>
                <c:pt idx="4">
                  <c:v>2021</c:v>
                </c:pt>
                <c:pt idx="5">
                  <c:v>2022E</c:v>
                </c:pt>
                <c:pt idx="6">
                  <c:v>2023F</c:v>
                </c:pt>
                <c:pt idx="7">
                  <c:v>2024F</c:v>
                </c:pt>
                <c:pt idx="8">
                  <c:v>2025F</c:v>
                </c:pt>
                <c:pt idx="9">
                  <c:v>2026F</c:v>
                </c:pt>
                <c:pt idx="10">
                  <c:v>2027F</c:v>
                </c:pt>
              </c:strCache>
            </c:strRef>
          </c:cat>
          <c:val>
            <c:numRef>
              <c:f>Sheet1!$D$2:$D$12</c:f>
              <c:numCache>
                <c:formatCode>0.00%</c:formatCode>
                <c:ptCount val="11"/>
                <c:pt idx="0">
                  <c:v>0.373</c:v>
                </c:pt>
                <c:pt idx="1">
                  <c:v>0.37430000000000008</c:v>
                </c:pt>
                <c:pt idx="2">
                  <c:v>0.37560000000000004</c:v>
                </c:pt>
                <c:pt idx="3">
                  <c:v>0.37690000000000001</c:v>
                </c:pt>
                <c:pt idx="4">
                  <c:v>0.37820000000000009</c:v>
                </c:pt>
                <c:pt idx="5">
                  <c:v>0.37950000000000006</c:v>
                </c:pt>
                <c:pt idx="6">
                  <c:v>0.38080000000000003</c:v>
                </c:pt>
                <c:pt idx="7">
                  <c:v>0.38210000000000011</c:v>
                </c:pt>
                <c:pt idx="8">
                  <c:v>0.38339999999999996</c:v>
                </c:pt>
                <c:pt idx="9">
                  <c:v>0.38460000000000005</c:v>
                </c:pt>
                <c:pt idx="10">
                  <c:v>0.38589999999999991</c:v>
                </c:pt>
              </c:numCache>
            </c:numRef>
          </c:val>
          <c:extLst>
            <c:ext xmlns:c16="http://schemas.microsoft.com/office/drawing/2014/chart" uri="{C3380CC4-5D6E-409C-BE32-E72D297353CC}">
              <c16:uniqueId val="{00000000-9D36-4C7A-91BF-B658E5FB39EF}"/>
            </c:ext>
          </c:extLst>
        </c:ser>
        <c:ser>
          <c:idx val="11"/>
          <c:order val="1"/>
          <c:tx>
            <c:strRef>
              <c:f>Sheet1!$C$1</c:f>
              <c:strCache>
                <c:ptCount val="1"/>
                <c:pt idx="0">
                  <c:v>10"</c:v>
                </c:pt>
              </c:strCache>
            </c:strRef>
          </c:tx>
          <c:spPr>
            <a:solidFill>
              <a:schemeClr val="accent6">
                <a:lumMod val="60000"/>
              </a:schemeClr>
            </a:solidFill>
            <a:ln>
              <a:noFill/>
            </a:ln>
            <a:effectLst/>
          </c:spPr>
          <c:invertIfNegative val="0"/>
          <c:cat>
            <c:strRef>
              <c:f>Sheet1!$A$2:$A$12</c:f>
              <c:strCache>
                <c:ptCount val="11"/>
                <c:pt idx="0">
                  <c:v>2017</c:v>
                </c:pt>
                <c:pt idx="1">
                  <c:v>2018</c:v>
                </c:pt>
                <c:pt idx="2">
                  <c:v>2019</c:v>
                </c:pt>
                <c:pt idx="3">
                  <c:v>2020</c:v>
                </c:pt>
                <c:pt idx="4">
                  <c:v>2021</c:v>
                </c:pt>
                <c:pt idx="5">
                  <c:v>2022E</c:v>
                </c:pt>
                <c:pt idx="6">
                  <c:v>2023F</c:v>
                </c:pt>
                <c:pt idx="7">
                  <c:v>2024F</c:v>
                </c:pt>
                <c:pt idx="8">
                  <c:v>2025F</c:v>
                </c:pt>
                <c:pt idx="9">
                  <c:v>2026F</c:v>
                </c:pt>
                <c:pt idx="10">
                  <c:v>2027F</c:v>
                </c:pt>
              </c:strCache>
            </c:strRef>
          </c:cat>
          <c:val>
            <c:numRef>
              <c:f>Sheet1!$C$2:$C$12</c:f>
              <c:numCache>
                <c:formatCode>0.00%</c:formatCode>
                <c:ptCount val="11"/>
                <c:pt idx="0">
                  <c:v>0.26939999999999997</c:v>
                </c:pt>
                <c:pt idx="1">
                  <c:v>0.2697</c:v>
                </c:pt>
                <c:pt idx="2">
                  <c:v>0.27010000000000001</c:v>
                </c:pt>
                <c:pt idx="3">
                  <c:v>0.27039999999999997</c:v>
                </c:pt>
                <c:pt idx="4">
                  <c:v>0.27079999999999999</c:v>
                </c:pt>
                <c:pt idx="5">
                  <c:v>0.27110000000000001</c:v>
                </c:pt>
                <c:pt idx="6">
                  <c:v>0.27139999999999997</c:v>
                </c:pt>
                <c:pt idx="7">
                  <c:v>0.2717</c:v>
                </c:pt>
                <c:pt idx="8">
                  <c:v>0.27200000000000002</c:v>
                </c:pt>
                <c:pt idx="9">
                  <c:v>0.27239999999999998</c:v>
                </c:pt>
                <c:pt idx="10">
                  <c:v>0.2727</c:v>
                </c:pt>
              </c:numCache>
            </c:numRef>
          </c:val>
          <c:extLst>
            <c:ext xmlns:c16="http://schemas.microsoft.com/office/drawing/2014/chart" uri="{C3380CC4-5D6E-409C-BE32-E72D297353CC}">
              <c16:uniqueId val="{00000006-0C71-40F5-8814-D8046525AA1A}"/>
            </c:ext>
          </c:extLst>
        </c:ser>
        <c:ser>
          <c:idx val="10"/>
          <c:order val="2"/>
          <c:tx>
            <c:strRef>
              <c:f>Sheet1!$B$1</c:f>
              <c:strCache>
                <c:ptCount val="1"/>
                <c:pt idx="0">
                  <c:v>8"</c:v>
                </c:pt>
              </c:strCache>
            </c:strRef>
          </c:tx>
          <c:spPr>
            <a:solidFill>
              <a:schemeClr val="accent5">
                <a:lumMod val="60000"/>
              </a:schemeClr>
            </a:solidFill>
            <a:ln>
              <a:noFill/>
            </a:ln>
            <a:effectLst/>
          </c:spPr>
          <c:invertIfNegative val="0"/>
          <c:cat>
            <c:strRef>
              <c:f>Sheet1!$A$2:$A$12</c:f>
              <c:strCache>
                <c:ptCount val="11"/>
                <c:pt idx="0">
                  <c:v>2017</c:v>
                </c:pt>
                <c:pt idx="1">
                  <c:v>2018</c:v>
                </c:pt>
                <c:pt idx="2">
                  <c:v>2019</c:v>
                </c:pt>
                <c:pt idx="3">
                  <c:v>2020</c:v>
                </c:pt>
                <c:pt idx="4">
                  <c:v>2021</c:v>
                </c:pt>
                <c:pt idx="5">
                  <c:v>2022E</c:v>
                </c:pt>
                <c:pt idx="6">
                  <c:v>2023F</c:v>
                </c:pt>
                <c:pt idx="7">
                  <c:v>2024F</c:v>
                </c:pt>
                <c:pt idx="8">
                  <c:v>2025F</c:v>
                </c:pt>
                <c:pt idx="9">
                  <c:v>2026F</c:v>
                </c:pt>
                <c:pt idx="10">
                  <c:v>2027F</c:v>
                </c:pt>
              </c:strCache>
            </c:strRef>
          </c:cat>
          <c:val>
            <c:numRef>
              <c:f>Sheet1!$B$2:$B$12</c:f>
              <c:numCache>
                <c:formatCode>0.00%</c:formatCode>
                <c:ptCount val="11"/>
                <c:pt idx="0">
                  <c:v>0.35759999999999997</c:v>
                </c:pt>
                <c:pt idx="1">
                  <c:v>0.35599999999999998</c:v>
                </c:pt>
                <c:pt idx="2">
                  <c:v>0.35429999999999995</c:v>
                </c:pt>
                <c:pt idx="3">
                  <c:v>0.35270000000000001</c:v>
                </c:pt>
                <c:pt idx="4">
                  <c:v>0.35099999999999998</c:v>
                </c:pt>
                <c:pt idx="5">
                  <c:v>0.34939999999999993</c:v>
                </c:pt>
                <c:pt idx="6">
                  <c:v>0.3478</c:v>
                </c:pt>
                <c:pt idx="7">
                  <c:v>0.34619999999999995</c:v>
                </c:pt>
                <c:pt idx="8">
                  <c:v>0.34460000000000002</c:v>
                </c:pt>
                <c:pt idx="9">
                  <c:v>0.34299999999999997</c:v>
                </c:pt>
                <c:pt idx="10">
                  <c:v>0.34140000000000004</c:v>
                </c:pt>
              </c:numCache>
            </c:numRef>
          </c:val>
          <c:extLst>
            <c:ext xmlns:c16="http://schemas.microsoft.com/office/drawing/2014/chart" uri="{C3380CC4-5D6E-409C-BE32-E72D297353CC}">
              <c16:uniqueId val="{00000005-0C71-40F5-8814-D8046525AA1A}"/>
            </c:ext>
          </c:extLst>
        </c:ser>
        <c:dLbls>
          <c:showLegendKey val="0"/>
          <c:showVal val="0"/>
          <c:showCatName val="0"/>
          <c:showSerName val="0"/>
          <c:showPercent val="0"/>
          <c:showBubbleSize val="0"/>
        </c:dLbls>
        <c:gapWidth val="150"/>
        <c:overlap val="100"/>
        <c:axId val="609667808"/>
        <c:axId val="609663872"/>
      </c:barChart>
      <c:catAx>
        <c:axId val="60966780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609663872"/>
        <c:crosses val="autoZero"/>
        <c:auto val="1"/>
        <c:lblAlgn val="ctr"/>
        <c:lblOffset val="100"/>
        <c:noMultiLvlLbl val="0"/>
      </c:catAx>
      <c:valAx>
        <c:axId val="609663872"/>
        <c:scaling>
          <c:orientation val="minMax"/>
        </c:scaling>
        <c:delete val="1"/>
        <c:axPos val="l"/>
        <c:numFmt formatCode="0.00%" sourceLinked="1"/>
        <c:majorTickMark val="none"/>
        <c:minorTickMark val="none"/>
        <c:tickLblPos val="nextTo"/>
        <c:crossAx val="609667808"/>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800" b="0" i="0" u="none" strike="noStrike" kern="1200" baseline="0">
                <a:solidFill>
                  <a:schemeClr val="tx1">
                    <a:lumMod val="65000"/>
                    <a:lumOff val="35000"/>
                  </a:schemeClr>
                </a:solidFill>
                <a:latin typeface="Verdana" panose="020B0604030504040204" pitchFamily="34" charset="0"/>
                <a:ea typeface="Verdana" panose="020B0604030504040204" pitchFamily="34" charset="0"/>
                <a:cs typeface="Verdana" panose="020B0604030504040204" pitchFamily="34" charset="0"/>
              </a:defRPr>
            </a:pPr>
            <a:endParaRPr lang="en-US"/>
          </a:p>
        </c:txPr>
      </c:dTable>
      <c:spPr>
        <a:noFill/>
        <a:ln>
          <a:noFill/>
        </a:ln>
        <a:effectLst/>
      </c:spPr>
    </c:plotArea>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3178175413259785"/>
          <c:y val="6.1515728167002445E-2"/>
          <c:w val="0.85528973881474901"/>
          <c:h val="0.65317884543535532"/>
        </c:manualLayout>
      </c:layout>
      <c:barChart>
        <c:barDir val="col"/>
        <c:grouping val="stacked"/>
        <c:varyColors val="0"/>
        <c:ser>
          <c:idx val="2"/>
          <c:order val="0"/>
          <c:tx>
            <c:strRef>
              <c:f>Sheet1!$D$1</c:f>
              <c:strCache>
                <c:ptCount val="1"/>
                <c:pt idx="0">
                  <c:v>Infrastructure</c:v>
                </c:pt>
              </c:strCache>
            </c:strRef>
          </c:tx>
          <c:spPr>
            <a:solidFill>
              <a:schemeClr val="accent3"/>
            </a:solidFill>
            <a:ln>
              <a:noFill/>
            </a:ln>
            <a:effectLst/>
          </c:spPr>
          <c:invertIfNegative val="0"/>
          <c:cat>
            <c:strRef>
              <c:f>Sheet1!$A$2:$A$12</c:f>
              <c:strCache>
                <c:ptCount val="11"/>
                <c:pt idx="0">
                  <c:v>2017</c:v>
                </c:pt>
                <c:pt idx="1">
                  <c:v>2018</c:v>
                </c:pt>
                <c:pt idx="2">
                  <c:v>2019</c:v>
                </c:pt>
                <c:pt idx="3">
                  <c:v>2020</c:v>
                </c:pt>
                <c:pt idx="4">
                  <c:v>2021</c:v>
                </c:pt>
                <c:pt idx="5">
                  <c:v>2022E</c:v>
                </c:pt>
                <c:pt idx="6">
                  <c:v>2023F</c:v>
                </c:pt>
                <c:pt idx="7">
                  <c:v>2024F</c:v>
                </c:pt>
                <c:pt idx="8">
                  <c:v>2025F</c:v>
                </c:pt>
                <c:pt idx="9">
                  <c:v>2026F</c:v>
                </c:pt>
                <c:pt idx="10">
                  <c:v>2027F</c:v>
                </c:pt>
              </c:strCache>
            </c:strRef>
          </c:cat>
          <c:val>
            <c:numRef>
              <c:f>Sheet1!$D$2:$D$12</c:f>
              <c:numCache>
                <c:formatCode>0.00%</c:formatCode>
                <c:ptCount val="11"/>
                <c:pt idx="0">
                  <c:v>0.16389999999999996</c:v>
                </c:pt>
                <c:pt idx="1">
                  <c:v>0.16429999999999997</c:v>
                </c:pt>
                <c:pt idx="2">
                  <c:v>0.16469999999999999</c:v>
                </c:pt>
                <c:pt idx="3">
                  <c:v>0.16079999999999997</c:v>
                </c:pt>
                <c:pt idx="4">
                  <c:v>0.1656</c:v>
                </c:pt>
                <c:pt idx="5">
                  <c:v>0.16600000000000001</c:v>
                </c:pt>
                <c:pt idx="6">
                  <c:v>0.16639999999999996</c:v>
                </c:pt>
                <c:pt idx="7">
                  <c:v>0.16689999999999997</c:v>
                </c:pt>
                <c:pt idx="8">
                  <c:v>0.16729999999999998</c:v>
                </c:pt>
                <c:pt idx="9">
                  <c:v>0.16779999999999998</c:v>
                </c:pt>
                <c:pt idx="10">
                  <c:v>0.16819999999999999</c:v>
                </c:pt>
              </c:numCache>
            </c:numRef>
          </c:val>
          <c:extLst>
            <c:ext xmlns:c16="http://schemas.microsoft.com/office/drawing/2014/chart" uri="{C3380CC4-5D6E-409C-BE32-E72D297353CC}">
              <c16:uniqueId val="{00000002-4A3C-4DAC-867C-7B68AE1D89A3}"/>
            </c:ext>
          </c:extLst>
        </c:ser>
        <c:ser>
          <c:idx val="3"/>
          <c:order val="1"/>
          <c:tx>
            <c:strRef>
              <c:f>Sheet1!$E$1</c:f>
              <c:strCache>
                <c:ptCount val="1"/>
                <c:pt idx="0">
                  <c:v>Industrial</c:v>
                </c:pt>
              </c:strCache>
            </c:strRef>
          </c:tx>
          <c:spPr>
            <a:solidFill>
              <a:schemeClr val="accent4"/>
            </a:solidFill>
            <a:ln>
              <a:noFill/>
            </a:ln>
            <a:effectLst/>
          </c:spPr>
          <c:invertIfNegative val="0"/>
          <c:cat>
            <c:strRef>
              <c:f>Sheet1!$A$2:$A$12</c:f>
              <c:strCache>
                <c:ptCount val="11"/>
                <c:pt idx="0">
                  <c:v>2017</c:v>
                </c:pt>
                <c:pt idx="1">
                  <c:v>2018</c:v>
                </c:pt>
                <c:pt idx="2">
                  <c:v>2019</c:v>
                </c:pt>
                <c:pt idx="3">
                  <c:v>2020</c:v>
                </c:pt>
                <c:pt idx="4">
                  <c:v>2021</c:v>
                </c:pt>
                <c:pt idx="5">
                  <c:v>2022E</c:v>
                </c:pt>
                <c:pt idx="6">
                  <c:v>2023F</c:v>
                </c:pt>
                <c:pt idx="7">
                  <c:v>2024F</c:v>
                </c:pt>
                <c:pt idx="8">
                  <c:v>2025F</c:v>
                </c:pt>
                <c:pt idx="9">
                  <c:v>2026F</c:v>
                </c:pt>
                <c:pt idx="10">
                  <c:v>2027F</c:v>
                </c:pt>
              </c:strCache>
            </c:strRef>
          </c:cat>
          <c:val>
            <c:numRef>
              <c:f>Sheet1!$E$2:$E$12</c:f>
              <c:numCache>
                <c:formatCode>0.00%</c:formatCode>
                <c:ptCount val="11"/>
                <c:pt idx="0">
                  <c:v>0.25629999999999997</c:v>
                </c:pt>
                <c:pt idx="1">
                  <c:v>0.25559999999999994</c:v>
                </c:pt>
                <c:pt idx="2">
                  <c:v>0.25490000000000002</c:v>
                </c:pt>
                <c:pt idx="3">
                  <c:v>0.24870000000000003</c:v>
                </c:pt>
                <c:pt idx="4">
                  <c:v>0.2621</c:v>
                </c:pt>
                <c:pt idx="5">
                  <c:v>0.26219999999999988</c:v>
                </c:pt>
                <c:pt idx="6">
                  <c:v>0.26219999999999988</c:v>
                </c:pt>
                <c:pt idx="7">
                  <c:v>0.2621</c:v>
                </c:pt>
                <c:pt idx="8">
                  <c:v>0.26239999999999997</c:v>
                </c:pt>
                <c:pt idx="9">
                  <c:v>0.26239999999999997</c:v>
                </c:pt>
                <c:pt idx="10">
                  <c:v>0.26270000000000004</c:v>
                </c:pt>
              </c:numCache>
            </c:numRef>
          </c:val>
          <c:extLst>
            <c:ext xmlns:c16="http://schemas.microsoft.com/office/drawing/2014/chart" uri="{C3380CC4-5D6E-409C-BE32-E72D297353CC}">
              <c16:uniqueId val="{00000003-4A3C-4DAC-867C-7B68AE1D89A3}"/>
            </c:ext>
          </c:extLst>
        </c:ser>
        <c:ser>
          <c:idx val="1"/>
          <c:order val="2"/>
          <c:tx>
            <c:strRef>
              <c:f>Sheet1!$C$1</c:f>
              <c:strCache>
                <c:ptCount val="1"/>
                <c:pt idx="0">
                  <c:v>Residential</c:v>
                </c:pt>
              </c:strCache>
            </c:strRef>
          </c:tx>
          <c:spPr>
            <a:solidFill>
              <a:schemeClr val="accent2"/>
            </a:solidFill>
            <a:ln>
              <a:noFill/>
            </a:ln>
            <a:effectLst/>
          </c:spPr>
          <c:invertIfNegative val="0"/>
          <c:cat>
            <c:strRef>
              <c:f>Sheet1!$A$2:$A$12</c:f>
              <c:strCache>
                <c:ptCount val="11"/>
                <c:pt idx="0">
                  <c:v>2017</c:v>
                </c:pt>
                <c:pt idx="1">
                  <c:v>2018</c:v>
                </c:pt>
                <c:pt idx="2">
                  <c:v>2019</c:v>
                </c:pt>
                <c:pt idx="3">
                  <c:v>2020</c:v>
                </c:pt>
                <c:pt idx="4">
                  <c:v>2021</c:v>
                </c:pt>
                <c:pt idx="5">
                  <c:v>2022E</c:v>
                </c:pt>
                <c:pt idx="6">
                  <c:v>2023F</c:v>
                </c:pt>
                <c:pt idx="7">
                  <c:v>2024F</c:v>
                </c:pt>
                <c:pt idx="8">
                  <c:v>2025F</c:v>
                </c:pt>
                <c:pt idx="9">
                  <c:v>2026F</c:v>
                </c:pt>
                <c:pt idx="10">
                  <c:v>2027F</c:v>
                </c:pt>
              </c:strCache>
            </c:strRef>
          </c:cat>
          <c:val>
            <c:numRef>
              <c:f>Sheet1!$C$2:$C$12</c:f>
              <c:numCache>
                <c:formatCode>0.00%</c:formatCode>
                <c:ptCount val="11"/>
                <c:pt idx="0">
                  <c:v>0.28420000000000001</c:v>
                </c:pt>
                <c:pt idx="1">
                  <c:v>0.2833</c:v>
                </c:pt>
                <c:pt idx="2">
                  <c:v>0.2824000000000001</c:v>
                </c:pt>
                <c:pt idx="3">
                  <c:v>0.29990000000000006</c:v>
                </c:pt>
                <c:pt idx="4">
                  <c:v>0.28060000000000007</c:v>
                </c:pt>
                <c:pt idx="5">
                  <c:v>0.27970000000000006</c:v>
                </c:pt>
                <c:pt idx="6">
                  <c:v>0.27880000000000005</c:v>
                </c:pt>
                <c:pt idx="7">
                  <c:v>0.27790000000000004</c:v>
                </c:pt>
                <c:pt idx="8">
                  <c:v>0.27700000000000002</c:v>
                </c:pt>
                <c:pt idx="9">
                  <c:v>0.2762</c:v>
                </c:pt>
                <c:pt idx="10">
                  <c:v>0.27529999999999999</c:v>
                </c:pt>
              </c:numCache>
            </c:numRef>
          </c:val>
          <c:extLst>
            <c:ext xmlns:c16="http://schemas.microsoft.com/office/drawing/2014/chart" uri="{C3380CC4-5D6E-409C-BE32-E72D297353CC}">
              <c16:uniqueId val="{00000001-4A3C-4DAC-867C-7B68AE1D89A3}"/>
            </c:ext>
          </c:extLst>
        </c:ser>
        <c:ser>
          <c:idx val="0"/>
          <c:order val="3"/>
          <c:tx>
            <c:strRef>
              <c:f>Sheet1!$B$1</c:f>
              <c:strCache>
                <c:ptCount val="1"/>
                <c:pt idx="0">
                  <c:v>Commercial</c:v>
                </c:pt>
              </c:strCache>
            </c:strRef>
          </c:tx>
          <c:spPr>
            <a:solidFill>
              <a:schemeClr val="accent1"/>
            </a:solidFill>
            <a:ln>
              <a:noFill/>
            </a:ln>
            <a:effectLst/>
          </c:spPr>
          <c:invertIfNegative val="0"/>
          <c:cat>
            <c:strRef>
              <c:f>Sheet1!$A$2:$A$12</c:f>
              <c:strCache>
                <c:ptCount val="11"/>
                <c:pt idx="0">
                  <c:v>2017</c:v>
                </c:pt>
                <c:pt idx="1">
                  <c:v>2018</c:v>
                </c:pt>
                <c:pt idx="2">
                  <c:v>2019</c:v>
                </c:pt>
                <c:pt idx="3">
                  <c:v>2020</c:v>
                </c:pt>
                <c:pt idx="4">
                  <c:v>2021</c:v>
                </c:pt>
                <c:pt idx="5">
                  <c:v>2022E</c:v>
                </c:pt>
                <c:pt idx="6">
                  <c:v>2023F</c:v>
                </c:pt>
                <c:pt idx="7">
                  <c:v>2024F</c:v>
                </c:pt>
                <c:pt idx="8">
                  <c:v>2025F</c:v>
                </c:pt>
                <c:pt idx="9">
                  <c:v>2026F</c:v>
                </c:pt>
                <c:pt idx="10">
                  <c:v>2027F</c:v>
                </c:pt>
              </c:strCache>
            </c:strRef>
          </c:cat>
          <c:val>
            <c:numRef>
              <c:f>Sheet1!$B$2:$B$12</c:f>
              <c:numCache>
                <c:formatCode>0.00%</c:formatCode>
                <c:ptCount val="11"/>
                <c:pt idx="0">
                  <c:v>0.29560000000000003</c:v>
                </c:pt>
                <c:pt idx="1">
                  <c:v>0.29680000000000001</c:v>
                </c:pt>
                <c:pt idx="2">
                  <c:v>0.29799999999999999</c:v>
                </c:pt>
                <c:pt idx="3">
                  <c:v>0.29060000000000002</c:v>
                </c:pt>
                <c:pt idx="4">
                  <c:v>0.29170000000000001</c:v>
                </c:pt>
                <c:pt idx="5">
                  <c:v>0.29210000000000003</c:v>
                </c:pt>
                <c:pt idx="6">
                  <c:v>0.29260000000000003</c:v>
                </c:pt>
                <c:pt idx="7">
                  <c:v>0.29310000000000003</c:v>
                </c:pt>
                <c:pt idx="8">
                  <c:v>0.29330000000000001</c:v>
                </c:pt>
                <c:pt idx="9">
                  <c:v>0.29360000000000003</c:v>
                </c:pt>
                <c:pt idx="10">
                  <c:v>0.29380000000000001</c:v>
                </c:pt>
              </c:numCache>
            </c:numRef>
          </c:val>
          <c:extLst>
            <c:ext xmlns:c16="http://schemas.microsoft.com/office/drawing/2014/chart" uri="{C3380CC4-5D6E-409C-BE32-E72D297353CC}">
              <c16:uniqueId val="{00000000-9D36-4C7A-91BF-B658E5FB39EF}"/>
            </c:ext>
          </c:extLst>
        </c:ser>
        <c:dLbls>
          <c:showLegendKey val="0"/>
          <c:showVal val="0"/>
          <c:showCatName val="0"/>
          <c:showSerName val="0"/>
          <c:showPercent val="0"/>
          <c:showBubbleSize val="0"/>
        </c:dLbls>
        <c:gapWidth val="150"/>
        <c:overlap val="100"/>
        <c:axId val="609667808"/>
        <c:axId val="609663872"/>
      </c:barChart>
      <c:catAx>
        <c:axId val="60966780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609663872"/>
        <c:crosses val="autoZero"/>
        <c:auto val="1"/>
        <c:lblAlgn val="ctr"/>
        <c:lblOffset val="100"/>
        <c:noMultiLvlLbl val="0"/>
      </c:catAx>
      <c:valAx>
        <c:axId val="609663872"/>
        <c:scaling>
          <c:orientation val="minMax"/>
        </c:scaling>
        <c:delete val="1"/>
        <c:axPos val="l"/>
        <c:numFmt formatCode="0.00%" sourceLinked="1"/>
        <c:majorTickMark val="none"/>
        <c:minorTickMark val="none"/>
        <c:tickLblPos val="nextTo"/>
        <c:crossAx val="609667808"/>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800" b="0" i="0" u="none" strike="noStrike" kern="1200" baseline="0">
                <a:solidFill>
                  <a:schemeClr val="tx1">
                    <a:lumMod val="65000"/>
                    <a:lumOff val="35000"/>
                  </a:schemeClr>
                </a:solidFill>
                <a:latin typeface="Verdana" panose="020B0604030504040204" pitchFamily="34" charset="0"/>
                <a:ea typeface="Verdana" panose="020B0604030504040204" pitchFamily="34" charset="0"/>
                <a:cs typeface="Verdana" panose="020B0604030504040204" pitchFamily="34" charset="0"/>
              </a:defRPr>
            </a:pPr>
            <a:endParaRPr lang="en-US"/>
          </a:p>
        </c:txPr>
      </c:dTable>
      <c:spPr>
        <a:noFill/>
        <a:ln>
          <a:noFill/>
        </a:ln>
        <a:effectLst/>
      </c:spPr>
    </c:plotArea>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6515566694756451"/>
          <c:y val="8.1996505141084027E-3"/>
          <c:w val="0.82029933828290735"/>
          <c:h val="0.56526334382706622"/>
        </c:manualLayout>
      </c:layout>
      <c:barChart>
        <c:barDir val="col"/>
        <c:grouping val="stacked"/>
        <c:varyColors val="0"/>
        <c:ser>
          <c:idx val="5"/>
          <c:order val="0"/>
          <c:tx>
            <c:strRef>
              <c:f>Sheet1!$G$1</c:f>
              <c:strCache>
                <c:ptCount val="1"/>
                <c:pt idx="0">
                  <c:v>Others</c:v>
                </c:pt>
              </c:strCache>
            </c:strRef>
          </c:tx>
          <c:spPr>
            <a:solidFill>
              <a:schemeClr val="accent6"/>
            </a:solidFill>
            <a:ln>
              <a:noFill/>
            </a:ln>
            <a:effectLst/>
          </c:spPr>
          <c:invertIfNegative val="0"/>
          <c:cat>
            <c:strRef>
              <c:f>Sheet1!$A$2:$A$12</c:f>
              <c:strCache>
                <c:ptCount val="11"/>
                <c:pt idx="0">
                  <c:v>2017</c:v>
                </c:pt>
                <c:pt idx="1">
                  <c:v>2018</c:v>
                </c:pt>
                <c:pt idx="2">
                  <c:v>2019</c:v>
                </c:pt>
                <c:pt idx="3">
                  <c:v>2020</c:v>
                </c:pt>
                <c:pt idx="4">
                  <c:v>2021</c:v>
                </c:pt>
                <c:pt idx="5">
                  <c:v>2022E</c:v>
                </c:pt>
                <c:pt idx="6">
                  <c:v>2023F</c:v>
                </c:pt>
                <c:pt idx="7">
                  <c:v>2024F</c:v>
                </c:pt>
                <c:pt idx="8">
                  <c:v>2025F</c:v>
                </c:pt>
                <c:pt idx="9">
                  <c:v>2026F</c:v>
                </c:pt>
                <c:pt idx="10">
                  <c:v>2027F</c:v>
                </c:pt>
              </c:strCache>
            </c:strRef>
          </c:cat>
          <c:val>
            <c:numRef>
              <c:f>Sheet1!$G$2:$G$12</c:f>
              <c:numCache>
                <c:formatCode>0.00%</c:formatCode>
                <c:ptCount val="11"/>
                <c:pt idx="0">
                  <c:v>5.04E-2</c:v>
                </c:pt>
                <c:pt idx="1">
                  <c:v>4.9999999999999933E-2</c:v>
                </c:pt>
                <c:pt idx="2">
                  <c:v>4.9499999999999988E-2</c:v>
                </c:pt>
                <c:pt idx="3">
                  <c:v>4.9000000000000044E-2</c:v>
                </c:pt>
                <c:pt idx="4">
                  <c:v>4.8500000000000099E-2</c:v>
                </c:pt>
                <c:pt idx="5">
                  <c:v>4.8000000000000043E-2</c:v>
                </c:pt>
                <c:pt idx="6">
                  <c:v>4.7499999999999876E-2</c:v>
                </c:pt>
                <c:pt idx="7">
                  <c:v>4.7000000000000042E-2</c:v>
                </c:pt>
                <c:pt idx="8">
                  <c:v>4.6399999999999997E-2</c:v>
                </c:pt>
                <c:pt idx="9">
                  <c:v>4.5699999999999963E-2</c:v>
                </c:pt>
                <c:pt idx="10">
                  <c:v>4.5100000000000029E-2</c:v>
                </c:pt>
              </c:numCache>
            </c:numRef>
          </c:val>
          <c:extLst>
            <c:ext xmlns:c16="http://schemas.microsoft.com/office/drawing/2014/chart" uri="{C3380CC4-5D6E-409C-BE32-E72D297353CC}">
              <c16:uniqueId val="{00000001-B8E7-4FE9-A32A-9FD12640BE5E}"/>
            </c:ext>
          </c:extLst>
        </c:ser>
        <c:ser>
          <c:idx val="4"/>
          <c:order val="1"/>
          <c:tx>
            <c:strRef>
              <c:f>Sheet1!$F$1</c:f>
              <c:strCache>
                <c:ptCount val="1"/>
                <c:pt idx="0">
                  <c:v>Void Filling</c:v>
                </c:pt>
              </c:strCache>
            </c:strRef>
          </c:tx>
          <c:spPr>
            <a:solidFill>
              <a:schemeClr val="accent5"/>
            </a:solidFill>
            <a:ln>
              <a:noFill/>
            </a:ln>
            <a:effectLst/>
          </c:spPr>
          <c:invertIfNegative val="0"/>
          <c:cat>
            <c:strRef>
              <c:f>Sheet1!$A$2:$A$12</c:f>
              <c:strCache>
                <c:ptCount val="11"/>
                <c:pt idx="0">
                  <c:v>2017</c:v>
                </c:pt>
                <c:pt idx="1">
                  <c:v>2018</c:v>
                </c:pt>
                <c:pt idx="2">
                  <c:v>2019</c:v>
                </c:pt>
                <c:pt idx="3">
                  <c:v>2020</c:v>
                </c:pt>
                <c:pt idx="4">
                  <c:v>2021</c:v>
                </c:pt>
                <c:pt idx="5">
                  <c:v>2022E</c:v>
                </c:pt>
                <c:pt idx="6">
                  <c:v>2023F</c:v>
                </c:pt>
                <c:pt idx="7">
                  <c:v>2024F</c:v>
                </c:pt>
                <c:pt idx="8">
                  <c:v>2025F</c:v>
                </c:pt>
                <c:pt idx="9">
                  <c:v>2026F</c:v>
                </c:pt>
                <c:pt idx="10">
                  <c:v>2027F</c:v>
                </c:pt>
              </c:strCache>
            </c:strRef>
          </c:cat>
          <c:val>
            <c:numRef>
              <c:f>Sheet1!$F$2:$F$12</c:f>
              <c:numCache>
                <c:formatCode>0.00%</c:formatCode>
                <c:ptCount val="11"/>
                <c:pt idx="0">
                  <c:v>3.8300000000000001E-2</c:v>
                </c:pt>
                <c:pt idx="1">
                  <c:v>3.8899999999999997E-2</c:v>
                </c:pt>
                <c:pt idx="2">
                  <c:v>3.95E-2</c:v>
                </c:pt>
                <c:pt idx="3">
                  <c:v>4.0099999999999997E-2</c:v>
                </c:pt>
                <c:pt idx="4">
                  <c:v>4.07E-2</c:v>
                </c:pt>
                <c:pt idx="5">
                  <c:v>4.1299999999999996E-2</c:v>
                </c:pt>
                <c:pt idx="6">
                  <c:v>4.2000000000000003E-2</c:v>
                </c:pt>
                <c:pt idx="7">
                  <c:v>4.2599999999999999E-2</c:v>
                </c:pt>
                <c:pt idx="8">
                  <c:v>4.3299999999999998E-2</c:v>
                </c:pt>
                <c:pt idx="9">
                  <c:v>4.3900000000000002E-2</c:v>
                </c:pt>
                <c:pt idx="10">
                  <c:v>4.4600000000000001E-2</c:v>
                </c:pt>
              </c:numCache>
            </c:numRef>
          </c:val>
          <c:extLst>
            <c:ext xmlns:c16="http://schemas.microsoft.com/office/drawing/2014/chart" uri="{C3380CC4-5D6E-409C-BE32-E72D297353CC}">
              <c16:uniqueId val="{00000000-B8E7-4FE9-A32A-9FD12640BE5E}"/>
            </c:ext>
          </c:extLst>
        </c:ser>
        <c:ser>
          <c:idx val="3"/>
          <c:order val="2"/>
          <c:tx>
            <c:strRef>
              <c:f>Sheet1!$C$1</c:f>
              <c:strCache>
                <c:ptCount val="1"/>
                <c:pt idx="0">
                  <c:v>Road Construction</c:v>
                </c:pt>
              </c:strCache>
            </c:strRef>
          </c:tx>
          <c:spPr>
            <a:solidFill>
              <a:schemeClr val="accent4"/>
            </a:solidFill>
            <a:ln>
              <a:noFill/>
            </a:ln>
            <a:effectLst/>
          </c:spPr>
          <c:invertIfNegative val="0"/>
          <c:cat>
            <c:strRef>
              <c:f>Sheet1!$A$2:$A$12</c:f>
              <c:strCache>
                <c:ptCount val="11"/>
                <c:pt idx="0">
                  <c:v>2017</c:v>
                </c:pt>
                <c:pt idx="1">
                  <c:v>2018</c:v>
                </c:pt>
                <c:pt idx="2">
                  <c:v>2019</c:v>
                </c:pt>
                <c:pt idx="3">
                  <c:v>2020</c:v>
                </c:pt>
                <c:pt idx="4">
                  <c:v>2021</c:v>
                </c:pt>
                <c:pt idx="5">
                  <c:v>2022E</c:v>
                </c:pt>
                <c:pt idx="6">
                  <c:v>2023F</c:v>
                </c:pt>
                <c:pt idx="7">
                  <c:v>2024F</c:v>
                </c:pt>
                <c:pt idx="8">
                  <c:v>2025F</c:v>
                </c:pt>
                <c:pt idx="9">
                  <c:v>2026F</c:v>
                </c:pt>
                <c:pt idx="10">
                  <c:v>2027F</c:v>
                </c:pt>
              </c:strCache>
            </c:strRef>
          </c:cat>
          <c:val>
            <c:numRef>
              <c:f>Sheet1!$C$2:$C$12</c:f>
              <c:numCache>
                <c:formatCode>0.00%</c:formatCode>
                <c:ptCount val="11"/>
                <c:pt idx="0">
                  <c:v>9.3799999999999994E-2</c:v>
                </c:pt>
                <c:pt idx="1">
                  <c:v>9.4100000000000003E-2</c:v>
                </c:pt>
                <c:pt idx="2">
                  <c:v>9.4500000000000001E-2</c:v>
                </c:pt>
                <c:pt idx="3">
                  <c:v>9.4799999999999995E-2</c:v>
                </c:pt>
                <c:pt idx="4">
                  <c:v>9.5199999999999993E-2</c:v>
                </c:pt>
                <c:pt idx="5">
                  <c:v>9.5500000000000002E-2</c:v>
                </c:pt>
                <c:pt idx="6">
                  <c:v>9.5799999999999996E-2</c:v>
                </c:pt>
                <c:pt idx="7">
                  <c:v>9.6100000000000005E-2</c:v>
                </c:pt>
                <c:pt idx="8">
                  <c:v>9.64E-2</c:v>
                </c:pt>
                <c:pt idx="9">
                  <c:v>9.6799999999999997E-2</c:v>
                </c:pt>
                <c:pt idx="10">
                  <c:v>9.7100000000000006E-2</c:v>
                </c:pt>
              </c:numCache>
            </c:numRef>
          </c:val>
          <c:extLst>
            <c:ext xmlns:c16="http://schemas.microsoft.com/office/drawing/2014/chart" uri="{C3380CC4-5D6E-409C-BE32-E72D297353CC}">
              <c16:uniqueId val="{00000003-4A3C-4DAC-867C-7B68AE1D89A3}"/>
            </c:ext>
          </c:extLst>
        </c:ser>
        <c:ser>
          <c:idx val="1"/>
          <c:order val="3"/>
          <c:tx>
            <c:strRef>
              <c:f>Sheet1!$E$1</c:f>
              <c:strCache>
                <c:ptCount val="1"/>
                <c:pt idx="0">
                  <c:v>Bridge Sub-Structure</c:v>
                </c:pt>
              </c:strCache>
            </c:strRef>
          </c:tx>
          <c:spPr>
            <a:solidFill>
              <a:schemeClr val="accent2"/>
            </a:solidFill>
            <a:ln>
              <a:noFill/>
            </a:ln>
            <a:effectLst/>
          </c:spPr>
          <c:invertIfNegative val="0"/>
          <c:cat>
            <c:strRef>
              <c:f>Sheet1!$A$2:$A$12</c:f>
              <c:strCache>
                <c:ptCount val="11"/>
                <c:pt idx="0">
                  <c:v>2017</c:v>
                </c:pt>
                <c:pt idx="1">
                  <c:v>2018</c:v>
                </c:pt>
                <c:pt idx="2">
                  <c:v>2019</c:v>
                </c:pt>
                <c:pt idx="3">
                  <c:v>2020</c:v>
                </c:pt>
                <c:pt idx="4">
                  <c:v>2021</c:v>
                </c:pt>
                <c:pt idx="5">
                  <c:v>2022E</c:v>
                </c:pt>
                <c:pt idx="6">
                  <c:v>2023F</c:v>
                </c:pt>
                <c:pt idx="7">
                  <c:v>2024F</c:v>
                </c:pt>
                <c:pt idx="8">
                  <c:v>2025F</c:v>
                </c:pt>
                <c:pt idx="9">
                  <c:v>2026F</c:v>
                </c:pt>
                <c:pt idx="10">
                  <c:v>2027F</c:v>
                </c:pt>
              </c:strCache>
            </c:strRef>
          </c:cat>
          <c:val>
            <c:numRef>
              <c:f>Sheet1!$E$2:$E$12</c:f>
              <c:numCache>
                <c:formatCode>0.00%</c:formatCode>
                <c:ptCount val="11"/>
                <c:pt idx="0">
                  <c:v>0.10089999999999999</c:v>
                </c:pt>
                <c:pt idx="1">
                  <c:v>0.1013</c:v>
                </c:pt>
                <c:pt idx="2">
                  <c:v>0.1017</c:v>
                </c:pt>
                <c:pt idx="3">
                  <c:v>0.1022</c:v>
                </c:pt>
                <c:pt idx="4">
                  <c:v>0.1026</c:v>
                </c:pt>
                <c:pt idx="5">
                  <c:v>0.10299999999999999</c:v>
                </c:pt>
                <c:pt idx="6">
                  <c:v>0.10339999999999999</c:v>
                </c:pt>
                <c:pt idx="7">
                  <c:v>0.10379999999999999</c:v>
                </c:pt>
                <c:pt idx="8">
                  <c:v>0.1042</c:v>
                </c:pt>
                <c:pt idx="9">
                  <c:v>0.1047</c:v>
                </c:pt>
                <c:pt idx="10">
                  <c:v>0.1051</c:v>
                </c:pt>
              </c:numCache>
            </c:numRef>
          </c:val>
          <c:extLst>
            <c:ext xmlns:c16="http://schemas.microsoft.com/office/drawing/2014/chart" uri="{C3380CC4-5D6E-409C-BE32-E72D297353CC}">
              <c16:uniqueId val="{00000001-4A3C-4DAC-867C-7B68AE1D89A3}"/>
            </c:ext>
          </c:extLst>
        </c:ser>
        <c:ser>
          <c:idx val="0"/>
          <c:order val="4"/>
          <c:tx>
            <c:strRef>
              <c:f>Sheet1!$D$1</c:f>
              <c:strCache>
                <c:ptCount val="1"/>
                <c:pt idx="0">
                  <c:v>Roof Insulation</c:v>
                </c:pt>
              </c:strCache>
            </c:strRef>
          </c:tx>
          <c:spPr>
            <a:solidFill>
              <a:schemeClr val="accent1"/>
            </a:solidFill>
            <a:ln>
              <a:noFill/>
            </a:ln>
            <a:effectLst/>
          </c:spPr>
          <c:invertIfNegative val="0"/>
          <c:cat>
            <c:strRef>
              <c:f>Sheet1!$A$2:$A$12</c:f>
              <c:strCache>
                <c:ptCount val="11"/>
                <c:pt idx="0">
                  <c:v>2017</c:v>
                </c:pt>
                <c:pt idx="1">
                  <c:v>2018</c:v>
                </c:pt>
                <c:pt idx="2">
                  <c:v>2019</c:v>
                </c:pt>
                <c:pt idx="3">
                  <c:v>2020</c:v>
                </c:pt>
                <c:pt idx="4">
                  <c:v>2021</c:v>
                </c:pt>
                <c:pt idx="5">
                  <c:v>2022E</c:v>
                </c:pt>
                <c:pt idx="6">
                  <c:v>2023F</c:v>
                </c:pt>
                <c:pt idx="7">
                  <c:v>2024F</c:v>
                </c:pt>
                <c:pt idx="8">
                  <c:v>2025F</c:v>
                </c:pt>
                <c:pt idx="9">
                  <c:v>2026F</c:v>
                </c:pt>
                <c:pt idx="10">
                  <c:v>2027F</c:v>
                </c:pt>
              </c:strCache>
            </c:strRef>
          </c:cat>
          <c:val>
            <c:numRef>
              <c:f>Sheet1!$D$2:$D$12</c:f>
              <c:numCache>
                <c:formatCode>0.00%</c:formatCode>
                <c:ptCount val="11"/>
                <c:pt idx="0">
                  <c:v>0.14449999999999999</c:v>
                </c:pt>
                <c:pt idx="1">
                  <c:v>0.1452</c:v>
                </c:pt>
                <c:pt idx="2">
                  <c:v>0.14599999999999999</c:v>
                </c:pt>
                <c:pt idx="3">
                  <c:v>0.1467</c:v>
                </c:pt>
                <c:pt idx="4">
                  <c:v>0.14749999999999999</c:v>
                </c:pt>
                <c:pt idx="5">
                  <c:v>0.14829999999999999</c:v>
                </c:pt>
                <c:pt idx="6">
                  <c:v>0.14899999999999999</c:v>
                </c:pt>
                <c:pt idx="7">
                  <c:v>0.14979999999999999</c:v>
                </c:pt>
                <c:pt idx="8">
                  <c:v>0.15059999999999998</c:v>
                </c:pt>
                <c:pt idx="9">
                  <c:v>0.15139999999999998</c:v>
                </c:pt>
                <c:pt idx="10">
                  <c:v>0.1522</c:v>
                </c:pt>
              </c:numCache>
            </c:numRef>
          </c:val>
          <c:extLst>
            <c:ext xmlns:c16="http://schemas.microsoft.com/office/drawing/2014/chart" uri="{C3380CC4-5D6E-409C-BE32-E72D297353CC}">
              <c16:uniqueId val="{00000000-9D36-4C7A-91BF-B658E5FB39EF}"/>
            </c:ext>
          </c:extLst>
        </c:ser>
        <c:ser>
          <c:idx val="2"/>
          <c:order val="5"/>
          <c:tx>
            <c:strRef>
              <c:f>Sheet1!$B$1</c:f>
              <c:strCache>
                <c:ptCount val="1"/>
                <c:pt idx="0">
                  <c:v>Construction Materials</c:v>
                </c:pt>
              </c:strCache>
            </c:strRef>
          </c:tx>
          <c:spPr>
            <a:solidFill>
              <a:schemeClr val="accent3"/>
            </a:solidFill>
            <a:ln>
              <a:noFill/>
            </a:ln>
            <a:effectLst/>
          </c:spPr>
          <c:invertIfNegative val="0"/>
          <c:cat>
            <c:strRef>
              <c:f>Sheet1!$A$2:$A$12</c:f>
              <c:strCache>
                <c:ptCount val="11"/>
                <c:pt idx="0">
                  <c:v>2017</c:v>
                </c:pt>
                <c:pt idx="1">
                  <c:v>2018</c:v>
                </c:pt>
                <c:pt idx="2">
                  <c:v>2019</c:v>
                </c:pt>
                <c:pt idx="3">
                  <c:v>2020</c:v>
                </c:pt>
                <c:pt idx="4">
                  <c:v>2021</c:v>
                </c:pt>
                <c:pt idx="5">
                  <c:v>2022E</c:v>
                </c:pt>
                <c:pt idx="6">
                  <c:v>2023F</c:v>
                </c:pt>
                <c:pt idx="7">
                  <c:v>2024F</c:v>
                </c:pt>
                <c:pt idx="8">
                  <c:v>2025F</c:v>
                </c:pt>
                <c:pt idx="9">
                  <c:v>2026F</c:v>
                </c:pt>
                <c:pt idx="10">
                  <c:v>2027F</c:v>
                </c:pt>
              </c:strCache>
            </c:strRef>
          </c:cat>
          <c:val>
            <c:numRef>
              <c:f>Sheet1!$B$2:$B$12</c:f>
              <c:numCache>
                <c:formatCode>0.00%</c:formatCode>
                <c:ptCount val="11"/>
                <c:pt idx="0">
                  <c:v>0.57210000000000005</c:v>
                </c:pt>
                <c:pt idx="1">
                  <c:v>0.57050000000000001</c:v>
                </c:pt>
                <c:pt idx="2">
                  <c:v>0.56879999999999997</c:v>
                </c:pt>
                <c:pt idx="3">
                  <c:v>0.56720000000000004</c:v>
                </c:pt>
                <c:pt idx="4">
                  <c:v>0.5655</c:v>
                </c:pt>
                <c:pt idx="5">
                  <c:v>0.56389999999999996</c:v>
                </c:pt>
                <c:pt idx="6">
                  <c:v>0.56230000000000002</c:v>
                </c:pt>
                <c:pt idx="7">
                  <c:v>0.56069999999999998</c:v>
                </c:pt>
                <c:pt idx="8">
                  <c:v>0.55910000000000004</c:v>
                </c:pt>
                <c:pt idx="9">
                  <c:v>0.5575</c:v>
                </c:pt>
                <c:pt idx="10">
                  <c:v>0.55590000000000006</c:v>
                </c:pt>
              </c:numCache>
            </c:numRef>
          </c:val>
          <c:extLst>
            <c:ext xmlns:c16="http://schemas.microsoft.com/office/drawing/2014/chart" uri="{C3380CC4-5D6E-409C-BE32-E72D297353CC}">
              <c16:uniqueId val="{00000002-4A3C-4DAC-867C-7B68AE1D89A3}"/>
            </c:ext>
          </c:extLst>
        </c:ser>
        <c:dLbls>
          <c:showLegendKey val="0"/>
          <c:showVal val="0"/>
          <c:showCatName val="0"/>
          <c:showSerName val="0"/>
          <c:showPercent val="0"/>
          <c:showBubbleSize val="0"/>
        </c:dLbls>
        <c:gapWidth val="150"/>
        <c:overlap val="100"/>
        <c:axId val="609667808"/>
        <c:axId val="609663872"/>
      </c:barChart>
      <c:catAx>
        <c:axId val="60966780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609663872"/>
        <c:crosses val="autoZero"/>
        <c:auto val="1"/>
        <c:lblAlgn val="ctr"/>
        <c:lblOffset val="100"/>
        <c:noMultiLvlLbl val="0"/>
      </c:catAx>
      <c:valAx>
        <c:axId val="609663872"/>
        <c:scaling>
          <c:orientation val="minMax"/>
        </c:scaling>
        <c:delete val="1"/>
        <c:axPos val="l"/>
        <c:numFmt formatCode="0.00%" sourceLinked="1"/>
        <c:majorTickMark val="none"/>
        <c:minorTickMark val="none"/>
        <c:tickLblPos val="nextTo"/>
        <c:crossAx val="609667808"/>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800" b="0" i="0" u="none" strike="noStrike" kern="1200" baseline="0">
                <a:solidFill>
                  <a:schemeClr val="tx1">
                    <a:lumMod val="65000"/>
                    <a:lumOff val="35000"/>
                  </a:schemeClr>
                </a:solidFill>
                <a:latin typeface="Verdana" panose="020B0604030504040204" pitchFamily="34" charset="0"/>
                <a:ea typeface="Verdana" panose="020B0604030504040204" pitchFamily="34" charset="0"/>
                <a:cs typeface="Verdana" panose="020B0604030504040204" pitchFamily="34" charset="0"/>
              </a:defRPr>
            </a:pPr>
            <a:endParaRPr lang="en-US"/>
          </a:p>
        </c:txPr>
      </c:dTable>
      <c:spPr>
        <a:noFill/>
        <a:ln>
          <a:noFill/>
        </a:ln>
        <a:effectLst/>
      </c:spPr>
    </c:plotArea>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CO2 Traded Price per Ton </c:v>
                </c:pt>
              </c:strCache>
            </c:strRef>
          </c:tx>
          <c:spPr>
            <a:solidFill>
              <a:schemeClr val="accent1">
                <a:lumMod val="60000"/>
                <a:lumOff val="40000"/>
              </a:schemeClr>
            </a:solidFill>
            <a:ln>
              <a:noFill/>
            </a:ln>
            <a:effectLst/>
          </c:spPr>
          <c:invertIfNegative val="0"/>
          <c:cat>
            <c:numRef>
              <c:f>Sheet1!$A$2:$A$5</c:f>
              <c:numCache>
                <c:formatCode>General</c:formatCode>
                <c:ptCount val="4"/>
                <c:pt idx="0">
                  <c:v>2005</c:v>
                </c:pt>
                <c:pt idx="1">
                  <c:v>2010</c:v>
                </c:pt>
                <c:pt idx="2">
                  <c:v>2015</c:v>
                </c:pt>
                <c:pt idx="3">
                  <c:v>2020</c:v>
                </c:pt>
              </c:numCache>
            </c:numRef>
          </c:cat>
          <c:val>
            <c:numRef>
              <c:f>Sheet1!$B$2:$B$5</c:f>
              <c:numCache>
                <c:formatCode>General</c:formatCode>
                <c:ptCount val="4"/>
                <c:pt idx="0">
                  <c:v>16</c:v>
                </c:pt>
                <c:pt idx="1">
                  <c:v>14</c:v>
                </c:pt>
                <c:pt idx="2">
                  <c:v>8.5</c:v>
                </c:pt>
                <c:pt idx="3">
                  <c:v>7</c:v>
                </c:pt>
              </c:numCache>
            </c:numRef>
          </c:val>
          <c:extLst>
            <c:ext xmlns:c16="http://schemas.microsoft.com/office/drawing/2014/chart" uri="{C3380CC4-5D6E-409C-BE32-E72D297353CC}">
              <c16:uniqueId val="{00000000-4DA5-4E1F-B6F5-9E641AFB0FE3}"/>
            </c:ext>
          </c:extLst>
        </c:ser>
        <c:dLbls>
          <c:showLegendKey val="0"/>
          <c:showVal val="0"/>
          <c:showCatName val="0"/>
          <c:showSerName val="0"/>
          <c:showPercent val="0"/>
          <c:showBubbleSize val="0"/>
        </c:dLbls>
        <c:gapWidth val="219"/>
        <c:axId val="1394182288"/>
        <c:axId val="1394183952"/>
      </c:barChart>
      <c:lineChart>
        <c:grouping val="standard"/>
        <c:varyColors val="0"/>
        <c:ser>
          <c:idx val="1"/>
          <c:order val="1"/>
          <c:tx>
            <c:strRef>
              <c:f>Sheet1!$C$1</c:f>
              <c:strCache>
                <c:ptCount val="1"/>
                <c:pt idx="0">
                  <c:v>Y-o-Y Growth</c:v>
                </c:pt>
              </c:strCache>
            </c:strRef>
          </c:tx>
          <c:spPr>
            <a:ln w="28575" cap="rnd">
              <a:solidFill>
                <a:schemeClr val="accent2"/>
              </a:solidFill>
              <a:round/>
            </a:ln>
            <a:effectLst/>
          </c:spPr>
          <c:marker>
            <c:symbol val="square"/>
            <c:size val="7"/>
            <c:spPr>
              <a:solidFill>
                <a:schemeClr val="accent2">
                  <a:lumMod val="75000"/>
                </a:schemeClr>
              </a:solidFill>
              <a:ln w="9525" cap="sq">
                <a:solidFill>
                  <a:schemeClr val="accent2"/>
                </a:solidFill>
                <a:bevel/>
              </a:ln>
              <a:effectLst/>
            </c:spPr>
          </c:marker>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2005</c:v>
                </c:pt>
                <c:pt idx="1">
                  <c:v>2010</c:v>
                </c:pt>
                <c:pt idx="2">
                  <c:v>2015</c:v>
                </c:pt>
                <c:pt idx="3">
                  <c:v>2020</c:v>
                </c:pt>
              </c:numCache>
            </c:numRef>
          </c:cat>
          <c:val>
            <c:numRef>
              <c:f>Sheet1!$C$2:$C$5</c:f>
              <c:numCache>
                <c:formatCode>0.00%</c:formatCode>
                <c:ptCount val="4"/>
                <c:pt idx="1">
                  <c:v>-0.125</c:v>
                </c:pt>
                <c:pt idx="2">
                  <c:v>-0.39300000000000002</c:v>
                </c:pt>
                <c:pt idx="3">
                  <c:v>-0.214</c:v>
                </c:pt>
              </c:numCache>
            </c:numRef>
          </c:val>
          <c:smooth val="1"/>
          <c:extLst>
            <c:ext xmlns:c16="http://schemas.microsoft.com/office/drawing/2014/chart" uri="{C3380CC4-5D6E-409C-BE32-E72D297353CC}">
              <c16:uniqueId val="{00000001-4DA5-4E1F-B6F5-9E641AFB0FE3}"/>
            </c:ext>
          </c:extLst>
        </c:ser>
        <c:dLbls>
          <c:showLegendKey val="0"/>
          <c:showVal val="0"/>
          <c:showCatName val="0"/>
          <c:showSerName val="0"/>
          <c:showPercent val="0"/>
          <c:showBubbleSize val="0"/>
        </c:dLbls>
        <c:marker val="1"/>
        <c:smooth val="0"/>
        <c:axId val="1394167312"/>
        <c:axId val="1394165232"/>
      </c:lineChart>
      <c:catAx>
        <c:axId val="139418228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1" i="0" u="none" strike="noStrike" kern="1200" baseline="0">
                <a:solidFill>
                  <a:schemeClr val="tx1">
                    <a:lumMod val="65000"/>
                    <a:lumOff val="35000"/>
                  </a:schemeClr>
                </a:solidFill>
                <a:latin typeface="+mn-lt"/>
                <a:ea typeface="+mn-ea"/>
                <a:cs typeface="+mn-cs"/>
              </a:defRPr>
            </a:pPr>
            <a:endParaRPr lang="en-US"/>
          </a:p>
        </c:txPr>
        <c:crossAx val="1394183952"/>
        <c:crosses val="autoZero"/>
        <c:auto val="1"/>
        <c:lblAlgn val="ctr"/>
        <c:lblOffset val="100"/>
        <c:noMultiLvlLbl val="0"/>
      </c:catAx>
      <c:valAx>
        <c:axId val="1394183952"/>
        <c:scaling>
          <c:orientation val="minMax"/>
        </c:scaling>
        <c:delete val="0"/>
        <c:axPos val="l"/>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394182288"/>
        <c:crosses val="autoZero"/>
        <c:crossBetween val="between"/>
      </c:valAx>
      <c:valAx>
        <c:axId val="1394165232"/>
        <c:scaling>
          <c:orientation val="minMax"/>
        </c:scaling>
        <c:delete val="0"/>
        <c:axPos val="r"/>
        <c:numFmt formatCode="0.00%" sourceLinked="1"/>
        <c:majorTickMark val="out"/>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crossAx val="1394167312"/>
        <c:crosses val="max"/>
        <c:crossBetween val="between"/>
      </c:valAx>
      <c:catAx>
        <c:axId val="1394167312"/>
        <c:scaling>
          <c:orientation val="minMax"/>
        </c:scaling>
        <c:delete val="1"/>
        <c:axPos val="b"/>
        <c:numFmt formatCode="General" sourceLinked="1"/>
        <c:majorTickMark val="out"/>
        <c:minorTickMark val="none"/>
        <c:tickLblPos val="nextTo"/>
        <c:crossAx val="1394165232"/>
        <c:crosses val="autoZero"/>
        <c:auto val="1"/>
        <c:lblAlgn val="ctr"/>
        <c:lblOffset val="100"/>
        <c:noMultiLvlLbl val="0"/>
      </c:cat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dPt>
            <c:idx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8-7E13-4689-8D3D-923CF283420D}"/>
              </c:ext>
            </c:extLst>
          </c:dPt>
          <c:dPt>
            <c:idx val="1"/>
            <c:bubble3D val="0"/>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D-7E13-4689-8D3D-923CF283420D}"/>
              </c:ext>
            </c:extLst>
          </c:dPt>
          <c:dPt>
            <c:idx val="2"/>
            <c:bubble3D val="0"/>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E-7E13-4689-8D3D-923CF283420D}"/>
              </c:ext>
            </c:extLst>
          </c:dPt>
          <c:dPt>
            <c:idx val="3"/>
            <c:bubble3D val="0"/>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C-7E13-4689-8D3D-923CF283420D}"/>
              </c:ext>
            </c:extLst>
          </c:dPt>
          <c:dPt>
            <c:idx val="4"/>
            <c:bubble3D val="0"/>
            <c:spPr>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A-7E13-4689-8D3D-923CF283420D}"/>
              </c:ext>
            </c:extLst>
          </c:dPt>
          <c:dPt>
            <c:idx val="5"/>
            <c:bubble3D val="0"/>
            <c:spPr>
              <a:gradFill rotWithShape="1">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9-7E13-4689-8D3D-923CF283420D}"/>
              </c:ext>
            </c:extLst>
          </c:dPt>
          <c:dPt>
            <c:idx val="6"/>
            <c:bubble3D val="0"/>
            <c:spPr>
              <a:gradFill rotWithShape="1">
                <a:gsLst>
                  <a:gs pos="0">
                    <a:schemeClr val="accent1">
                      <a:lumMod val="60000"/>
                      <a:satMod val="103000"/>
                      <a:lumMod val="102000"/>
                      <a:tint val="94000"/>
                    </a:schemeClr>
                  </a:gs>
                  <a:gs pos="50000">
                    <a:schemeClr val="accent1">
                      <a:lumMod val="60000"/>
                      <a:satMod val="110000"/>
                      <a:lumMod val="100000"/>
                      <a:shade val="100000"/>
                    </a:schemeClr>
                  </a:gs>
                  <a:gs pos="100000">
                    <a:schemeClr val="accent1">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B-7E13-4689-8D3D-923CF283420D}"/>
              </c:ext>
            </c:extLst>
          </c:dPt>
          <c:dLbls>
            <c:dLbl>
              <c:idx val="0"/>
              <c:layout>
                <c:manualLayout>
                  <c:x val="8.9651632111492185E-2"/>
                  <c:y val="-3.8561002291104769E-2"/>
                </c:manualLayout>
              </c:layout>
              <c:dLblPos val="bestFit"/>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8-7E13-4689-8D3D-923CF283420D}"/>
                </c:ext>
              </c:extLst>
            </c:dLbl>
            <c:dLbl>
              <c:idx val="1"/>
              <c:layout>
                <c:manualLayout>
                  <c:x val="0.2581967004810975"/>
                  <c:y val="-0.1872962968425089"/>
                </c:manualLayout>
              </c:layout>
              <c:dLblPos val="bestFit"/>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D-7E13-4689-8D3D-923CF283420D}"/>
                </c:ext>
              </c:extLst>
            </c:dLbl>
            <c:dLbl>
              <c:idx val="2"/>
              <c:layout>
                <c:manualLayout>
                  <c:x val="-0.18288918832377146"/>
                  <c:y val="-1.3771569654009448E-2"/>
                </c:manualLayout>
              </c:layout>
              <c:spPr>
                <a:noFill/>
                <a:ln>
                  <a:noFill/>
                </a:ln>
                <a:effectLst/>
              </c:spPr>
              <c:txPr>
                <a:bodyPr rot="0" spcFirstLastPara="1" vertOverflow="ellipsis" vert="horz" wrap="square" lIns="38100" tIns="19050" rIns="38100" bIns="19050" anchor="ctr" anchorCtr="1">
                  <a:no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bestFit"/>
              <c:showLegendKey val="0"/>
              <c:showVal val="1"/>
              <c:showCatName val="1"/>
              <c:showSerName val="0"/>
              <c:showPercent val="0"/>
              <c:showBubbleSize val="0"/>
              <c:extLst>
                <c:ext xmlns:c15="http://schemas.microsoft.com/office/drawing/2012/chart" uri="{CE6537A1-D6FC-4f65-9D91-7224C49458BB}">
                  <c15:layout>
                    <c:manualLayout>
                      <c:w val="0.35152419069283342"/>
                      <c:h val="0.18635981535829632"/>
                    </c:manualLayout>
                  </c15:layout>
                </c:ext>
                <c:ext xmlns:c16="http://schemas.microsoft.com/office/drawing/2014/chart" uri="{C3380CC4-5D6E-409C-BE32-E72D297353CC}">
                  <c16:uniqueId val="{0000000E-7E13-4689-8D3D-923CF283420D}"/>
                </c:ext>
              </c:extLst>
            </c:dLbl>
            <c:dLbl>
              <c:idx val="3"/>
              <c:layout>
                <c:manualLayout>
                  <c:x val="-0.15061474194730687"/>
                  <c:y val="-0.2368747283596436"/>
                </c:manualLayout>
              </c:layout>
              <c:dLblPos val="bestFit"/>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C-7E13-4689-8D3D-923CF283420D}"/>
                </c:ext>
              </c:extLst>
            </c:dLbl>
            <c:dLbl>
              <c:idx val="4"/>
              <c:layout>
                <c:manualLayout>
                  <c:x val="-8.9651773295164799E-2"/>
                  <c:y val="-1.4596358696265091E-2"/>
                </c:manualLayout>
              </c:layout>
              <c:spPr>
                <a:noFill/>
                <a:ln>
                  <a:noFill/>
                </a:ln>
                <a:effectLst/>
              </c:spPr>
              <c:txPr>
                <a:bodyPr rot="0" spcFirstLastPara="1" vertOverflow="ellipsis" vert="horz" wrap="square" lIns="38100" tIns="19050" rIns="38100" bIns="19050" anchor="ctr" anchorCtr="1">
                  <a:no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bestFit"/>
              <c:showLegendKey val="0"/>
              <c:showVal val="1"/>
              <c:showCatName val="1"/>
              <c:showSerName val="0"/>
              <c:showPercent val="0"/>
              <c:showBubbleSize val="0"/>
              <c:extLst>
                <c:ext xmlns:c15="http://schemas.microsoft.com/office/drawing/2012/chart" uri="{CE6537A1-D6FC-4f65-9D91-7224C49458BB}">
                  <c15:layout>
                    <c:manualLayout>
                      <c:w val="0.15002289999169838"/>
                      <c:h val="0.27449924916653584"/>
                    </c:manualLayout>
                  </c15:layout>
                </c:ext>
                <c:ext xmlns:c16="http://schemas.microsoft.com/office/drawing/2014/chart" uri="{C3380CC4-5D6E-409C-BE32-E72D297353CC}">
                  <c16:uniqueId val="{0000000A-7E13-4689-8D3D-923CF283420D}"/>
                </c:ext>
              </c:extLst>
            </c:dLbl>
            <c:dLbl>
              <c:idx val="5"/>
              <c:layout>
                <c:manualLayout>
                  <c:x val="-6.0963109835814683E-2"/>
                  <c:y val="0"/>
                </c:manualLayout>
              </c:layout>
              <c:dLblPos val="bestFit"/>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9-7E13-4689-8D3D-923CF283420D}"/>
                </c:ext>
              </c:extLst>
            </c:dLbl>
            <c:dLbl>
              <c:idx val="6"/>
              <c:layout>
                <c:manualLayout>
                  <c:x val="0.30840161446353309"/>
                  <c:y val="0"/>
                </c:manualLayout>
              </c:layout>
              <c:dLblPos val="bestFit"/>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B-7E13-4689-8D3D-923CF283420D}"/>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1"/>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Sheet1!$A$2:$A$8</c:f>
              <c:strCache>
                <c:ptCount val="7"/>
                <c:pt idx="0">
                  <c:v>Block</c:v>
                </c:pt>
                <c:pt idx="1">
                  <c:v>Lintel</c:v>
                </c:pt>
                <c:pt idx="2">
                  <c:v>Floor Elements</c:v>
                </c:pt>
                <c:pt idx="3">
                  <c:v>Roof Panel</c:v>
                </c:pt>
                <c:pt idx="4">
                  <c:v>Wall Panel</c:v>
                </c:pt>
                <c:pt idx="5">
                  <c:v>Cladding Panel</c:v>
                </c:pt>
                <c:pt idx="6">
                  <c:v>Others</c:v>
                </c:pt>
              </c:strCache>
            </c:strRef>
          </c:cat>
          <c:val>
            <c:numRef>
              <c:f>Sheet1!$B$2:$B$8</c:f>
              <c:numCache>
                <c:formatCode>0.00%</c:formatCode>
                <c:ptCount val="7"/>
                <c:pt idx="0">
                  <c:v>0.41729056164869638</c:v>
                </c:pt>
                <c:pt idx="1">
                  <c:v>7.0756938202706621E-2</c:v>
                </c:pt>
                <c:pt idx="2">
                  <c:v>7.8143710376193637E-2</c:v>
                </c:pt>
                <c:pt idx="3">
                  <c:v>0.1329454804553124</c:v>
                </c:pt>
                <c:pt idx="4">
                  <c:v>0.17086026944526178</c:v>
                </c:pt>
                <c:pt idx="5">
                  <c:v>8.8621892906136659E-2</c:v>
                </c:pt>
                <c:pt idx="6">
                  <c:v>4.1381146965692533E-2</c:v>
                </c:pt>
              </c:numCache>
            </c:numRef>
          </c:val>
          <c:extLst>
            <c:ext xmlns:c16="http://schemas.microsoft.com/office/drawing/2014/chart" uri="{C3380CC4-5D6E-409C-BE32-E72D297353CC}">
              <c16:uniqueId val="{00000000-7E13-4689-8D3D-923CF283420D}"/>
            </c:ext>
          </c:extLst>
        </c:ser>
        <c:dLbls>
          <c:dLblPos val="outEnd"/>
          <c:showLegendKey val="0"/>
          <c:showVal val="1"/>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dPt>
            <c:idx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8-7E13-4689-8D3D-923CF283420D}"/>
              </c:ext>
            </c:extLst>
          </c:dPt>
          <c:dPt>
            <c:idx val="1"/>
            <c:bubble3D val="0"/>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D-7E13-4689-8D3D-923CF283420D}"/>
              </c:ext>
            </c:extLst>
          </c:dPt>
          <c:dPt>
            <c:idx val="2"/>
            <c:bubble3D val="0"/>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E-7E13-4689-8D3D-923CF283420D}"/>
              </c:ext>
            </c:extLst>
          </c:dPt>
          <c:dPt>
            <c:idx val="3"/>
            <c:bubble3D val="0"/>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C-7E13-4689-8D3D-923CF283420D}"/>
              </c:ext>
            </c:extLst>
          </c:dPt>
          <c:dPt>
            <c:idx val="4"/>
            <c:bubble3D val="0"/>
            <c:spPr>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A-7E13-4689-8D3D-923CF283420D}"/>
              </c:ext>
            </c:extLst>
          </c:dPt>
          <c:dPt>
            <c:idx val="5"/>
            <c:bubble3D val="0"/>
            <c:spPr>
              <a:gradFill rotWithShape="1">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9-7E13-4689-8D3D-923CF283420D}"/>
              </c:ext>
            </c:extLst>
          </c:dPt>
          <c:dPt>
            <c:idx val="6"/>
            <c:bubble3D val="0"/>
            <c:spPr>
              <a:gradFill rotWithShape="1">
                <a:gsLst>
                  <a:gs pos="0">
                    <a:schemeClr val="accent1">
                      <a:lumMod val="60000"/>
                      <a:satMod val="103000"/>
                      <a:lumMod val="102000"/>
                      <a:tint val="94000"/>
                    </a:schemeClr>
                  </a:gs>
                  <a:gs pos="50000">
                    <a:schemeClr val="accent1">
                      <a:lumMod val="60000"/>
                      <a:satMod val="110000"/>
                      <a:lumMod val="100000"/>
                      <a:shade val="100000"/>
                    </a:schemeClr>
                  </a:gs>
                  <a:gs pos="100000">
                    <a:schemeClr val="accent1">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B-7E13-4689-8D3D-923CF283420D}"/>
              </c:ext>
            </c:extLst>
          </c:dPt>
          <c:dPt>
            <c:idx val="7"/>
            <c:bubble3D val="0"/>
            <c:spPr>
              <a:gradFill rotWithShape="1">
                <a:gsLst>
                  <a:gs pos="0">
                    <a:schemeClr val="accent2">
                      <a:lumMod val="60000"/>
                      <a:satMod val="103000"/>
                      <a:lumMod val="102000"/>
                      <a:tint val="94000"/>
                    </a:schemeClr>
                  </a:gs>
                  <a:gs pos="50000">
                    <a:schemeClr val="accent2">
                      <a:lumMod val="60000"/>
                      <a:satMod val="110000"/>
                      <a:lumMod val="100000"/>
                      <a:shade val="100000"/>
                    </a:schemeClr>
                  </a:gs>
                  <a:gs pos="100000">
                    <a:schemeClr val="accent2">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1-B791-44D8-8521-93335F03E964}"/>
              </c:ext>
            </c:extLst>
          </c:dPt>
          <c:dLbls>
            <c:dLbl>
              <c:idx val="0"/>
              <c:layout>
                <c:manualLayout>
                  <c:x val="-0.18281391336004266"/>
                  <c:y val="-5.7987534273848734E-3"/>
                </c:manualLayout>
              </c:layout>
              <c:dLblPos val="bestFit"/>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8-7E13-4689-8D3D-923CF283420D}"/>
                </c:ext>
              </c:extLst>
            </c:dLbl>
            <c:dLbl>
              <c:idx val="1"/>
              <c:layout>
                <c:manualLayout>
                  <c:x val="-0.14234619392298134"/>
                  <c:y val="-0.14500332658818124"/>
                </c:manualLayout>
              </c:layout>
              <c:dLblPos val="bestFit"/>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D-7E13-4689-8D3D-923CF283420D}"/>
                </c:ext>
              </c:extLst>
            </c:dLbl>
            <c:dLbl>
              <c:idx val="2"/>
              <c:layout>
                <c:manualLayout>
                  <c:x val="0.15674203503414816"/>
                  <c:y val="-0.14417816145406048"/>
                </c:manualLayout>
              </c:layout>
              <c:spPr>
                <a:noFill/>
                <a:ln>
                  <a:noFill/>
                </a:ln>
                <a:effectLst/>
              </c:spPr>
              <c:txPr>
                <a:bodyPr rot="0" spcFirstLastPara="1" vertOverflow="ellipsis" vert="horz" wrap="square" lIns="38100" tIns="19050" rIns="38100" bIns="19050" anchor="ctr" anchorCtr="1">
                  <a:noAutofit/>
                </a:bodyPr>
                <a:lstStyle/>
                <a:p>
                  <a:pPr>
                    <a:defRPr sz="1197" b="0" i="0" u="none" strike="noStrike" kern="1200" baseline="0">
                      <a:solidFill>
                        <a:schemeClr val="bg1"/>
                      </a:solidFill>
                      <a:latin typeface="+mn-lt"/>
                      <a:ea typeface="+mn-ea"/>
                      <a:cs typeface="+mn-cs"/>
                    </a:defRPr>
                  </a:pPr>
                  <a:endParaRPr lang="en-US"/>
                </a:p>
              </c:txPr>
              <c:dLblPos val="bestFit"/>
              <c:showLegendKey val="0"/>
              <c:showVal val="1"/>
              <c:showCatName val="1"/>
              <c:showSerName val="0"/>
              <c:showPercent val="0"/>
              <c:showBubbleSize val="0"/>
              <c:extLst>
                <c:ext xmlns:c15="http://schemas.microsoft.com/office/drawing/2012/chart" uri="{CE6537A1-D6FC-4f65-9D91-7224C49458BB}">
                  <c15:layout>
                    <c:manualLayout>
                      <c:w val="0.23373568524554833"/>
                      <c:h val="0.18635988786434818"/>
                    </c:manualLayout>
                  </c15:layout>
                </c:ext>
                <c:ext xmlns:c16="http://schemas.microsoft.com/office/drawing/2014/chart" uri="{C3380CC4-5D6E-409C-BE32-E72D297353CC}">
                  <c16:uniqueId val="{0000000E-7E13-4689-8D3D-923CF283420D}"/>
                </c:ext>
              </c:extLst>
            </c:dLbl>
            <c:dLbl>
              <c:idx val="3"/>
              <c:layout>
                <c:manualLayout>
                  <c:x val="0.15922502131358554"/>
                  <c:y val="-5.735361525325719E-2"/>
                </c:manualLayout>
              </c:layout>
              <c:dLblPos val="bestFit"/>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C-7E13-4689-8D3D-923CF283420D}"/>
                </c:ext>
              </c:extLst>
            </c:dLbl>
            <c:dLbl>
              <c:idx val="4"/>
              <c:layout>
                <c:manualLayout>
                  <c:x val="0.12973890625551412"/>
                  <c:y val="3.2003990478607615E-2"/>
                </c:manualLayout>
              </c:layout>
              <c:spPr>
                <a:noFill/>
                <a:ln>
                  <a:noFill/>
                </a:ln>
                <a:effectLst/>
              </c:spPr>
              <c:txPr>
                <a:bodyPr rot="0" spcFirstLastPara="1" vertOverflow="ellipsis" vert="horz" wrap="square" lIns="38100" tIns="19050" rIns="38100" bIns="19050" anchor="ctr" anchorCtr="1">
                  <a:noAutofit/>
                </a:bodyPr>
                <a:lstStyle/>
                <a:p>
                  <a:pPr>
                    <a:defRPr sz="1197" b="0" i="0" u="none" strike="noStrike" kern="1200" baseline="0">
                      <a:solidFill>
                        <a:schemeClr val="bg1"/>
                      </a:solidFill>
                      <a:latin typeface="+mn-lt"/>
                      <a:ea typeface="+mn-ea"/>
                      <a:cs typeface="+mn-cs"/>
                    </a:defRPr>
                  </a:pPr>
                  <a:endParaRPr lang="en-US"/>
                </a:p>
              </c:txPr>
              <c:dLblPos val="bestFit"/>
              <c:showLegendKey val="0"/>
              <c:showVal val="1"/>
              <c:showCatName val="1"/>
              <c:showSerName val="0"/>
              <c:showPercent val="0"/>
              <c:showBubbleSize val="0"/>
              <c:extLst>
                <c:ext xmlns:c15="http://schemas.microsoft.com/office/drawing/2012/chart" uri="{CE6537A1-D6FC-4f65-9D91-7224C49458BB}">
                  <c15:layout>
                    <c:manualLayout>
                      <c:w val="0.15002284442581656"/>
                      <c:h val="0.15101151195345874"/>
                    </c:manualLayout>
                  </c15:layout>
                </c:ext>
                <c:ext xmlns:c16="http://schemas.microsoft.com/office/drawing/2014/chart" uri="{C3380CC4-5D6E-409C-BE32-E72D297353CC}">
                  <c16:uniqueId val="{0000000A-7E13-4689-8D3D-923CF283420D}"/>
                </c:ext>
              </c:extLst>
            </c:dLbl>
            <c:dLbl>
              <c:idx val="5"/>
              <c:layout>
                <c:manualLayout>
                  <c:x val="-3.7119928487782922E-2"/>
                  <c:y val="2.7012951023605489E-2"/>
                </c:manualLayout>
              </c:layout>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lumMod val="50000"/>
                        </a:schemeClr>
                      </a:solidFill>
                      <a:latin typeface="+mn-lt"/>
                      <a:ea typeface="+mn-ea"/>
                      <a:cs typeface="+mn-cs"/>
                    </a:defRPr>
                  </a:pPr>
                  <a:endParaRPr lang="en-US"/>
                </a:p>
              </c:txPr>
              <c:dLblPos val="bestFit"/>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9-7E13-4689-8D3D-923CF283420D}"/>
                </c:ext>
              </c:extLst>
            </c:dLbl>
            <c:dLbl>
              <c:idx val="6"/>
              <c:layout>
                <c:manualLayout>
                  <c:x val="-0.10666260052817113"/>
                  <c:y val="-1.9294965016861083E-2"/>
                </c:manualLayout>
              </c:layout>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lumMod val="50000"/>
                        </a:schemeClr>
                      </a:solidFill>
                      <a:latin typeface="+mn-lt"/>
                      <a:ea typeface="+mn-ea"/>
                      <a:cs typeface="+mn-cs"/>
                    </a:defRPr>
                  </a:pPr>
                  <a:endParaRPr lang="en-US"/>
                </a:p>
              </c:txPr>
              <c:dLblPos val="bestFit"/>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B-7E13-4689-8D3D-923CF283420D}"/>
                </c:ext>
              </c:extLst>
            </c:dLbl>
            <c:dLbl>
              <c:idx val="7"/>
              <c:layout>
                <c:manualLayout>
                  <c:x val="0.1256609997603963"/>
                  <c:y val="0.14802556227903521"/>
                </c:manualLayout>
              </c:layout>
              <c:spPr>
                <a:noFill/>
                <a:ln>
                  <a:noFill/>
                </a:ln>
                <a:effectLst/>
              </c:spPr>
              <c:txPr>
                <a:bodyPr rot="0" spcFirstLastPara="1" vertOverflow="ellipsis" vert="horz" wrap="square" lIns="38100" tIns="19050" rIns="38100" bIns="19050" anchor="ctr" anchorCtr="1">
                  <a:noAutofit/>
                </a:bodyPr>
                <a:lstStyle/>
                <a:p>
                  <a:pPr>
                    <a:defRPr sz="1197" b="0" i="0" u="none" strike="noStrike" kern="1200" baseline="0">
                      <a:solidFill>
                        <a:schemeClr val="bg1"/>
                      </a:solidFill>
                      <a:latin typeface="+mn-lt"/>
                      <a:ea typeface="+mn-ea"/>
                      <a:cs typeface="+mn-cs"/>
                    </a:defRPr>
                  </a:pPr>
                  <a:endParaRPr lang="en-US"/>
                </a:p>
              </c:txPr>
              <c:dLblPos val="bestFit"/>
              <c:showLegendKey val="0"/>
              <c:showVal val="1"/>
              <c:showCatName val="1"/>
              <c:showSerName val="0"/>
              <c:showPercent val="0"/>
              <c:showBubbleSize val="0"/>
              <c:extLst>
                <c:ext xmlns:c15="http://schemas.microsoft.com/office/drawing/2012/chart" uri="{CE6537A1-D6FC-4f65-9D91-7224C49458BB}">
                  <c15:layout>
                    <c:manualLayout>
                      <c:w val="0.15068642586205411"/>
                      <c:h val="0.13834125287829221"/>
                    </c:manualLayout>
                  </c15:layout>
                </c:ext>
                <c:ext xmlns:c16="http://schemas.microsoft.com/office/drawing/2014/chart" uri="{C3380CC4-5D6E-409C-BE32-E72D297353CC}">
                  <c16:uniqueId val="{00000001-B791-44D8-8521-93335F03E964}"/>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US"/>
              </a:p>
            </c:txPr>
            <c:dLblPos val="outEnd"/>
            <c:showLegendKey val="0"/>
            <c:showVal val="1"/>
            <c:showCatName val="1"/>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Sheet1!$A$2:$A$9</c:f>
              <c:strCache>
                <c:ptCount val="8"/>
                <c:pt idx="0">
                  <c:v>Xella</c:v>
                </c:pt>
                <c:pt idx="1">
                  <c:v>H+H</c:v>
                </c:pt>
                <c:pt idx="2">
                  <c:v>Solbet</c:v>
                </c:pt>
                <c:pt idx="3">
                  <c:v>Tarmac</c:v>
                </c:pt>
                <c:pt idx="4">
                  <c:v>AKG</c:v>
                </c:pt>
                <c:pt idx="5">
                  <c:v>Bauroc</c:v>
                </c:pt>
                <c:pt idx="6">
                  <c:v>Mannok</c:v>
                </c:pt>
                <c:pt idx="7">
                  <c:v>Others</c:v>
                </c:pt>
              </c:strCache>
            </c:strRef>
          </c:cat>
          <c:val>
            <c:numRef>
              <c:f>Sheet1!$B$2:$B$9</c:f>
              <c:numCache>
                <c:formatCode>0.0%</c:formatCode>
                <c:ptCount val="8"/>
                <c:pt idx="0">
                  <c:v>0.35515926710996254</c:v>
                </c:pt>
                <c:pt idx="1">
                  <c:v>0.13607305670896366</c:v>
                </c:pt>
                <c:pt idx="2">
                  <c:v>0.15193820958796711</c:v>
                </c:pt>
                <c:pt idx="3">
                  <c:v>0.11057231626934579</c:v>
                </c:pt>
                <c:pt idx="4">
                  <c:v>5.9235169430006673E-2</c:v>
                </c:pt>
                <c:pt idx="5">
                  <c:v>1.9745056476668892E-2</c:v>
                </c:pt>
                <c:pt idx="6">
                  <c:v>1.7276924417085279E-2</c:v>
                </c:pt>
                <c:pt idx="7" formatCode="0.00%">
                  <c:v>0.14999999999999991</c:v>
                </c:pt>
              </c:numCache>
            </c:numRef>
          </c:val>
          <c:extLst>
            <c:ext xmlns:c16="http://schemas.microsoft.com/office/drawing/2014/chart" uri="{C3380CC4-5D6E-409C-BE32-E72D297353CC}">
              <c16:uniqueId val="{00000000-7E13-4689-8D3D-923CF283420D}"/>
            </c:ext>
          </c:extLst>
        </c:ser>
        <c:dLbls>
          <c:dLblPos val="outEnd"/>
          <c:showLegendKey val="0"/>
          <c:showVal val="1"/>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dPt>
            <c:idx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1-6598-4D47-B707-D329B3E3305D}"/>
              </c:ext>
            </c:extLst>
          </c:dPt>
          <c:dPt>
            <c:idx val="1"/>
            <c:bubble3D val="0"/>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3-6598-4D47-B707-D329B3E3305D}"/>
              </c:ext>
            </c:extLst>
          </c:dPt>
          <c:dPt>
            <c:idx val="2"/>
            <c:bubble3D val="0"/>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5-6598-4D47-B707-D329B3E3305D}"/>
              </c:ext>
            </c:extLst>
          </c:dPt>
          <c:dPt>
            <c:idx val="3"/>
            <c:bubble3D val="0"/>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7-6598-4D47-B707-D329B3E3305D}"/>
              </c:ext>
            </c:extLst>
          </c:dPt>
          <c:dLbls>
            <c:dLbl>
              <c:idx val="0"/>
              <c:dLblPos val="outEnd"/>
              <c:showLegendKey val="0"/>
              <c:showVal val="1"/>
              <c:showCatName val="1"/>
              <c:showSerName val="0"/>
              <c:showPercent val="0"/>
              <c:showBubbleSize val="0"/>
              <c:extLst>
                <c:ext xmlns:c15="http://schemas.microsoft.com/office/drawing/2012/chart" uri="{CE6537A1-D6FC-4f65-9D91-7224C49458BB}">
                  <c15:layout>
                    <c:manualLayout>
                      <c:w val="0.29314304786182971"/>
                      <c:h val="0.2579731053274909"/>
                    </c:manualLayout>
                  </c15:layout>
                </c:ext>
                <c:ext xmlns:c16="http://schemas.microsoft.com/office/drawing/2014/chart" uri="{C3380CC4-5D6E-409C-BE32-E72D297353CC}">
                  <c16:uniqueId val="{00000001-6598-4D47-B707-D329B3E3305D}"/>
                </c:ext>
              </c:extLst>
            </c:dLbl>
            <c:dLbl>
              <c:idx val="1"/>
              <c:layout>
                <c:manualLayout>
                  <c:x val="0.18853018196316448"/>
                  <c:y val="-2.7543356186546766E-2"/>
                </c:manualLayout>
              </c:layout>
              <c:spPr>
                <a:noFill/>
                <a:ln>
                  <a:noFill/>
                </a:ln>
                <a:effectLst/>
              </c:spPr>
              <c:txPr>
                <a:bodyPr rot="0" spcFirstLastPara="1" vertOverflow="ellipsis" vert="horz" wrap="square" lIns="38100" tIns="19050" rIns="38100" bIns="19050" anchor="ctr" anchorCtr="1">
                  <a:no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bestFit"/>
              <c:showLegendKey val="0"/>
              <c:showVal val="1"/>
              <c:showCatName val="1"/>
              <c:showSerName val="0"/>
              <c:showPercent val="0"/>
              <c:showBubbleSize val="0"/>
              <c:extLst>
                <c:ext xmlns:c15="http://schemas.microsoft.com/office/drawing/2012/chart" uri="{CE6537A1-D6FC-4f65-9D91-7224C49458BB}">
                  <c15:layout>
                    <c:manualLayout>
                      <c:w val="0.23785185088971128"/>
                      <c:h val="0.22492081764940108"/>
                    </c:manualLayout>
                  </c15:layout>
                </c:ext>
                <c:ext xmlns:c16="http://schemas.microsoft.com/office/drawing/2014/chart" uri="{C3380CC4-5D6E-409C-BE32-E72D297353CC}">
                  <c16:uniqueId val="{00000003-6598-4D47-B707-D329B3E3305D}"/>
                </c:ext>
              </c:extLst>
            </c:dLbl>
            <c:dLbl>
              <c:idx val="2"/>
              <c:layout>
                <c:manualLayout>
                  <c:x val="1.4118367261652312E-7"/>
                  <c:y val="0.267172875609754"/>
                </c:manualLayout>
              </c:layout>
              <c:spPr>
                <a:noFill/>
                <a:ln>
                  <a:noFill/>
                </a:ln>
                <a:effectLst/>
              </c:spPr>
              <c:txPr>
                <a:bodyPr rot="0" spcFirstLastPara="1" vertOverflow="ellipsis" vert="horz" wrap="square" lIns="38100" tIns="19050" rIns="38100" bIns="19050" anchor="ctr" anchorCtr="1">
                  <a:no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bestFit"/>
              <c:showLegendKey val="0"/>
              <c:showVal val="1"/>
              <c:showCatName val="1"/>
              <c:showSerName val="0"/>
              <c:showPercent val="0"/>
              <c:showBubbleSize val="0"/>
              <c:extLst>
                <c:ext xmlns:c15="http://schemas.microsoft.com/office/drawing/2012/chart" uri="{CE6537A1-D6FC-4f65-9D91-7224C49458BB}">
                  <c15:layout>
                    <c:manualLayout>
                      <c:w val="0.35152419069283342"/>
                      <c:h val="0.18635981535829632"/>
                    </c:manualLayout>
                  </c15:layout>
                </c:ext>
                <c:ext xmlns:c16="http://schemas.microsoft.com/office/drawing/2014/chart" uri="{C3380CC4-5D6E-409C-BE32-E72D297353CC}">
                  <c16:uniqueId val="{00000005-6598-4D47-B707-D329B3E3305D}"/>
                </c:ext>
              </c:extLst>
            </c:dLbl>
            <c:dLbl>
              <c:idx val="3"/>
              <c:layout>
                <c:manualLayout>
                  <c:x val="-0.15061474194730687"/>
                  <c:y val="-0.2368747283596436"/>
                </c:manualLayout>
              </c:layout>
              <c:dLblPos val="bestFit"/>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7-6598-4D47-B707-D329B3E3305D}"/>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1"/>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Sheet1!$A$2:$A$5</c:f>
              <c:strCache>
                <c:ptCount val="4"/>
                <c:pt idx="0">
                  <c:v>Commercial</c:v>
                </c:pt>
                <c:pt idx="1">
                  <c:v>Residential</c:v>
                </c:pt>
                <c:pt idx="2">
                  <c:v>Infrastructure</c:v>
                </c:pt>
                <c:pt idx="3">
                  <c:v>Industrial</c:v>
                </c:pt>
              </c:strCache>
            </c:strRef>
          </c:cat>
          <c:val>
            <c:numRef>
              <c:f>Sheet1!$B$2:$B$5</c:f>
              <c:numCache>
                <c:formatCode>0.00%</c:formatCode>
                <c:ptCount val="4"/>
                <c:pt idx="0">
                  <c:v>0.27348662496245835</c:v>
                </c:pt>
                <c:pt idx="1">
                  <c:v>0.37780321168539976</c:v>
                </c:pt>
                <c:pt idx="2">
                  <c:v>0.13964785077083636</c:v>
                </c:pt>
                <c:pt idx="3">
                  <c:v>0.20906231258130556</c:v>
                </c:pt>
              </c:numCache>
            </c:numRef>
          </c:val>
          <c:extLst>
            <c:ext xmlns:c16="http://schemas.microsoft.com/office/drawing/2014/chart" uri="{C3380CC4-5D6E-409C-BE32-E72D297353CC}">
              <c16:uniqueId val="{0000000E-6598-4D47-B707-D329B3E3305D}"/>
            </c:ext>
          </c:extLst>
        </c:ser>
        <c:dLbls>
          <c:dLblPos val="outEnd"/>
          <c:showLegendKey val="0"/>
          <c:showVal val="1"/>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dPt>
            <c:idx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1-76D0-46C1-A43C-B56A98E38490}"/>
              </c:ext>
            </c:extLst>
          </c:dPt>
          <c:dPt>
            <c:idx val="1"/>
            <c:bubble3D val="0"/>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3-76D0-46C1-A43C-B56A98E38490}"/>
              </c:ext>
            </c:extLst>
          </c:dPt>
          <c:dPt>
            <c:idx val="2"/>
            <c:bubble3D val="0"/>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5-76D0-46C1-A43C-B56A98E38490}"/>
              </c:ext>
            </c:extLst>
          </c:dPt>
          <c:dPt>
            <c:idx val="3"/>
            <c:bubble3D val="0"/>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7-76D0-46C1-A43C-B56A98E38490}"/>
              </c:ext>
            </c:extLst>
          </c:dPt>
          <c:dPt>
            <c:idx val="4"/>
            <c:bubble3D val="0"/>
            <c:spPr>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9-76D0-46C1-A43C-B56A98E38490}"/>
              </c:ext>
            </c:extLst>
          </c:dPt>
          <c:dPt>
            <c:idx val="5"/>
            <c:bubble3D val="0"/>
            <c:spPr>
              <a:gradFill rotWithShape="1">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B-76D0-46C1-A43C-B56A98E38490}"/>
              </c:ext>
            </c:extLst>
          </c:dPt>
          <c:dPt>
            <c:idx val="6"/>
            <c:bubble3D val="0"/>
            <c:spPr>
              <a:gradFill rotWithShape="1">
                <a:gsLst>
                  <a:gs pos="0">
                    <a:schemeClr val="accent1">
                      <a:lumMod val="60000"/>
                      <a:satMod val="103000"/>
                      <a:lumMod val="102000"/>
                      <a:tint val="94000"/>
                    </a:schemeClr>
                  </a:gs>
                  <a:gs pos="50000">
                    <a:schemeClr val="accent1">
                      <a:lumMod val="60000"/>
                      <a:satMod val="110000"/>
                      <a:lumMod val="100000"/>
                      <a:shade val="100000"/>
                    </a:schemeClr>
                  </a:gs>
                  <a:gs pos="100000">
                    <a:schemeClr val="accent1">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D-76D0-46C1-A43C-B56A98E38490}"/>
              </c:ext>
            </c:extLst>
          </c:dPt>
          <c:dPt>
            <c:idx val="7"/>
            <c:bubble3D val="0"/>
            <c:spPr>
              <a:gradFill rotWithShape="1">
                <a:gsLst>
                  <a:gs pos="0">
                    <a:schemeClr val="accent2">
                      <a:lumMod val="60000"/>
                      <a:satMod val="103000"/>
                      <a:lumMod val="102000"/>
                      <a:tint val="94000"/>
                    </a:schemeClr>
                  </a:gs>
                  <a:gs pos="50000">
                    <a:schemeClr val="accent2">
                      <a:lumMod val="60000"/>
                      <a:satMod val="110000"/>
                      <a:lumMod val="100000"/>
                      <a:shade val="100000"/>
                    </a:schemeClr>
                  </a:gs>
                  <a:gs pos="100000">
                    <a:schemeClr val="accent2">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10-76D0-46C1-A43C-B56A98E38490}"/>
              </c:ext>
            </c:extLst>
          </c:dPt>
          <c:dLbls>
            <c:dLbl>
              <c:idx val="0"/>
              <c:layout>
                <c:manualLayout>
                  <c:x val="0.11116802381825031"/>
                  <c:y val="0.24238344297265857"/>
                </c:manualLayout>
              </c:layout>
              <c:dLblPos val="bestFit"/>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76D0-46C1-A43C-B56A98E38490}"/>
                </c:ext>
              </c:extLst>
            </c:dLbl>
            <c:dLbl>
              <c:idx val="1"/>
              <c:layout>
                <c:manualLayout>
                  <c:x val="9.9844810907059919E-2"/>
                  <c:y val="2.2034858452059769E-2"/>
                </c:manualLayout>
              </c:layout>
              <c:dLblPos val="bestFit"/>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3-76D0-46C1-A43C-B56A98E38490}"/>
                </c:ext>
              </c:extLst>
            </c:dLbl>
            <c:dLbl>
              <c:idx val="2"/>
              <c:layout>
                <c:manualLayout>
                  <c:x val="-0.18288918832377146"/>
                  <c:y val="-1.3771569654009448E-2"/>
                </c:manualLayout>
              </c:layout>
              <c:spPr>
                <a:noFill/>
                <a:ln>
                  <a:noFill/>
                </a:ln>
                <a:effectLst/>
              </c:spPr>
              <c:txPr>
                <a:bodyPr rot="0" spcFirstLastPara="1" vertOverflow="ellipsis" vert="horz" wrap="square" lIns="38100" tIns="19050" rIns="38100" bIns="19050" anchor="ctr" anchorCtr="1">
                  <a:no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bestFit"/>
              <c:showLegendKey val="0"/>
              <c:showVal val="1"/>
              <c:showCatName val="1"/>
              <c:showSerName val="0"/>
              <c:showPercent val="0"/>
              <c:showBubbleSize val="0"/>
              <c:extLst>
                <c:ext xmlns:c15="http://schemas.microsoft.com/office/drawing/2012/chart" uri="{CE6537A1-D6FC-4f65-9D91-7224C49458BB}">
                  <c15:layout>
                    <c:manualLayout>
                      <c:w val="0.35152419069283342"/>
                      <c:h val="0.18635981535829632"/>
                    </c:manualLayout>
                  </c15:layout>
                </c:ext>
                <c:ext xmlns:c16="http://schemas.microsoft.com/office/drawing/2014/chart" uri="{C3380CC4-5D6E-409C-BE32-E72D297353CC}">
                  <c16:uniqueId val="{00000005-76D0-46C1-A43C-B56A98E38490}"/>
                </c:ext>
              </c:extLst>
            </c:dLbl>
            <c:dLbl>
              <c:idx val="3"/>
              <c:layout>
                <c:manualLayout>
                  <c:x val="-0.19006146007636343"/>
                  <c:y val="-5.508714613015068E-3"/>
                </c:manualLayout>
              </c:layout>
              <c:dLblPos val="bestFit"/>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7-76D0-46C1-A43C-B56A98E38490}"/>
                </c:ext>
              </c:extLst>
            </c:dLbl>
            <c:dLbl>
              <c:idx val="4"/>
              <c:layout>
                <c:manualLayout>
                  <c:x val="-9.6823903864084168E-2"/>
                  <c:y val="1.5701788553845301E-2"/>
                </c:manualLayout>
              </c:layout>
              <c:spPr>
                <a:noFill/>
                <a:ln>
                  <a:noFill/>
                </a:ln>
                <a:effectLst/>
              </c:spPr>
              <c:txPr>
                <a:bodyPr rot="0" spcFirstLastPara="1" vertOverflow="ellipsis" vert="horz" wrap="square" lIns="38100" tIns="19050" rIns="38100" bIns="19050" anchor="ctr" anchorCtr="1">
                  <a:no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bestFit"/>
              <c:showLegendKey val="0"/>
              <c:showVal val="1"/>
              <c:showCatName val="1"/>
              <c:showSerName val="0"/>
              <c:showPercent val="0"/>
              <c:showBubbleSize val="0"/>
              <c:extLst>
                <c:ext xmlns:c15="http://schemas.microsoft.com/office/drawing/2012/chart" uri="{CE6537A1-D6FC-4f65-9D91-7224C49458BB}">
                  <c15:layout>
                    <c:manualLayout>
                      <c:w val="0.15002289999169838"/>
                      <c:h val="0.22492081764940108"/>
                    </c:manualLayout>
                  </c15:layout>
                </c:ext>
                <c:ext xmlns:c16="http://schemas.microsoft.com/office/drawing/2014/chart" uri="{C3380CC4-5D6E-409C-BE32-E72D297353CC}">
                  <c16:uniqueId val="{00000009-76D0-46C1-A43C-B56A98E38490}"/>
                </c:ext>
              </c:extLst>
            </c:dLbl>
            <c:dLbl>
              <c:idx val="5"/>
              <c:layout>
                <c:manualLayout>
                  <c:x val="-0.10040968678119863"/>
                  <c:y val="1.3771786532537418E-2"/>
                </c:manualLayout>
              </c:layout>
              <c:spPr>
                <a:noFill/>
                <a:ln>
                  <a:noFill/>
                </a:ln>
                <a:effectLst/>
              </c:spPr>
              <c:txPr>
                <a:bodyPr rot="0" spcFirstLastPara="1" vertOverflow="ellipsis" vert="horz" wrap="square" lIns="38100" tIns="19050" rIns="38100" bIns="19050" anchor="ctr" anchorCtr="1">
                  <a:no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bestFit"/>
              <c:showLegendKey val="0"/>
              <c:showVal val="1"/>
              <c:showCatName val="1"/>
              <c:showSerName val="0"/>
              <c:showPercent val="0"/>
              <c:showBubbleSize val="0"/>
              <c:extLst>
                <c:ext xmlns:c15="http://schemas.microsoft.com/office/drawing/2012/chart" uri="{CE6537A1-D6FC-4f65-9D91-7224C49458BB}">
                  <c15:layout>
                    <c:manualLayout>
                      <c:w val="0.14206183506019787"/>
                      <c:h val="0.22706921634847696"/>
                    </c:manualLayout>
                  </c15:layout>
                </c:ext>
                <c:ext xmlns:c16="http://schemas.microsoft.com/office/drawing/2014/chart" uri="{C3380CC4-5D6E-409C-BE32-E72D297353CC}">
                  <c16:uniqueId val="{0000000B-76D0-46C1-A43C-B56A98E38490}"/>
                </c:ext>
              </c:extLst>
            </c:dLbl>
            <c:dLbl>
              <c:idx val="6"/>
              <c:layout>
                <c:manualLayout>
                  <c:x val="-0.12909835024054875"/>
                  <c:y val="-3.0070207917107291E-2"/>
                </c:manualLayout>
              </c:layout>
              <c:dLblPos val="bestFit"/>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D-76D0-46C1-A43C-B56A98E38490}"/>
                </c:ext>
              </c:extLst>
            </c:dLbl>
            <c:dLbl>
              <c:idx val="7"/>
              <c:layout>
                <c:manualLayout>
                  <c:x val="-6.8135240404734093E-2"/>
                  <c:y val="0"/>
                </c:manualLayout>
              </c:layout>
              <c:dLblPos val="bestFit"/>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10-76D0-46C1-A43C-B56A98E38490}"/>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1"/>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Sheet1!$A$2:$A$9</c:f>
              <c:strCache>
                <c:ptCount val="8"/>
                <c:pt idx="0">
                  <c:v>Germany</c:v>
                </c:pt>
                <c:pt idx="1">
                  <c:v>United Kingdom</c:v>
                </c:pt>
                <c:pt idx="2">
                  <c:v>France</c:v>
                </c:pt>
                <c:pt idx="3">
                  <c:v>Italy</c:v>
                </c:pt>
                <c:pt idx="4">
                  <c:v>Spain</c:v>
                </c:pt>
                <c:pt idx="5">
                  <c:v>Russia</c:v>
                </c:pt>
                <c:pt idx="6">
                  <c:v>Poland</c:v>
                </c:pt>
                <c:pt idx="7">
                  <c:v>Rest of Europe</c:v>
                </c:pt>
              </c:strCache>
            </c:strRef>
          </c:cat>
          <c:val>
            <c:numRef>
              <c:f>Sheet1!$B$2:$B$9</c:f>
              <c:numCache>
                <c:formatCode>0.00%</c:formatCode>
                <c:ptCount val="8"/>
                <c:pt idx="0">
                  <c:v>0.26866077840936414</c:v>
                </c:pt>
                <c:pt idx="1">
                  <c:v>0.15606075584054349</c:v>
                </c:pt>
                <c:pt idx="2">
                  <c:v>0.14757735206785688</c:v>
                </c:pt>
                <c:pt idx="3">
                  <c:v>9.616113346504418E-2</c:v>
                </c:pt>
                <c:pt idx="4">
                  <c:v>7.616827828279514E-2</c:v>
                </c:pt>
                <c:pt idx="5">
                  <c:v>6.88E-2</c:v>
                </c:pt>
                <c:pt idx="6">
                  <c:v>5.6399999999999999E-2</c:v>
                </c:pt>
                <c:pt idx="7">
                  <c:v>0.1301717019343962</c:v>
                </c:pt>
              </c:numCache>
            </c:numRef>
          </c:val>
          <c:extLst>
            <c:ext xmlns:c16="http://schemas.microsoft.com/office/drawing/2014/chart" uri="{C3380CC4-5D6E-409C-BE32-E72D297353CC}">
              <c16:uniqueId val="{0000000E-76D0-46C1-A43C-B56A98E38490}"/>
            </c:ext>
          </c:extLst>
        </c:ser>
        <c:dLbls>
          <c:dLblPos val="outEnd"/>
          <c:showLegendKey val="0"/>
          <c:showVal val="1"/>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dPt>
            <c:idx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1-B522-4856-B023-CEB87D9B933C}"/>
              </c:ext>
            </c:extLst>
          </c:dPt>
          <c:dPt>
            <c:idx val="1"/>
            <c:bubble3D val="0"/>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3-B522-4856-B023-CEB87D9B933C}"/>
              </c:ext>
            </c:extLst>
          </c:dPt>
          <c:dPt>
            <c:idx val="2"/>
            <c:bubble3D val="0"/>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5-B522-4856-B023-CEB87D9B933C}"/>
              </c:ext>
            </c:extLst>
          </c:dPt>
          <c:dPt>
            <c:idx val="3"/>
            <c:bubble3D val="0"/>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7-B522-4856-B023-CEB87D9B933C}"/>
              </c:ext>
            </c:extLst>
          </c:dPt>
          <c:dPt>
            <c:idx val="4"/>
            <c:bubble3D val="0"/>
            <c:spPr>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9-B522-4856-B023-CEB87D9B933C}"/>
              </c:ext>
            </c:extLst>
          </c:dPt>
          <c:dPt>
            <c:idx val="5"/>
            <c:bubble3D val="0"/>
            <c:spPr>
              <a:gradFill rotWithShape="1">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B-B522-4856-B023-CEB87D9B933C}"/>
              </c:ext>
            </c:extLst>
          </c:dPt>
          <c:dLbls>
            <c:dLbl>
              <c:idx val="0"/>
              <c:layout>
                <c:manualLayout>
                  <c:x val="3.4736830810569268E-3"/>
                  <c:y val="-0.35633966300546793"/>
                </c:manualLayout>
              </c:layout>
              <c:dLblPos val="bestFit"/>
              <c:showLegendKey val="0"/>
              <c:showVal val="1"/>
              <c:showCatName val="1"/>
              <c:showSerName val="0"/>
              <c:showPercent val="0"/>
              <c:showBubbleSize val="0"/>
              <c:extLst>
                <c:ext xmlns:c15="http://schemas.microsoft.com/office/drawing/2012/chart" uri="{CE6537A1-D6FC-4f65-9D91-7224C49458BB}">
                  <c15:layout>
                    <c:manualLayout>
                      <c:w val="0.26587003308780549"/>
                      <c:h val="0.33845542582363958"/>
                    </c:manualLayout>
                  </c15:layout>
                </c:ext>
                <c:ext xmlns:c16="http://schemas.microsoft.com/office/drawing/2014/chart" uri="{C3380CC4-5D6E-409C-BE32-E72D297353CC}">
                  <c16:uniqueId val="{00000001-B522-4856-B023-CEB87D9B933C}"/>
                </c:ext>
              </c:extLst>
            </c:dLbl>
            <c:dLbl>
              <c:idx val="1"/>
              <c:layout>
                <c:manualLayout>
                  <c:x val="0.58752724138963131"/>
                  <c:y val="-4.4069716904119739E-2"/>
                </c:manualLayout>
              </c:layout>
              <c:dLblPos val="bestFit"/>
              <c:showLegendKey val="0"/>
              <c:showVal val="1"/>
              <c:showCatName val="1"/>
              <c:showSerName val="0"/>
              <c:showPercent val="0"/>
              <c:showBubbleSize val="0"/>
              <c:extLst>
                <c:ext xmlns:c15="http://schemas.microsoft.com/office/drawing/2012/chart" uri="{CE6537A1-D6FC-4f65-9D91-7224C49458BB}">
                  <c15:layout>
                    <c:manualLayout>
                      <c:w val="0.2613431198090293"/>
                      <c:h val="0.33845542582363958"/>
                    </c:manualLayout>
                  </c15:layout>
                </c:ext>
                <c:ext xmlns:c16="http://schemas.microsoft.com/office/drawing/2014/chart" uri="{C3380CC4-5D6E-409C-BE32-E72D297353CC}">
                  <c16:uniqueId val="{00000003-B522-4856-B023-CEB87D9B933C}"/>
                </c:ext>
              </c:extLst>
            </c:dLbl>
            <c:dLbl>
              <c:idx val="2"/>
              <c:layout>
                <c:manualLayout>
                  <c:x val="1.4118367261652312E-7"/>
                  <c:y val="0.27873250115596254"/>
                </c:manualLayout>
              </c:layout>
              <c:spPr>
                <a:noFill/>
                <a:ln>
                  <a:noFill/>
                </a:ln>
                <a:effectLst/>
              </c:spPr>
              <c:txPr>
                <a:bodyPr rot="0" spcFirstLastPara="1" vertOverflow="ellipsis" vert="horz" wrap="square" lIns="38100" tIns="19050" rIns="38100" bIns="19050" anchor="ctr" anchorCtr="1">
                  <a:no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bestFit"/>
              <c:showLegendKey val="0"/>
              <c:showVal val="1"/>
              <c:showCatName val="1"/>
              <c:showSerName val="0"/>
              <c:showPercent val="0"/>
              <c:showBubbleSize val="0"/>
              <c:extLst>
                <c:ext xmlns:c15="http://schemas.microsoft.com/office/drawing/2012/chart" uri="{CE6537A1-D6FC-4f65-9D91-7224C49458BB}">
                  <c15:layout>
                    <c:manualLayout>
                      <c:w val="0.35152419069283342"/>
                      <c:h val="0.18635981535829632"/>
                    </c:manualLayout>
                  </c15:layout>
                </c:ext>
                <c:ext xmlns:c16="http://schemas.microsoft.com/office/drawing/2014/chart" uri="{C3380CC4-5D6E-409C-BE32-E72D297353CC}">
                  <c16:uniqueId val="{00000005-B522-4856-B023-CEB87D9B933C}"/>
                </c:ext>
              </c:extLst>
            </c:dLbl>
            <c:dLbl>
              <c:idx val="3"/>
              <c:layout>
                <c:manualLayout>
                  <c:x val="-8.6164677765209294E-2"/>
                  <c:y val="0.32703937386301429"/>
                </c:manualLayout>
              </c:layout>
              <c:dLblPos val="bestFit"/>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7-B522-4856-B023-CEB87D9B933C}"/>
                </c:ext>
              </c:extLst>
            </c:dLbl>
            <c:dLbl>
              <c:idx val="4"/>
              <c:layout>
                <c:manualLayout>
                  <c:x val="-0.23309438467355231"/>
                  <c:y val="5.5087146130149674E-3"/>
                </c:manualLayout>
              </c:layout>
              <c:spPr>
                <a:noFill/>
                <a:ln>
                  <a:noFill/>
                </a:ln>
                <a:effectLst/>
              </c:spPr>
              <c:txPr>
                <a:bodyPr rot="0" spcFirstLastPara="1" vertOverflow="ellipsis" vert="horz" wrap="square" lIns="38100" tIns="19050" rIns="38100" bIns="19050" anchor="ctr" anchorCtr="1">
                  <a:no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bestFit"/>
              <c:showLegendKey val="0"/>
              <c:showVal val="1"/>
              <c:showCatName val="1"/>
              <c:showSerName val="0"/>
              <c:showPercent val="0"/>
              <c:showBubbleSize val="0"/>
              <c:extLst>
                <c:ext xmlns:c15="http://schemas.microsoft.com/office/drawing/2012/chart" uri="{CE6537A1-D6FC-4f65-9D91-7224C49458BB}">
                  <c15:layout>
                    <c:manualLayout>
                      <c:w val="0.15002289999169838"/>
                      <c:h val="0.27449924916653584"/>
                    </c:manualLayout>
                  </c15:layout>
                </c:ext>
                <c:ext xmlns:c16="http://schemas.microsoft.com/office/drawing/2014/chart" uri="{C3380CC4-5D6E-409C-BE32-E72D297353CC}">
                  <c16:uniqueId val="{00000009-B522-4856-B023-CEB87D9B933C}"/>
                </c:ext>
              </c:extLst>
            </c:dLbl>
            <c:dLbl>
              <c:idx val="5"/>
              <c:layout>
                <c:manualLayout>
                  <c:x val="-6.0963109835814683E-2"/>
                  <c:y val="0"/>
                </c:manualLayout>
              </c:layout>
              <c:dLblPos val="bestFit"/>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B-B522-4856-B023-CEB87D9B933C}"/>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1"/>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Sheet1!$A$2:$A$7</c:f>
              <c:strCache>
                <c:ptCount val="6"/>
                <c:pt idx="0">
                  <c:v>Construction Materials</c:v>
                </c:pt>
                <c:pt idx="1">
                  <c:v>Road Construction</c:v>
                </c:pt>
                <c:pt idx="2">
                  <c:v>Roof Insulation</c:v>
                </c:pt>
                <c:pt idx="3">
                  <c:v>Bridge Sub-Structure</c:v>
                </c:pt>
                <c:pt idx="4">
                  <c:v>Void Filling</c:v>
                </c:pt>
                <c:pt idx="5">
                  <c:v>Others</c:v>
                </c:pt>
              </c:strCache>
            </c:strRef>
          </c:cat>
          <c:val>
            <c:numRef>
              <c:f>Sheet1!$B$2:$B$7</c:f>
              <c:numCache>
                <c:formatCode>0.00%</c:formatCode>
                <c:ptCount val="6"/>
                <c:pt idx="0">
                  <c:v>0.52103521418642207</c:v>
                </c:pt>
                <c:pt idx="1">
                  <c:v>0.11328071862047098</c:v>
                </c:pt>
                <c:pt idx="2">
                  <c:v>0.14692467057628386</c:v>
                </c:pt>
                <c:pt idx="3">
                  <c:v>0.11995398818105243</c:v>
                </c:pt>
                <c:pt idx="4">
                  <c:v>5.3711393073845072E-2</c:v>
                </c:pt>
                <c:pt idx="5">
                  <c:v>4.5094015361925623E-2</c:v>
                </c:pt>
              </c:numCache>
            </c:numRef>
          </c:val>
          <c:extLst>
            <c:ext xmlns:c16="http://schemas.microsoft.com/office/drawing/2014/chart" uri="{C3380CC4-5D6E-409C-BE32-E72D297353CC}">
              <c16:uniqueId val="{0000000E-B522-4856-B023-CEB87D9B933C}"/>
            </c:ext>
          </c:extLst>
        </c:ser>
        <c:dLbls>
          <c:dLblPos val="outEnd"/>
          <c:showLegendKey val="0"/>
          <c:showVal val="1"/>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dPt>
            <c:idx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8-7E13-4689-8D3D-923CF283420D}"/>
              </c:ext>
            </c:extLst>
          </c:dPt>
          <c:dPt>
            <c:idx val="1"/>
            <c:bubble3D val="0"/>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D-7E13-4689-8D3D-923CF283420D}"/>
              </c:ext>
            </c:extLst>
          </c:dPt>
          <c:dPt>
            <c:idx val="2"/>
            <c:bubble3D val="0"/>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E-7E13-4689-8D3D-923CF283420D}"/>
              </c:ext>
            </c:extLst>
          </c:dPt>
          <c:dPt>
            <c:idx val="3"/>
            <c:bubble3D val="0"/>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C-7E13-4689-8D3D-923CF283420D}"/>
              </c:ext>
            </c:extLst>
          </c:dPt>
          <c:dPt>
            <c:idx val="4"/>
            <c:bubble3D val="0"/>
            <c:spPr>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A-7E13-4689-8D3D-923CF283420D}"/>
              </c:ext>
            </c:extLst>
          </c:dPt>
          <c:dPt>
            <c:idx val="5"/>
            <c:bubble3D val="0"/>
            <c:spPr>
              <a:gradFill rotWithShape="1">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9-7E13-4689-8D3D-923CF283420D}"/>
              </c:ext>
            </c:extLst>
          </c:dPt>
          <c:dPt>
            <c:idx val="6"/>
            <c:bubble3D val="0"/>
            <c:spPr>
              <a:gradFill rotWithShape="1">
                <a:gsLst>
                  <a:gs pos="0">
                    <a:schemeClr val="accent1">
                      <a:lumMod val="60000"/>
                      <a:satMod val="103000"/>
                      <a:lumMod val="102000"/>
                      <a:tint val="94000"/>
                    </a:schemeClr>
                  </a:gs>
                  <a:gs pos="50000">
                    <a:schemeClr val="accent1">
                      <a:lumMod val="60000"/>
                      <a:satMod val="110000"/>
                      <a:lumMod val="100000"/>
                      <a:shade val="100000"/>
                    </a:schemeClr>
                  </a:gs>
                  <a:gs pos="100000">
                    <a:schemeClr val="accent1">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B-7E13-4689-8D3D-923CF283420D}"/>
              </c:ext>
            </c:extLst>
          </c:dPt>
          <c:dLbls>
            <c:dLbl>
              <c:idx val="0"/>
              <c:layout>
                <c:manualLayout>
                  <c:x val="8.9651632111492185E-2"/>
                  <c:y val="-3.8561002291104769E-2"/>
                </c:manualLayout>
              </c:layout>
              <c:dLblPos val="bestFit"/>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8-7E13-4689-8D3D-923CF283420D}"/>
                </c:ext>
              </c:extLst>
            </c:dLbl>
            <c:dLbl>
              <c:idx val="1"/>
              <c:layout>
                <c:manualLayout>
                  <c:x val="0.2581967004810975"/>
                  <c:y val="-0.1872962968425089"/>
                </c:manualLayout>
              </c:layout>
              <c:dLblPos val="bestFit"/>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D-7E13-4689-8D3D-923CF283420D}"/>
                </c:ext>
              </c:extLst>
            </c:dLbl>
            <c:dLbl>
              <c:idx val="2"/>
              <c:layout>
                <c:manualLayout>
                  <c:x val="-0.18288918832377146"/>
                  <c:y val="-1.3771569654009448E-2"/>
                </c:manualLayout>
              </c:layout>
              <c:spPr>
                <a:noFill/>
                <a:ln>
                  <a:noFill/>
                </a:ln>
                <a:effectLst/>
              </c:spPr>
              <c:txPr>
                <a:bodyPr rot="0" spcFirstLastPara="1" vertOverflow="ellipsis" vert="horz" wrap="square" lIns="38100" tIns="19050" rIns="38100" bIns="19050" anchor="ctr" anchorCtr="1">
                  <a:no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bestFit"/>
              <c:showLegendKey val="0"/>
              <c:showVal val="1"/>
              <c:showCatName val="1"/>
              <c:showSerName val="0"/>
              <c:showPercent val="0"/>
              <c:showBubbleSize val="0"/>
              <c:extLst>
                <c:ext xmlns:c15="http://schemas.microsoft.com/office/drawing/2012/chart" uri="{CE6537A1-D6FC-4f65-9D91-7224C49458BB}">
                  <c15:layout>
                    <c:manualLayout>
                      <c:w val="0.35152419069283342"/>
                      <c:h val="0.18635981535829632"/>
                    </c:manualLayout>
                  </c15:layout>
                </c:ext>
                <c:ext xmlns:c16="http://schemas.microsoft.com/office/drawing/2014/chart" uri="{C3380CC4-5D6E-409C-BE32-E72D297353CC}">
                  <c16:uniqueId val="{0000000E-7E13-4689-8D3D-923CF283420D}"/>
                </c:ext>
              </c:extLst>
            </c:dLbl>
            <c:dLbl>
              <c:idx val="3"/>
              <c:layout>
                <c:manualLayout>
                  <c:x val="-0.15061474194730687"/>
                  <c:y val="-0.2368747283596436"/>
                </c:manualLayout>
              </c:layout>
              <c:dLblPos val="bestFit"/>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C-7E13-4689-8D3D-923CF283420D}"/>
                </c:ext>
              </c:extLst>
            </c:dLbl>
            <c:dLbl>
              <c:idx val="4"/>
              <c:layout>
                <c:manualLayout>
                  <c:x val="-8.9651773295164799E-2"/>
                  <c:y val="-1.4596358696265091E-2"/>
                </c:manualLayout>
              </c:layout>
              <c:spPr>
                <a:noFill/>
                <a:ln>
                  <a:noFill/>
                </a:ln>
                <a:effectLst/>
              </c:spPr>
              <c:txPr>
                <a:bodyPr rot="0" spcFirstLastPara="1" vertOverflow="ellipsis" vert="horz" wrap="square" lIns="38100" tIns="19050" rIns="38100" bIns="19050" anchor="ctr" anchorCtr="1">
                  <a:no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bestFit"/>
              <c:showLegendKey val="0"/>
              <c:showVal val="1"/>
              <c:showCatName val="1"/>
              <c:showSerName val="0"/>
              <c:showPercent val="0"/>
              <c:showBubbleSize val="0"/>
              <c:extLst>
                <c:ext xmlns:c15="http://schemas.microsoft.com/office/drawing/2012/chart" uri="{CE6537A1-D6FC-4f65-9D91-7224C49458BB}">
                  <c15:layout>
                    <c:manualLayout>
                      <c:w val="0.15002289999169838"/>
                      <c:h val="0.27449924916653584"/>
                    </c:manualLayout>
                  </c15:layout>
                </c:ext>
                <c:ext xmlns:c16="http://schemas.microsoft.com/office/drawing/2014/chart" uri="{C3380CC4-5D6E-409C-BE32-E72D297353CC}">
                  <c16:uniqueId val="{0000000A-7E13-4689-8D3D-923CF283420D}"/>
                </c:ext>
              </c:extLst>
            </c:dLbl>
            <c:dLbl>
              <c:idx val="5"/>
              <c:layout>
                <c:manualLayout>
                  <c:x val="-6.0963109835814683E-2"/>
                  <c:y val="0"/>
                </c:manualLayout>
              </c:layout>
              <c:dLblPos val="bestFit"/>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9-7E13-4689-8D3D-923CF283420D}"/>
                </c:ext>
              </c:extLst>
            </c:dLbl>
            <c:dLbl>
              <c:idx val="6"/>
              <c:layout>
                <c:manualLayout>
                  <c:x val="0.30840161446353309"/>
                  <c:y val="0"/>
                </c:manualLayout>
              </c:layout>
              <c:dLblPos val="bestFit"/>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B-7E13-4689-8D3D-923CF283420D}"/>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1"/>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Sheet1!$A$2:$A$8</c:f>
              <c:strCache>
                <c:ptCount val="7"/>
                <c:pt idx="0">
                  <c:v>Block</c:v>
                </c:pt>
                <c:pt idx="1">
                  <c:v>Lintel</c:v>
                </c:pt>
                <c:pt idx="2">
                  <c:v>Floor Elements</c:v>
                </c:pt>
                <c:pt idx="3">
                  <c:v>Roof Panel</c:v>
                </c:pt>
                <c:pt idx="4">
                  <c:v>Wall Panel</c:v>
                </c:pt>
                <c:pt idx="5">
                  <c:v>Cladding Panel</c:v>
                </c:pt>
                <c:pt idx="6">
                  <c:v>Others</c:v>
                </c:pt>
              </c:strCache>
            </c:strRef>
          </c:cat>
          <c:val>
            <c:numRef>
              <c:f>Sheet1!$B$2:$B$8</c:f>
              <c:numCache>
                <c:formatCode>0.00%</c:formatCode>
                <c:ptCount val="7"/>
                <c:pt idx="0">
                  <c:v>0.42881174328441879</c:v>
                </c:pt>
                <c:pt idx="1">
                  <c:v>6.8444572744091783E-2</c:v>
                </c:pt>
                <c:pt idx="2">
                  <c:v>7.5656374818345279E-2</c:v>
                </c:pt>
                <c:pt idx="3">
                  <c:v>0.12928021177671473</c:v>
                </c:pt>
                <c:pt idx="4">
                  <c:v>0.16604686955169914</c:v>
                </c:pt>
                <c:pt idx="5">
                  <c:v>9.4362415398957525E-2</c:v>
                </c:pt>
                <c:pt idx="6">
                  <c:v>3.7397812425772892E-2</c:v>
                </c:pt>
              </c:numCache>
            </c:numRef>
          </c:val>
          <c:extLst>
            <c:ext xmlns:c16="http://schemas.microsoft.com/office/drawing/2014/chart" uri="{C3380CC4-5D6E-409C-BE32-E72D297353CC}">
              <c16:uniqueId val="{00000000-7E13-4689-8D3D-923CF283420D}"/>
            </c:ext>
          </c:extLst>
        </c:ser>
        <c:dLbls>
          <c:dLblPos val="outEnd"/>
          <c:showLegendKey val="0"/>
          <c:showVal val="1"/>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dPt>
            <c:idx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1-6598-4D47-B707-D329B3E3305D}"/>
              </c:ext>
            </c:extLst>
          </c:dPt>
          <c:dPt>
            <c:idx val="1"/>
            <c:bubble3D val="0"/>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3-6598-4D47-B707-D329B3E3305D}"/>
              </c:ext>
            </c:extLst>
          </c:dPt>
          <c:dPt>
            <c:idx val="2"/>
            <c:bubble3D val="0"/>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5-6598-4D47-B707-D329B3E3305D}"/>
              </c:ext>
            </c:extLst>
          </c:dPt>
          <c:dPt>
            <c:idx val="3"/>
            <c:bubble3D val="0"/>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7-6598-4D47-B707-D329B3E3305D}"/>
              </c:ext>
            </c:extLst>
          </c:dPt>
          <c:dLbls>
            <c:dLbl>
              <c:idx val="0"/>
              <c:dLblPos val="outEnd"/>
              <c:showLegendKey val="0"/>
              <c:showVal val="1"/>
              <c:showCatName val="1"/>
              <c:showSerName val="0"/>
              <c:showPercent val="0"/>
              <c:showBubbleSize val="0"/>
              <c:extLst>
                <c:ext xmlns:c15="http://schemas.microsoft.com/office/drawing/2012/chart" uri="{CE6537A1-D6FC-4f65-9D91-7224C49458BB}">
                  <c15:layout>
                    <c:manualLayout>
                      <c:w val="0.29314304786182971"/>
                      <c:h val="0.2579731053274909"/>
                    </c:manualLayout>
                  </c15:layout>
                </c:ext>
                <c:ext xmlns:c16="http://schemas.microsoft.com/office/drawing/2014/chart" uri="{C3380CC4-5D6E-409C-BE32-E72D297353CC}">
                  <c16:uniqueId val="{00000001-6598-4D47-B707-D329B3E3305D}"/>
                </c:ext>
              </c:extLst>
            </c:dLbl>
            <c:dLbl>
              <c:idx val="1"/>
              <c:layout>
                <c:manualLayout>
                  <c:x val="0.18853018196316448"/>
                  <c:y val="-2.7543356186546766E-2"/>
                </c:manualLayout>
              </c:layout>
              <c:spPr>
                <a:noFill/>
                <a:ln>
                  <a:noFill/>
                </a:ln>
                <a:effectLst/>
              </c:spPr>
              <c:txPr>
                <a:bodyPr rot="0" spcFirstLastPara="1" vertOverflow="ellipsis" vert="horz" wrap="square" lIns="38100" tIns="19050" rIns="38100" bIns="19050" anchor="ctr" anchorCtr="1">
                  <a:no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bestFit"/>
              <c:showLegendKey val="0"/>
              <c:showVal val="1"/>
              <c:showCatName val="1"/>
              <c:showSerName val="0"/>
              <c:showPercent val="0"/>
              <c:showBubbleSize val="0"/>
              <c:extLst>
                <c:ext xmlns:c15="http://schemas.microsoft.com/office/drawing/2012/chart" uri="{CE6537A1-D6FC-4f65-9D91-7224C49458BB}">
                  <c15:layout>
                    <c:manualLayout>
                      <c:w val="0.23785185088971128"/>
                      <c:h val="0.22492081764940108"/>
                    </c:manualLayout>
                  </c15:layout>
                </c:ext>
                <c:ext xmlns:c16="http://schemas.microsoft.com/office/drawing/2014/chart" uri="{C3380CC4-5D6E-409C-BE32-E72D297353CC}">
                  <c16:uniqueId val="{00000003-6598-4D47-B707-D329B3E3305D}"/>
                </c:ext>
              </c:extLst>
            </c:dLbl>
            <c:dLbl>
              <c:idx val="2"/>
              <c:layout>
                <c:manualLayout>
                  <c:x val="1.4118367261652312E-7"/>
                  <c:y val="0.267172875609754"/>
                </c:manualLayout>
              </c:layout>
              <c:spPr>
                <a:noFill/>
                <a:ln>
                  <a:noFill/>
                </a:ln>
                <a:effectLst/>
              </c:spPr>
              <c:txPr>
                <a:bodyPr rot="0" spcFirstLastPara="1" vertOverflow="ellipsis" vert="horz" wrap="square" lIns="38100" tIns="19050" rIns="38100" bIns="19050" anchor="ctr" anchorCtr="1">
                  <a:no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bestFit"/>
              <c:showLegendKey val="0"/>
              <c:showVal val="1"/>
              <c:showCatName val="1"/>
              <c:showSerName val="0"/>
              <c:showPercent val="0"/>
              <c:showBubbleSize val="0"/>
              <c:extLst>
                <c:ext xmlns:c15="http://schemas.microsoft.com/office/drawing/2012/chart" uri="{CE6537A1-D6FC-4f65-9D91-7224C49458BB}">
                  <c15:layout>
                    <c:manualLayout>
                      <c:w val="0.35152419069283342"/>
                      <c:h val="0.18635981535829632"/>
                    </c:manualLayout>
                  </c15:layout>
                </c:ext>
                <c:ext xmlns:c16="http://schemas.microsoft.com/office/drawing/2014/chart" uri="{C3380CC4-5D6E-409C-BE32-E72D297353CC}">
                  <c16:uniqueId val="{00000005-6598-4D47-B707-D329B3E3305D}"/>
                </c:ext>
              </c:extLst>
            </c:dLbl>
            <c:dLbl>
              <c:idx val="3"/>
              <c:layout>
                <c:manualLayout>
                  <c:x val="-0.15061474194730687"/>
                  <c:y val="-0.2368747283596436"/>
                </c:manualLayout>
              </c:layout>
              <c:dLblPos val="bestFit"/>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7-6598-4D47-B707-D329B3E3305D}"/>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1"/>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Sheet1!$A$2:$A$5</c:f>
              <c:strCache>
                <c:ptCount val="4"/>
                <c:pt idx="0">
                  <c:v>Commercial</c:v>
                </c:pt>
                <c:pt idx="1">
                  <c:v>Residential</c:v>
                </c:pt>
                <c:pt idx="2">
                  <c:v>Infrastructure</c:v>
                </c:pt>
                <c:pt idx="3">
                  <c:v>Industrial</c:v>
                </c:pt>
              </c:strCache>
            </c:strRef>
          </c:cat>
          <c:val>
            <c:numRef>
              <c:f>Sheet1!$B$2:$B$5</c:f>
              <c:numCache>
                <c:formatCode>0.00%</c:formatCode>
                <c:ptCount val="4"/>
                <c:pt idx="0">
                  <c:v>0.27605013254449495</c:v>
                </c:pt>
                <c:pt idx="1">
                  <c:v>0.37661953547303312</c:v>
                </c:pt>
                <c:pt idx="2">
                  <c:v>0.14030818622784189</c:v>
                </c:pt>
                <c:pt idx="3">
                  <c:v>0.20702214575462996</c:v>
                </c:pt>
              </c:numCache>
            </c:numRef>
          </c:val>
          <c:extLst>
            <c:ext xmlns:c16="http://schemas.microsoft.com/office/drawing/2014/chart" uri="{C3380CC4-5D6E-409C-BE32-E72D297353CC}">
              <c16:uniqueId val="{0000000E-6598-4D47-B707-D329B3E3305D}"/>
            </c:ext>
          </c:extLst>
        </c:ser>
        <c:dLbls>
          <c:dLblPos val="outEnd"/>
          <c:showLegendKey val="0"/>
          <c:showVal val="1"/>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dPt>
            <c:idx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1-B522-4856-B023-CEB87D9B933C}"/>
              </c:ext>
            </c:extLst>
          </c:dPt>
          <c:dPt>
            <c:idx val="1"/>
            <c:bubble3D val="0"/>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3-B522-4856-B023-CEB87D9B933C}"/>
              </c:ext>
            </c:extLst>
          </c:dPt>
          <c:dPt>
            <c:idx val="2"/>
            <c:bubble3D val="0"/>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5-B522-4856-B023-CEB87D9B933C}"/>
              </c:ext>
            </c:extLst>
          </c:dPt>
          <c:dPt>
            <c:idx val="3"/>
            <c:bubble3D val="0"/>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7-B522-4856-B023-CEB87D9B933C}"/>
              </c:ext>
            </c:extLst>
          </c:dPt>
          <c:dPt>
            <c:idx val="4"/>
            <c:bubble3D val="0"/>
            <c:spPr>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9-B522-4856-B023-CEB87D9B933C}"/>
              </c:ext>
            </c:extLst>
          </c:dPt>
          <c:dPt>
            <c:idx val="5"/>
            <c:bubble3D val="0"/>
            <c:spPr>
              <a:gradFill rotWithShape="1">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B-B522-4856-B023-CEB87D9B933C}"/>
              </c:ext>
            </c:extLst>
          </c:dPt>
          <c:dLbls>
            <c:dLbl>
              <c:idx val="0"/>
              <c:layout>
                <c:manualLayout>
                  <c:x val="3.4736830810569268E-3"/>
                  <c:y val="-0.35633966300546793"/>
                </c:manualLayout>
              </c:layout>
              <c:dLblPos val="bestFit"/>
              <c:showLegendKey val="0"/>
              <c:showVal val="1"/>
              <c:showCatName val="1"/>
              <c:showSerName val="0"/>
              <c:showPercent val="0"/>
              <c:showBubbleSize val="0"/>
              <c:extLst>
                <c:ext xmlns:c15="http://schemas.microsoft.com/office/drawing/2012/chart" uri="{CE6537A1-D6FC-4f65-9D91-7224C49458BB}">
                  <c15:layout>
                    <c:manualLayout>
                      <c:w val="0.26587003308780549"/>
                      <c:h val="0.33845542582363958"/>
                    </c:manualLayout>
                  </c15:layout>
                </c:ext>
                <c:ext xmlns:c16="http://schemas.microsoft.com/office/drawing/2014/chart" uri="{C3380CC4-5D6E-409C-BE32-E72D297353CC}">
                  <c16:uniqueId val="{00000001-B522-4856-B023-CEB87D9B933C}"/>
                </c:ext>
              </c:extLst>
            </c:dLbl>
            <c:dLbl>
              <c:idx val="1"/>
              <c:layout>
                <c:manualLayout>
                  <c:x val="0.58752724138963131"/>
                  <c:y val="-4.4069716904119739E-2"/>
                </c:manualLayout>
              </c:layout>
              <c:dLblPos val="bestFit"/>
              <c:showLegendKey val="0"/>
              <c:showVal val="1"/>
              <c:showCatName val="1"/>
              <c:showSerName val="0"/>
              <c:showPercent val="0"/>
              <c:showBubbleSize val="0"/>
              <c:extLst>
                <c:ext xmlns:c15="http://schemas.microsoft.com/office/drawing/2012/chart" uri="{CE6537A1-D6FC-4f65-9D91-7224C49458BB}">
                  <c15:layout>
                    <c:manualLayout>
                      <c:w val="0.2613431198090293"/>
                      <c:h val="0.33845542582363958"/>
                    </c:manualLayout>
                  </c15:layout>
                </c:ext>
                <c:ext xmlns:c16="http://schemas.microsoft.com/office/drawing/2014/chart" uri="{C3380CC4-5D6E-409C-BE32-E72D297353CC}">
                  <c16:uniqueId val="{00000003-B522-4856-B023-CEB87D9B933C}"/>
                </c:ext>
              </c:extLst>
            </c:dLbl>
            <c:dLbl>
              <c:idx val="2"/>
              <c:layout>
                <c:manualLayout>
                  <c:x val="1.4118367261652312E-7"/>
                  <c:y val="0.27873250115596254"/>
                </c:manualLayout>
              </c:layout>
              <c:spPr>
                <a:noFill/>
                <a:ln>
                  <a:noFill/>
                </a:ln>
                <a:effectLst/>
              </c:spPr>
              <c:txPr>
                <a:bodyPr rot="0" spcFirstLastPara="1" vertOverflow="ellipsis" vert="horz" wrap="square" lIns="38100" tIns="19050" rIns="38100" bIns="19050" anchor="ctr" anchorCtr="1">
                  <a:no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bestFit"/>
              <c:showLegendKey val="0"/>
              <c:showVal val="1"/>
              <c:showCatName val="1"/>
              <c:showSerName val="0"/>
              <c:showPercent val="0"/>
              <c:showBubbleSize val="0"/>
              <c:extLst>
                <c:ext xmlns:c15="http://schemas.microsoft.com/office/drawing/2012/chart" uri="{CE6537A1-D6FC-4f65-9D91-7224C49458BB}">
                  <c15:layout>
                    <c:manualLayout>
                      <c:w val="0.35152419069283342"/>
                      <c:h val="0.18635981535829632"/>
                    </c:manualLayout>
                  </c15:layout>
                </c:ext>
                <c:ext xmlns:c16="http://schemas.microsoft.com/office/drawing/2014/chart" uri="{C3380CC4-5D6E-409C-BE32-E72D297353CC}">
                  <c16:uniqueId val="{00000005-B522-4856-B023-CEB87D9B933C}"/>
                </c:ext>
              </c:extLst>
            </c:dLbl>
            <c:dLbl>
              <c:idx val="3"/>
              <c:layout>
                <c:manualLayout>
                  <c:x val="-8.6164677765209294E-2"/>
                  <c:y val="0.32703937386301429"/>
                </c:manualLayout>
              </c:layout>
              <c:dLblPos val="bestFit"/>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7-B522-4856-B023-CEB87D9B933C}"/>
                </c:ext>
              </c:extLst>
            </c:dLbl>
            <c:dLbl>
              <c:idx val="4"/>
              <c:layout>
                <c:manualLayout>
                  <c:x val="-0.23309438467355231"/>
                  <c:y val="5.5087146130149674E-3"/>
                </c:manualLayout>
              </c:layout>
              <c:spPr>
                <a:noFill/>
                <a:ln>
                  <a:noFill/>
                </a:ln>
                <a:effectLst/>
              </c:spPr>
              <c:txPr>
                <a:bodyPr rot="0" spcFirstLastPara="1" vertOverflow="ellipsis" vert="horz" wrap="square" lIns="38100" tIns="19050" rIns="38100" bIns="19050" anchor="ctr" anchorCtr="1">
                  <a:no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bestFit"/>
              <c:showLegendKey val="0"/>
              <c:showVal val="1"/>
              <c:showCatName val="1"/>
              <c:showSerName val="0"/>
              <c:showPercent val="0"/>
              <c:showBubbleSize val="0"/>
              <c:extLst>
                <c:ext xmlns:c15="http://schemas.microsoft.com/office/drawing/2012/chart" uri="{CE6537A1-D6FC-4f65-9D91-7224C49458BB}">
                  <c15:layout>
                    <c:manualLayout>
                      <c:w val="0.15002289999169838"/>
                      <c:h val="0.27449924916653584"/>
                    </c:manualLayout>
                  </c15:layout>
                </c:ext>
                <c:ext xmlns:c16="http://schemas.microsoft.com/office/drawing/2014/chart" uri="{C3380CC4-5D6E-409C-BE32-E72D297353CC}">
                  <c16:uniqueId val="{00000009-B522-4856-B023-CEB87D9B933C}"/>
                </c:ext>
              </c:extLst>
            </c:dLbl>
            <c:dLbl>
              <c:idx val="5"/>
              <c:layout>
                <c:manualLayout>
                  <c:x val="-6.0963109835814683E-2"/>
                  <c:y val="0"/>
                </c:manualLayout>
              </c:layout>
              <c:dLblPos val="bestFit"/>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B-B522-4856-B023-CEB87D9B933C}"/>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1"/>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Sheet1!$A$2:$A$7</c:f>
              <c:strCache>
                <c:ptCount val="6"/>
                <c:pt idx="0">
                  <c:v>Construction Materials</c:v>
                </c:pt>
                <c:pt idx="1">
                  <c:v>Road Construction</c:v>
                </c:pt>
                <c:pt idx="2">
                  <c:v>Roof Insulation</c:v>
                </c:pt>
                <c:pt idx="3">
                  <c:v>Bridge Sub-Structure</c:v>
                </c:pt>
                <c:pt idx="4">
                  <c:v>Void Filling</c:v>
                </c:pt>
                <c:pt idx="5">
                  <c:v>Others</c:v>
                </c:pt>
              </c:strCache>
            </c:strRef>
          </c:cat>
          <c:val>
            <c:numRef>
              <c:f>Sheet1!$B$2:$B$7</c:f>
              <c:numCache>
                <c:formatCode>0.00%</c:formatCode>
                <c:ptCount val="6"/>
                <c:pt idx="0">
                  <c:v>0.53880287792789072</c:v>
                </c:pt>
                <c:pt idx="1">
                  <c:v>0.11196124978751905</c:v>
                </c:pt>
                <c:pt idx="2">
                  <c:v>0.1418886642134147</c:v>
                </c:pt>
                <c:pt idx="3">
                  <c:v>0.11330198738273532</c:v>
                </c:pt>
                <c:pt idx="4">
                  <c:v>5.4416267172623572E-2</c:v>
                </c:pt>
                <c:pt idx="5">
                  <c:v>3.9628953515816523E-2</c:v>
                </c:pt>
              </c:numCache>
            </c:numRef>
          </c:val>
          <c:extLst>
            <c:ext xmlns:c16="http://schemas.microsoft.com/office/drawing/2014/chart" uri="{C3380CC4-5D6E-409C-BE32-E72D297353CC}">
              <c16:uniqueId val="{0000000E-B522-4856-B023-CEB87D9B933C}"/>
            </c:ext>
          </c:extLst>
        </c:ser>
        <c:dLbls>
          <c:dLblPos val="outEnd"/>
          <c:showLegendKey val="0"/>
          <c:showVal val="1"/>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withinLinear" id="19">
  <a:schemeClr val="accent6"/>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withinLinear" id="19">
  <a:schemeClr val="accent6"/>
</cs:colorStyle>
</file>

<file path=ppt/charts/colors2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6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348">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12.xml><?xml version="1.0" encoding="utf-8"?>
<cs:chartStyle xmlns:cs="http://schemas.microsoft.com/office/drawing/2012/chartStyle" xmlns:a="http://schemas.openxmlformats.org/drawingml/2006/main" id="347">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13.xml><?xml version="1.0" encoding="utf-8"?>
<cs:chartStyle xmlns:cs="http://schemas.microsoft.com/office/drawing/2012/chartStyle" xmlns:a="http://schemas.openxmlformats.org/drawingml/2006/main" id="347">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14.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7.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8.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9.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6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0.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1.xml><?xml version="1.0" encoding="utf-8"?>
<cs:chartStyle xmlns:cs="http://schemas.microsoft.com/office/drawing/2012/chartStyle" xmlns:a="http://schemas.openxmlformats.org/drawingml/2006/main" id="347">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22.xml><?xml version="1.0" encoding="utf-8"?>
<cs:chartStyle xmlns:cs="http://schemas.microsoft.com/office/drawing/2012/chartStyle" xmlns:a="http://schemas.openxmlformats.org/drawingml/2006/main" id="347">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23.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4.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5.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6.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7.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8.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344">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30.xml><?xml version="1.0" encoding="utf-8"?>
<cs:chartStyle xmlns:cs="http://schemas.microsoft.com/office/drawing/2012/chartStyle" xmlns:a="http://schemas.openxmlformats.org/drawingml/2006/main" id="344">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4.xml><?xml version="1.0" encoding="utf-8"?>
<cs:chartStyle xmlns:cs="http://schemas.microsoft.com/office/drawing/2012/chartStyle" xmlns:a="http://schemas.openxmlformats.org/drawingml/2006/main" id="344">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5.xml><?xml version="1.0" encoding="utf-8"?>
<cs:chartStyle xmlns:cs="http://schemas.microsoft.com/office/drawing/2012/chartStyle" xmlns:a="http://schemas.openxmlformats.org/drawingml/2006/main" id="344">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6.xml><?xml version="1.0" encoding="utf-8"?>
<cs:chartStyle xmlns:cs="http://schemas.microsoft.com/office/drawing/2012/chartStyle" xmlns:a="http://schemas.openxmlformats.org/drawingml/2006/main" id="344">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7.xml><?xml version="1.0" encoding="utf-8"?>
<cs:chartStyle xmlns:cs="http://schemas.microsoft.com/office/drawing/2012/chartStyle" xmlns:a="http://schemas.openxmlformats.org/drawingml/2006/main" id="344">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8.xml><?xml version="1.0" encoding="utf-8"?>
<cs:chartStyle xmlns:cs="http://schemas.microsoft.com/office/drawing/2012/chartStyle" xmlns:a="http://schemas.openxmlformats.org/drawingml/2006/main" id="344">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9.xml><?xml version="1.0" encoding="utf-8"?>
<cs:chartStyle xmlns:cs="http://schemas.microsoft.com/office/drawing/2012/chartStyle" xmlns:a="http://schemas.openxmlformats.org/drawingml/2006/main" id="344">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drawings/drawing1.xml><?xml version="1.0" encoding="utf-8"?>
<c:userShapes xmlns:c="http://schemas.openxmlformats.org/drawingml/2006/chart">
  <cdr:relSizeAnchor xmlns:cdr="http://schemas.openxmlformats.org/drawingml/2006/chartDrawing">
    <cdr:from>
      <cdr:x>0.55491</cdr:x>
      <cdr:y>0.37378</cdr:y>
    </cdr:from>
    <cdr:to>
      <cdr:x>0.80276</cdr:x>
      <cdr:y>0.48915</cdr:y>
    </cdr:to>
    <cdr:sp macro="" textlink="">
      <cdr:nvSpPr>
        <cdr:cNvPr id="3" name="TextBox 15">
          <a:extLst xmlns:a="http://schemas.openxmlformats.org/drawingml/2006/main">
            <a:ext uri="{FF2B5EF4-FFF2-40B4-BE49-F238E27FC236}">
              <a16:creationId xmlns:a16="http://schemas.microsoft.com/office/drawing/2014/main" id="{312CDD8F-B493-4D47-B2AF-68348D2B71CC}"/>
            </a:ext>
          </a:extLst>
        </cdr:cNvPr>
        <cdr:cNvSpPr txBox="1"/>
      </cdr:nvSpPr>
      <cdr:spPr>
        <a:xfrm xmlns:a="http://schemas.openxmlformats.org/drawingml/2006/main">
          <a:off x="2104257" y="797699"/>
          <a:ext cx="939865" cy="246214"/>
        </a:xfrm>
        <a:prstGeom xmlns:a="http://schemas.openxmlformats.org/drawingml/2006/main" prst="rect">
          <a:avLst/>
        </a:prstGeom>
        <a:noFill xmlns:a="http://schemas.openxmlformats.org/drawingml/2006/main"/>
      </cdr:spPr>
      <cdr:txBody>
        <a:bodyPr xmlns:a="http://schemas.openxmlformats.org/drawingml/2006/main" wrap="square" rtlCol="0">
          <a:spAutoFit/>
        </a:bodyPr>
        <a:lstStyle xmlns:a="http://schemas.openxmlformats.org/drawingml/2006/main">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xmlns:a="http://schemas.openxmlformats.org/drawingml/2006/main">
          <a:r>
            <a:rPr lang="en-US" sz="1000" b="1" dirty="0">
              <a:solidFill>
                <a:schemeClr val="bg1"/>
              </a:solidFill>
              <a:latin typeface="Verdana" panose="020B0604030504040204" pitchFamily="34" charset="0"/>
              <a:ea typeface="Verdana" panose="020B0604030504040204" pitchFamily="34" charset="0"/>
              <a:cs typeface="Verdana" panose="020B0604030504040204" pitchFamily="34" charset="0"/>
            </a:rPr>
            <a:t>~34%</a:t>
          </a:r>
        </a:p>
      </cdr:txBody>
    </cdr:sp>
  </cdr:relSizeAnchor>
  <cdr:relSizeAnchor xmlns:cdr="http://schemas.openxmlformats.org/drawingml/2006/chartDrawing">
    <cdr:from>
      <cdr:x>0.32781</cdr:x>
      <cdr:y>0.61655</cdr:y>
    </cdr:from>
    <cdr:to>
      <cdr:x>0.54732</cdr:x>
      <cdr:y>0.73192</cdr:y>
    </cdr:to>
    <cdr:sp macro="" textlink="">
      <cdr:nvSpPr>
        <cdr:cNvPr id="4" name="TextBox 15">
          <a:extLst xmlns:a="http://schemas.openxmlformats.org/drawingml/2006/main">
            <a:ext uri="{FF2B5EF4-FFF2-40B4-BE49-F238E27FC236}">
              <a16:creationId xmlns:a16="http://schemas.microsoft.com/office/drawing/2014/main" id="{2BA3D2E6-462C-4038-81CA-1DC89F22E9DA}"/>
            </a:ext>
          </a:extLst>
        </cdr:cNvPr>
        <cdr:cNvSpPr txBox="1"/>
      </cdr:nvSpPr>
      <cdr:spPr>
        <a:xfrm xmlns:a="http://schemas.openxmlformats.org/drawingml/2006/main">
          <a:off x="1243073" y="1315791"/>
          <a:ext cx="832398" cy="246215"/>
        </a:xfrm>
        <a:prstGeom xmlns:a="http://schemas.openxmlformats.org/drawingml/2006/main" prst="rect">
          <a:avLst/>
        </a:prstGeom>
        <a:noFill xmlns:a="http://schemas.openxmlformats.org/drawingml/2006/main"/>
      </cdr:spPr>
      <cdr:txBody>
        <a:bodyPr xmlns:a="http://schemas.openxmlformats.org/drawingml/2006/main" wrap="square" rtlCol="0">
          <a:spAutoFit/>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US" sz="1000" b="1" dirty="0">
              <a:solidFill>
                <a:schemeClr val="bg1"/>
              </a:solidFill>
              <a:latin typeface="Verdana" panose="020B0604030504040204" pitchFamily="34" charset="0"/>
              <a:ea typeface="Verdana" panose="020B0604030504040204" pitchFamily="34" charset="0"/>
              <a:cs typeface="Verdana" panose="020B0604030504040204" pitchFamily="34" charset="0"/>
            </a:rPr>
            <a:t>~66%</a:t>
          </a:r>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1A066CB-0DC8-41C8-A5A3-B5CCD896A458}" type="datetimeFigureOut">
              <a:rPr lang="en-US" smtClean="0"/>
              <a:t>3/9/2022</a:t>
            </a:fld>
            <a:endParaRPr lang="en-US" dirty="0"/>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E6DEAF4-FEDA-48BF-AB3D-C8429E600AF3}" type="slidenum">
              <a:rPr lang="en-US" smtClean="0"/>
              <a:t>‹#›</a:t>
            </a:fld>
            <a:endParaRPr lang="en-US" dirty="0"/>
          </a:p>
        </p:txBody>
      </p:sp>
    </p:spTree>
    <p:extLst>
      <p:ext uri="{BB962C8B-B14F-4D97-AF65-F5344CB8AC3E}">
        <p14:creationId xmlns:p14="http://schemas.microsoft.com/office/powerpoint/2010/main" val="36266977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B845FA-87F2-4D63-AFD0-CC86BC96614C}" type="slidenum">
              <a:rPr lang="en-US" smtClean="0"/>
              <a:t>74</a:t>
            </a:fld>
            <a:endParaRPr lang="en-US" dirty="0"/>
          </a:p>
        </p:txBody>
      </p:sp>
    </p:spTree>
    <p:extLst>
      <p:ext uri="{BB962C8B-B14F-4D97-AF65-F5344CB8AC3E}">
        <p14:creationId xmlns:p14="http://schemas.microsoft.com/office/powerpoint/2010/main" val="22557349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B845FA-87F2-4D63-AFD0-CC86BC96614C}" type="slidenum">
              <a:rPr lang="en-US" smtClean="0"/>
              <a:t>83</a:t>
            </a:fld>
            <a:endParaRPr lang="en-US" dirty="0"/>
          </a:p>
        </p:txBody>
      </p:sp>
    </p:spTree>
    <p:extLst>
      <p:ext uri="{BB962C8B-B14F-4D97-AF65-F5344CB8AC3E}">
        <p14:creationId xmlns:p14="http://schemas.microsoft.com/office/powerpoint/2010/main" val="2128525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B845FA-87F2-4D63-AFD0-CC86BC96614C}" type="slidenum">
              <a:rPr lang="en-US" smtClean="0"/>
              <a:t>84</a:t>
            </a:fld>
            <a:endParaRPr lang="en-US" dirty="0"/>
          </a:p>
        </p:txBody>
      </p:sp>
    </p:spTree>
    <p:extLst>
      <p:ext uri="{BB962C8B-B14F-4D97-AF65-F5344CB8AC3E}">
        <p14:creationId xmlns:p14="http://schemas.microsoft.com/office/powerpoint/2010/main" val="1160667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B845FA-87F2-4D63-AFD0-CC86BC96614C}" type="slidenum">
              <a:rPr lang="en-US" smtClean="0"/>
              <a:t>85</a:t>
            </a:fld>
            <a:endParaRPr lang="en-US" dirty="0"/>
          </a:p>
        </p:txBody>
      </p:sp>
    </p:spTree>
    <p:extLst>
      <p:ext uri="{BB962C8B-B14F-4D97-AF65-F5344CB8AC3E}">
        <p14:creationId xmlns:p14="http://schemas.microsoft.com/office/powerpoint/2010/main" val="30560420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B845FA-87F2-4D63-AFD0-CC86BC96614C}" type="slidenum">
              <a:rPr lang="en-US" smtClean="0"/>
              <a:t>88</a:t>
            </a:fld>
            <a:endParaRPr lang="en-US" dirty="0"/>
          </a:p>
        </p:txBody>
      </p:sp>
    </p:spTree>
    <p:extLst>
      <p:ext uri="{BB962C8B-B14F-4D97-AF65-F5344CB8AC3E}">
        <p14:creationId xmlns:p14="http://schemas.microsoft.com/office/powerpoint/2010/main" val="22557349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B845FA-87F2-4D63-AFD0-CC86BC96614C}" type="slidenum">
              <a:rPr lang="en-US" smtClean="0"/>
              <a:t>89</a:t>
            </a:fld>
            <a:endParaRPr lang="en-US" dirty="0"/>
          </a:p>
        </p:txBody>
      </p:sp>
    </p:spTree>
    <p:extLst>
      <p:ext uri="{BB962C8B-B14F-4D97-AF65-F5344CB8AC3E}">
        <p14:creationId xmlns:p14="http://schemas.microsoft.com/office/powerpoint/2010/main" val="31533882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B845FA-87F2-4D63-AFD0-CC86BC96614C}" type="slidenum">
              <a:rPr lang="en-US" smtClean="0"/>
              <a:t>90</a:t>
            </a:fld>
            <a:endParaRPr lang="en-US" dirty="0"/>
          </a:p>
        </p:txBody>
      </p:sp>
    </p:spTree>
    <p:extLst>
      <p:ext uri="{BB962C8B-B14F-4D97-AF65-F5344CB8AC3E}">
        <p14:creationId xmlns:p14="http://schemas.microsoft.com/office/powerpoint/2010/main" val="33676158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B845FA-87F2-4D63-AFD0-CC86BC96614C}" type="slidenum">
              <a:rPr lang="en-US" smtClean="0"/>
              <a:t>91</a:t>
            </a:fld>
            <a:endParaRPr lang="en-US" dirty="0"/>
          </a:p>
        </p:txBody>
      </p:sp>
    </p:spTree>
    <p:extLst>
      <p:ext uri="{BB962C8B-B14F-4D97-AF65-F5344CB8AC3E}">
        <p14:creationId xmlns:p14="http://schemas.microsoft.com/office/powerpoint/2010/main" val="30555195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B845FA-87F2-4D63-AFD0-CC86BC96614C}" type="slidenum">
              <a:rPr lang="en-US" smtClean="0"/>
              <a:t>92</a:t>
            </a:fld>
            <a:endParaRPr lang="en-US" dirty="0"/>
          </a:p>
        </p:txBody>
      </p:sp>
    </p:spTree>
    <p:extLst>
      <p:ext uri="{BB962C8B-B14F-4D97-AF65-F5344CB8AC3E}">
        <p14:creationId xmlns:p14="http://schemas.microsoft.com/office/powerpoint/2010/main" val="194961930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B845FA-87F2-4D63-AFD0-CC86BC96614C}" type="slidenum">
              <a:rPr lang="en-US" smtClean="0"/>
              <a:t>93</a:t>
            </a:fld>
            <a:endParaRPr lang="en-US" dirty="0"/>
          </a:p>
        </p:txBody>
      </p:sp>
    </p:spTree>
    <p:extLst>
      <p:ext uri="{BB962C8B-B14F-4D97-AF65-F5344CB8AC3E}">
        <p14:creationId xmlns:p14="http://schemas.microsoft.com/office/powerpoint/2010/main" val="19973018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B845FA-87F2-4D63-AFD0-CC86BC96614C}" type="slidenum">
              <a:rPr lang="en-US" smtClean="0"/>
              <a:t>94</a:t>
            </a:fld>
            <a:endParaRPr lang="en-US" dirty="0"/>
          </a:p>
        </p:txBody>
      </p:sp>
    </p:spTree>
    <p:extLst>
      <p:ext uri="{BB962C8B-B14F-4D97-AF65-F5344CB8AC3E}">
        <p14:creationId xmlns:p14="http://schemas.microsoft.com/office/powerpoint/2010/main" val="37184767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B845FA-87F2-4D63-AFD0-CC86BC96614C}" type="slidenum">
              <a:rPr lang="en-US" smtClean="0"/>
              <a:t>75</a:t>
            </a:fld>
            <a:endParaRPr lang="en-US" dirty="0"/>
          </a:p>
        </p:txBody>
      </p:sp>
    </p:spTree>
    <p:extLst>
      <p:ext uri="{BB962C8B-B14F-4D97-AF65-F5344CB8AC3E}">
        <p14:creationId xmlns:p14="http://schemas.microsoft.com/office/powerpoint/2010/main" val="11199285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B845FA-87F2-4D63-AFD0-CC86BC96614C}" type="slidenum">
              <a:rPr lang="en-US" smtClean="0"/>
              <a:t>95</a:t>
            </a:fld>
            <a:endParaRPr lang="en-US" dirty="0"/>
          </a:p>
        </p:txBody>
      </p:sp>
    </p:spTree>
    <p:extLst>
      <p:ext uri="{BB962C8B-B14F-4D97-AF65-F5344CB8AC3E}">
        <p14:creationId xmlns:p14="http://schemas.microsoft.com/office/powerpoint/2010/main" val="12952138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B845FA-87F2-4D63-AFD0-CC86BC96614C}" type="slidenum">
              <a:rPr lang="en-US" smtClean="0"/>
              <a:t>96</a:t>
            </a:fld>
            <a:endParaRPr lang="en-US" dirty="0"/>
          </a:p>
        </p:txBody>
      </p:sp>
    </p:spTree>
    <p:extLst>
      <p:ext uri="{BB962C8B-B14F-4D97-AF65-F5344CB8AC3E}">
        <p14:creationId xmlns:p14="http://schemas.microsoft.com/office/powerpoint/2010/main" val="5802819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B845FA-87F2-4D63-AFD0-CC86BC96614C}" type="slidenum">
              <a:rPr lang="en-US" smtClean="0"/>
              <a:t>97</a:t>
            </a:fld>
            <a:endParaRPr lang="en-US" dirty="0"/>
          </a:p>
        </p:txBody>
      </p:sp>
    </p:spTree>
    <p:extLst>
      <p:ext uri="{BB962C8B-B14F-4D97-AF65-F5344CB8AC3E}">
        <p14:creationId xmlns:p14="http://schemas.microsoft.com/office/powerpoint/2010/main" val="275529289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B845FA-87F2-4D63-AFD0-CC86BC96614C}" type="slidenum">
              <a:rPr lang="en-US" smtClean="0"/>
              <a:t>98</a:t>
            </a:fld>
            <a:endParaRPr lang="en-US" dirty="0"/>
          </a:p>
        </p:txBody>
      </p:sp>
    </p:spTree>
    <p:extLst>
      <p:ext uri="{BB962C8B-B14F-4D97-AF65-F5344CB8AC3E}">
        <p14:creationId xmlns:p14="http://schemas.microsoft.com/office/powerpoint/2010/main" val="107472847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B845FA-87F2-4D63-AFD0-CC86BC96614C}" type="slidenum">
              <a:rPr lang="en-US" smtClean="0"/>
              <a:t>99</a:t>
            </a:fld>
            <a:endParaRPr lang="en-US" dirty="0"/>
          </a:p>
        </p:txBody>
      </p:sp>
    </p:spTree>
    <p:extLst>
      <p:ext uri="{BB962C8B-B14F-4D97-AF65-F5344CB8AC3E}">
        <p14:creationId xmlns:p14="http://schemas.microsoft.com/office/powerpoint/2010/main" val="137673049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B845FA-87F2-4D63-AFD0-CC86BC96614C}" type="slidenum">
              <a:rPr lang="en-US" smtClean="0"/>
              <a:t>100</a:t>
            </a:fld>
            <a:endParaRPr lang="en-US" dirty="0"/>
          </a:p>
        </p:txBody>
      </p:sp>
    </p:spTree>
    <p:extLst>
      <p:ext uri="{BB962C8B-B14F-4D97-AF65-F5344CB8AC3E}">
        <p14:creationId xmlns:p14="http://schemas.microsoft.com/office/powerpoint/2010/main" val="81190536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B845FA-87F2-4D63-AFD0-CC86BC96614C}" type="slidenum">
              <a:rPr lang="en-US" smtClean="0"/>
              <a:t>101</a:t>
            </a:fld>
            <a:endParaRPr lang="en-US" dirty="0"/>
          </a:p>
        </p:txBody>
      </p:sp>
    </p:spTree>
    <p:extLst>
      <p:ext uri="{BB962C8B-B14F-4D97-AF65-F5344CB8AC3E}">
        <p14:creationId xmlns:p14="http://schemas.microsoft.com/office/powerpoint/2010/main" val="7540667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B845FA-87F2-4D63-AFD0-CC86BC96614C}" type="slidenum">
              <a:rPr lang="en-US" smtClean="0"/>
              <a:t>76</a:t>
            </a:fld>
            <a:endParaRPr lang="en-US" dirty="0"/>
          </a:p>
        </p:txBody>
      </p:sp>
    </p:spTree>
    <p:extLst>
      <p:ext uri="{BB962C8B-B14F-4D97-AF65-F5344CB8AC3E}">
        <p14:creationId xmlns:p14="http://schemas.microsoft.com/office/powerpoint/2010/main" val="19062003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B845FA-87F2-4D63-AFD0-CC86BC96614C}" type="slidenum">
              <a:rPr lang="en-US" smtClean="0"/>
              <a:t>77</a:t>
            </a:fld>
            <a:endParaRPr lang="en-US" dirty="0"/>
          </a:p>
        </p:txBody>
      </p:sp>
    </p:spTree>
    <p:extLst>
      <p:ext uri="{BB962C8B-B14F-4D97-AF65-F5344CB8AC3E}">
        <p14:creationId xmlns:p14="http://schemas.microsoft.com/office/powerpoint/2010/main" val="31533882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B845FA-87F2-4D63-AFD0-CC86BC96614C}" type="slidenum">
              <a:rPr lang="en-US" smtClean="0"/>
              <a:t>78</a:t>
            </a:fld>
            <a:endParaRPr lang="en-US" dirty="0"/>
          </a:p>
        </p:txBody>
      </p:sp>
    </p:spTree>
    <p:extLst>
      <p:ext uri="{BB962C8B-B14F-4D97-AF65-F5344CB8AC3E}">
        <p14:creationId xmlns:p14="http://schemas.microsoft.com/office/powerpoint/2010/main" val="29874154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B845FA-87F2-4D63-AFD0-CC86BC96614C}" type="slidenum">
              <a:rPr lang="en-US" smtClean="0"/>
              <a:t>79</a:t>
            </a:fld>
            <a:endParaRPr lang="en-US" dirty="0"/>
          </a:p>
        </p:txBody>
      </p:sp>
    </p:spTree>
    <p:extLst>
      <p:ext uri="{BB962C8B-B14F-4D97-AF65-F5344CB8AC3E}">
        <p14:creationId xmlns:p14="http://schemas.microsoft.com/office/powerpoint/2010/main" val="19846674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B845FA-87F2-4D63-AFD0-CC86BC96614C}" type="slidenum">
              <a:rPr lang="en-US" smtClean="0"/>
              <a:t>80</a:t>
            </a:fld>
            <a:endParaRPr lang="en-US" dirty="0"/>
          </a:p>
        </p:txBody>
      </p:sp>
    </p:spTree>
    <p:extLst>
      <p:ext uri="{BB962C8B-B14F-4D97-AF65-F5344CB8AC3E}">
        <p14:creationId xmlns:p14="http://schemas.microsoft.com/office/powerpoint/2010/main" val="19062003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B845FA-87F2-4D63-AFD0-CC86BC96614C}" type="slidenum">
              <a:rPr lang="en-US" smtClean="0"/>
              <a:t>81</a:t>
            </a:fld>
            <a:endParaRPr lang="en-US" dirty="0"/>
          </a:p>
        </p:txBody>
      </p:sp>
    </p:spTree>
    <p:extLst>
      <p:ext uri="{BB962C8B-B14F-4D97-AF65-F5344CB8AC3E}">
        <p14:creationId xmlns:p14="http://schemas.microsoft.com/office/powerpoint/2010/main" val="31533882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B845FA-87F2-4D63-AFD0-CC86BC96614C}" type="slidenum">
              <a:rPr lang="en-US" smtClean="0"/>
              <a:t>82</a:t>
            </a:fld>
            <a:endParaRPr lang="en-US" dirty="0"/>
          </a:p>
        </p:txBody>
      </p:sp>
    </p:spTree>
    <p:extLst>
      <p:ext uri="{BB962C8B-B14F-4D97-AF65-F5344CB8AC3E}">
        <p14:creationId xmlns:p14="http://schemas.microsoft.com/office/powerpoint/2010/main" val="11752125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1A9A785-103B-4B53-B232-DC2BA94190A7}" type="datetimeFigureOut">
              <a:rPr lang="en-US" smtClean="0"/>
              <a:t>3/9/2022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CE97586-85E7-4DA0-AF2C-A0841FA48D10}" type="slidenum">
              <a:rPr lang="en-US" smtClean="0"/>
              <a:t>‹#›</a:t>
            </a:fld>
            <a:endParaRPr lang="en-US" dirty="0"/>
          </a:p>
        </p:txBody>
      </p:sp>
    </p:spTree>
    <p:extLst>
      <p:ext uri="{BB962C8B-B14F-4D97-AF65-F5344CB8AC3E}">
        <p14:creationId xmlns:p14="http://schemas.microsoft.com/office/powerpoint/2010/main" val="36474340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1A9A785-103B-4B53-B232-DC2BA94190A7}" type="datetimeFigureOut">
              <a:rPr lang="en-US" smtClean="0"/>
              <a:t>3/9/2022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CE97586-85E7-4DA0-AF2C-A0841FA48D10}" type="slidenum">
              <a:rPr lang="en-US" smtClean="0"/>
              <a:t>‹#›</a:t>
            </a:fld>
            <a:endParaRPr lang="en-US" dirty="0"/>
          </a:p>
        </p:txBody>
      </p:sp>
    </p:spTree>
    <p:extLst>
      <p:ext uri="{BB962C8B-B14F-4D97-AF65-F5344CB8AC3E}">
        <p14:creationId xmlns:p14="http://schemas.microsoft.com/office/powerpoint/2010/main" val="20473818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1A9A785-103B-4B53-B232-DC2BA94190A7}" type="datetimeFigureOut">
              <a:rPr lang="en-US" smtClean="0"/>
              <a:t>3/9/2022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CE97586-85E7-4DA0-AF2C-A0841FA48D10}" type="slidenum">
              <a:rPr lang="en-US" smtClean="0"/>
              <a:t>‹#›</a:t>
            </a:fld>
            <a:endParaRPr lang="en-US" dirty="0"/>
          </a:p>
        </p:txBody>
      </p:sp>
    </p:spTree>
    <p:extLst>
      <p:ext uri="{BB962C8B-B14F-4D97-AF65-F5344CB8AC3E}">
        <p14:creationId xmlns:p14="http://schemas.microsoft.com/office/powerpoint/2010/main" val="284138496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6_Content writing ">
    <p:spTree>
      <p:nvGrpSpPr>
        <p:cNvPr id="1" name=""/>
        <p:cNvGrpSpPr/>
        <p:nvPr/>
      </p:nvGrpSpPr>
      <p:grpSpPr>
        <a:xfrm>
          <a:off x="0" y="0"/>
          <a:ext cx="0" cy="0"/>
          <a:chOff x="0" y="0"/>
          <a:chExt cx="0" cy="0"/>
        </a:xfrm>
      </p:grpSpPr>
      <p:pic>
        <p:nvPicPr>
          <p:cNvPr id="8" name="Picture 7" descr="A close up of a building&#10;&#10;Description generated with high confidence">
            <a:extLst>
              <a:ext uri="{FF2B5EF4-FFF2-40B4-BE49-F238E27FC236}">
                <a16:creationId xmlns:a16="http://schemas.microsoft.com/office/drawing/2014/main" id="{95547C68-ACE9-4A1D-88D0-00B48BF7A292}"/>
              </a:ext>
            </a:extLst>
          </p:cNvPr>
          <p:cNvPicPr>
            <a:picLocks noChangeAspect="1"/>
          </p:cNvPicPr>
          <p:nvPr userDrawn="1"/>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flipH="1">
            <a:off x="-1154750" y="583771"/>
            <a:ext cx="10298750" cy="6048663"/>
          </a:xfrm>
          <a:prstGeom prst="rect">
            <a:avLst/>
          </a:prstGeom>
        </p:spPr>
      </p:pic>
      <p:sp>
        <p:nvSpPr>
          <p:cNvPr id="9" name="Rectangle 8">
            <a:extLst>
              <a:ext uri="{FF2B5EF4-FFF2-40B4-BE49-F238E27FC236}">
                <a16:creationId xmlns:a16="http://schemas.microsoft.com/office/drawing/2014/main" id="{A3BDA1E0-F3AE-4122-B35F-D9F0571F6484}"/>
              </a:ext>
            </a:extLst>
          </p:cNvPr>
          <p:cNvSpPr/>
          <p:nvPr userDrawn="1"/>
        </p:nvSpPr>
        <p:spPr>
          <a:xfrm flipV="1">
            <a:off x="-1" y="6723356"/>
            <a:ext cx="9143999" cy="13464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a:extLst>
              <a:ext uri="{FF2B5EF4-FFF2-40B4-BE49-F238E27FC236}">
                <a16:creationId xmlns:a16="http://schemas.microsoft.com/office/drawing/2014/main" id="{DAFE9DA4-1FE2-444C-A777-3262078C349F}"/>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668754" y="167074"/>
            <a:ext cx="1330912" cy="417542"/>
          </a:xfrm>
          <a:prstGeom prst="rect">
            <a:avLst/>
          </a:prstGeom>
        </p:spPr>
      </p:pic>
      <p:sp>
        <p:nvSpPr>
          <p:cNvPr id="11" name="Rectangle 10">
            <a:extLst>
              <a:ext uri="{FF2B5EF4-FFF2-40B4-BE49-F238E27FC236}">
                <a16:creationId xmlns:a16="http://schemas.microsoft.com/office/drawing/2014/main" id="{9DD6706B-8D97-4C95-B1AE-7AD53B34C8F1}"/>
              </a:ext>
            </a:extLst>
          </p:cNvPr>
          <p:cNvSpPr/>
          <p:nvPr userDrawn="1"/>
        </p:nvSpPr>
        <p:spPr>
          <a:xfrm>
            <a:off x="0" y="0"/>
            <a:ext cx="9144000" cy="588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D8017658-0D11-4BE7-BA10-7EA8E150F5D6}"/>
              </a:ext>
            </a:extLst>
          </p:cNvPr>
          <p:cNvSpPr/>
          <p:nvPr userDrawn="1"/>
        </p:nvSpPr>
        <p:spPr>
          <a:xfrm>
            <a:off x="8544757" y="6598950"/>
            <a:ext cx="481905" cy="200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Connector 12">
            <a:extLst>
              <a:ext uri="{FF2B5EF4-FFF2-40B4-BE49-F238E27FC236}">
                <a16:creationId xmlns:a16="http://schemas.microsoft.com/office/drawing/2014/main" id="{4728870D-4F1F-4C8C-AFC2-0EB67E40739E}"/>
              </a:ext>
            </a:extLst>
          </p:cNvPr>
          <p:cNvCxnSpPr>
            <a:cxnSpLocks/>
          </p:cNvCxnSpPr>
          <p:nvPr userDrawn="1"/>
        </p:nvCxnSpPr>
        <p:spPr>
          <a:xfrm>
            <a:off x="0" y="705786"/>
            <a:ext cx="516255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Slide Number Placeholder 7">
            <a:extLst>
              <a:ext uri="{FF2B5EF4-FFF2-40B4-BE49-F238E27FC236}">
                <a16:creationId xmlns:a16="http://schemas.microsoft.com/office/drawing/2014/main" id="{DF914785-41DF-4261-8D0B-95080DE76470}"/>
              </a:ext>
            </a:extLst>
          </p:cNvPr>
          <p:cNvSpPr txBox="1">
            <a:spLocks/>
          </p:cNvSpPr>
          <p:nvPr userDrawn="1"/>
        </p:nvSpPr>
        <p:spPr>
          <a:xfrm>
            <a:off x="8605062" y="6508363"/>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A070E7C-0B96-4788-862A-C035E43D0D9C}" type="slidenum">
              <a:rPr lang="en-US" smtClean="0">
                <a:solidFill>
                  <a:schemeClr val="bg2">
                    <a:lumMod val="25000"/>
                  </a:schemeClr>
                </a:solidFill>
              </a:rPr>
              <a:pPr/>
              <a:t>‹#›</a:t>
            </a:fld>
            <a:endParaRPr lang="en-US" dirty="0">
              <a:solidFill>
                <a:schemeClr val="bg2">
                  <a:lumMod val="25000"/>
                </a:schemeClr>
              </a:solidFill>
            </a:endParaRPr>
          </a:p>
        </p:txBody>
      </p:sp>
      <p:sp>
        <p:nvSpPr>
          <p:cNvPr id="15" name="Footer Placeholder 6">
            <a:extLst>
              <a:ext uri="{FF2B5EF4-FFF2-40B4-BE49-F238E27FC236}">
                <a16:creationId xmlns:a16="http://schemas.microsoft.com/office/drawing/2014/main" id="{7D88EEB6-FB85-49CC-8466-3F45C5F1FED1}"/>
              </a:ext>
            </a:extLst>
          </p:cNvPr>
          <p:cNvSpPr txBox="1">
            <a:spLocks/>
          </p:cNvSpPr>
          <p:nvPr userDrawn="1"/>
        </p:nvSpPr>
        <p:spPr>
          <a:xfrm rot="16200000">
            <a:off x="8455052" y="6012765"/>
            <a:ext cx="1094744" cy="143688"/>
          </a:xfrm>
          <a:prstGeom prst="rect">
            <a:avLst/>
          </a:prstGeom>
        </p:spPr>
        <p:txBody>
          <a:bodyPr vert="horz" lIns="91440" tIns="45720" rIns="91440" bIns="45720" rtlCol="0" anchor="ctr"/>
          <a:lstStyle>
            <a:defPPr>
              <a:defRPr lang="en-US"/>
            </a:defPPr>
            <a:lvl1pPr marL="0" algn="ctr" defTabSz="457200" rtl="0" eaLnBrk="1" latinLnBrk="0" hangingPunct="1">
              <a:defRPr sz="600" kern="1200">
                <a:solidFill>
                  <a:srgbClr val="002060"/>
                </a:solidFill>
                <a:latin typeface="Verdana" panose="020B0604030504040204" pitchFamily="34" charset="0"/>
                <a:ea typeface="Verdana" panose="020B0604030504040204" pitchFamily="34" charset="0"/>
                <a:cs typeface="Verdana" panose="020B060403050404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700" dirty="0">
                <a:solidFill>
                  <a:schemeClr val="bg2">
                    <a:lumMod val="25000"/>
                  </a:schemeClr>
                </a:solidFill>
              </a:rPr>
              <a:t>© TechSci Research</a:t>
            </a:r>
          </a:p>
        </p:txBody>
      </p:sp>
    </p:spTree>
    <p:extLst>
      <p:ext uri="{BB962C8B-B14F-4D97-AF65-F5344CB8AC3E}">
        <p14:creationId xmlns:p14="http://schemas.microsoft.com/office/powerpoint/2010/main" val="1544865117"/>
      </p:ext>
    </p:extLst>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4_Content writing ">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B3716D2-E849-44C8-95EA-905419C1210F}"/>
              </a:ext>
            </a:extLst>
          </p:cNvPr>
          <p:cNvSpPr/>
          <p:nvPr userDrawn="1"/>
        </p:nvSpPr>
        <p:spPr>
          <a:xfrm flipV="1">
            <a:off x="-1" y="6723356"/>
            <a:ext cx="9143999" cy="13464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a:extLst>
              <a:ext uri="{FF2B5EF4-FFF2-40B4-BE49-F238E27FC236}">
                <a16:creationId xmlns:a16="http://schemas.microsoft.com/office/drawing/2014/main" id="{0D5BC3D7-8937-40C6-988D-C231BE7A04D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668754" y="167074"/>
            <a:ext cx="1330912" cy="417542"/>
          </a:xfrm>
          <a:prstGeom prst="rect">
            <a:avLst/>
          </a:prstGeom>
        </p:spPr>
      </p:pic>
      <p:sp>
        <p:nvSpPr>
          <p:cNvPr id="10" name="Rectangle 9">
            <a:extLst>
              <a:ext uri="{FF2B5EF4-FFF2-40B4-BE49-F238E27FC236}">
                <a16:creationId xmlns:a16="http://schemas.microsoft.com/office/drawing/2014/main" id="{92329460-1641-47F7-80B3-589CCE3401C7}"/>
              </a:ext>
            </a:extLst>
          </p:cNvPr>
          <p:cNvSpPr/>
          <p:nvPr userDrawn="1"/>
        </p:nvSpPr>
        <p:spPr>
          <a:xfrm>
            <a:off x="0" y="0"/>
            <a:ext cx="9144000" cy="588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B652C574-A217-42A5-92B3-DD06FDC4C256}"/>
              </a:ext>
            </a:extLst>
          </p:cNvPr>
          <p:cNvSpPr/>
          <p:nvPr userDrawn="1"/>
        </p:nvSpPr>
        <p:spPr>
          <a:xfrm>
            <a:off x="8544757" y="6598950"/>
            <a:ext cx="481905" cy="200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 name="Straight Connector 11">
            <a:extLst>
              <a:ext uri="{FF2B5EF4-FFF2-40B4-BE49-F238E27FC236}">
                <a16:creationId xmlns:a16="http://schemas.microsoft.com/office/drawing/2014/main" id="{469B7F84-195C-417D-93F0-D13B034D7A7B}"/>
              </a:ext>
            </a:extLst>
          </p:cNvPr>
          <p:cNvCxnSpPr>
            <a:cxnSpLocks/>
          </p:cNvCxnSpPr>
          <p:nvPr userDrawn="1"/>
        </p:nvCxnSpPr>
        <p:spPr>
          <a:xfrm>
            <a:off x="0" y="705786"/>
            <a:ext cx="516255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3" name="Slide Number Placeholder 7">
            <a:extLst>
              <a:ext uri="{FF2B5EF4-FFF2-40B4-BE49-F238E27FC236}">
                <a16:creationId xmlns:a16="http://schemas.microsoft.com/office/drawing/2014/main" id="{CF5D1B08-4201-49A6-914E-95C7687EAA84}"/>
              </a:ext>
            </a:extLst>
          </p:cNvPr>
          <p:cNvSpPr txBox="1">
            <a:spLocks/>
          </p:cNvSpPr>
          <p:nvPr userDrawn="1"/>
        </p:nvSpPr>
        <p:spPr>
          <a:xfrm>
            <a:off x="8605062" y="6508363"/>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A070E7C-0B96-4788-862A-C035E43D0D9C}" type="slidenum">
              <a:rPr lang="en-US" smtClean="0">
                <a:solidFill>
                  <a:schemeClr val="bg2">
                    <a:lumMod val="25000"/>
                  </a:schemeClr>
                </a:solidFill>
              </a:rPr>
              <a:pPr/>
              <a:t>‹#›</a:t>
            </a:fld>
            <a:endParaRPr lang="en-US" dirty="0">
              <a:solidFill>
                <a:schemeClr val="bg2">
                  <a:lumMod val="25000"/>
                </a:schemeClr>
              </a:solidFill>
            </a:endParaRPr>
          </a:p>
        </p:txBody>
      </p:sp>
      <p:sp>
        <p:nvSpPr>
          <p:cNvPr id="14" name="Footer Placeholder 6">
            <a:extLst>
              <a:ext uri="{FF2B5EF4-FFF2-40B4-BE49-F238E27FC236}">
                <a16:creationId xmlns:a16="http://schemas.microsoft.com/office/drawing/2014/main" id="{343E9D5B-01D8-4157-8A82-2E846FC5EB32}"/>
              </a:ext>
            </a:extLst>
          </p:cNvPr>
          <p:cNvSpPr txBox="1">
            <a:spLocks/>
          </p:cNvSpPr>
          <p:nvPr userDrawn="1"/>
        </p:nvSpPr>
        <p:spPr>
          <a:xfrm rot="16200000">
            <a:off x="8455052" y="6012765"/>
            <a:ext cx="1094744" cy="143688"/>
          </a:xfrm>
          <a:prstGeom prst="rect">
            <a:avLst/>
          </a:prstGeom>
        </p:spPr>
        <p:txBody>
          <a:bodyPr vert="horz" lIns="91440" tIns="45720" rIns="91440" bIns="45720" rtlCol="0" anchor="ctr"/>
          <a:lstStyle>
            <a:defPPr>
              <a:defRPr lang="en-US"/>
            </a:defPPr>
            <a:lvl1pPr marL="0" algn="ctr" defTabSz="457200" rtl="0" eaLnBrk="1" latinLnBrk="0" hangingPunct="1">
              <a:defRPr sz="600" kern="1200">
                <a:solidFill>
                  <a:srgbClr val="002060"/>
                </a:solidFill>
                <a:latin typeface="Verdana" panose="020B0604030504040204" pitchFamily="34" charset="0"/>
                <a:ea typeface="Verdana" panose="020B0604030504040204" pitchFamily="34" charset="0"/>
                <a:cs typeface="Verdana" panose="020B060403050404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700" dirty="0">
                <a:solidFill>
                  <a:schemeClr val="bg2">
                    <a:lumMod val="25000"/>
                  </a:schemeClr>
                </a:solidFill>
              </a:rPr>
              <a:t>© TechSci Research</a:t>
            </a:r>
          </a:p>
        </p:txBody>
      </p:sp>
    </p:spTree>
    <p:extLst>
      <p:ext uri="{BB962C8B-B14F-4D97-AF65-F5344CB8AC3E}">
        <p14:creationId xmlns:p14="http://schemas.microsoft.com/office/powerpoint/2010/main" val="1676491399"/>
      </p:ext>
    </p:extLst>
  </p:cSld>
  <p:clrMapOvr>
    <a:overrideClrMapping bg1="lt1" tx1="dk1" bg2="lt2" tx2="dk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5_Content writing ">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D40F322A-287A-4800-86B5-B1E84D61ECD8}"/>
              </a:ext>
            </a:extLst>
          </p:cNvPr>
          <p:cNvSpPr/>
          <p:nvPr userDrawn="1"/>
        </p:nvSpPr>
        <p:spPr>
          <a:xfrm flipV="1">
            <a:off x="-1" y="6723356"/>
            <a:ext cx="9143999" cy="13464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Picture 13">
            <a:extLst>
              <a:ext uri="{FF2B5EF4-FFF2-40B4-BE49-F238E27FC236}">
                <a16:creationId xmlns:a16="http://schemas.microsoft.com/office/drawing/2014/main" id="{DE6C44EA-C31D-4382-A456-D851443AC2C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668754" y="167074"/>
            <a:ext cx="1330912" cy="417542"/>
          </a:xfrm>
          <a:prstGeom prst="rect">
            <a:avLst/>
          </a:prstGeom>
        </p:spPr>
      </p:pic>
      <p:sp>
        <p:nvSpPr>
          <p:cNvPr id="15" name="Rectangle 14">
            <a:extLst>
              <a:ext uri="{FF2B5EF4-FFF2-40B4-BE49-F238E27FC236}">
                <a16:creationId xmlns:a16="http://schemas.microsoft.com/office/drawing/2014/main" id="{C37BD539-70B9-48B8-9B98-D95EE92168EC}"/>
              </a:ext>
            </a:extLst>
          </p:cNvPr>
          <p:cNvSpPr/>
          <p:nvPr userDrawn="1"/>
        </p:nvSpPr>
        <p:spPr>
          <a:xfrm>
            <a:off x="0" y="0"/>
            <a:ext cx="9144000" cy="588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45091583-65B8-4239-BBBA-AB76EFE90C9F}"/>
              </a:ext>
            </a:extLst>
          </p:cNvPr>
          <p:cNvSpPr/>
          <p:nvPr userDrawn="1"/>
        </p:nvSpPr>
        <p:spPr>
          <a:xfrm>
            <a:off x="8544757" y="6598950"/>
            <a:ext cx="481905" cy="200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7" name="Straight Connector 16">
            <a:extLst>
              <a:ext uri="{FF2B5EF4-FFF2-40B4-BE49-F238E27FC236}">
                <a16:creationId xmlns:a16="http://schemas.microsoft.com/office/drawing/2014/main" id="{37AFF2A8-5944-483B-A729-DB97F109BBCF}"/>
              </a:ext>
            </a:extLst>
          </p:cNvPr>
          <p:cNvCxnSpPr>
            <a:cxnSpLocks/>
          </p:cNvCxnSpPr>
          <p:nvPr userDrawn="1"/>
        </p:nvCxnSpPr>
        <p:spPr>
          <a:xfrm>
            <a:off x="0" y="705786"/>
            <a:ext cx="516255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8" name="Slide Number Placeholder 7">
            <a:extLst>
              <a:ext uri="{FF2B5EF4-FFF2-40B4-BE49-F238E27FC236}">
                <a16:creationId xmlns:a16="http://schemas.microsoft.com/office/drawing/2014/main" id="{DF67F80F-507E-4972-A697-66E2E52AC849}"/>
              </a:ext>
            </a:extLst>
          </p:cNvPr>
          <p:cNvSpPr txBox="1">
            <a:spLocks/>
          </p:cNvSpPr>
          <p:nvPr userDrawn="1"/>
        </p:nvSpPr>
        <p:spPr>
          <a:xfrm>
            <a:off x="8605062" y="6508363"/>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A070E7C-0B96-4788-862A-C035E43D0D9C}" type="slidenum">
              <a:rPr lang="en-US" smtClean="0">
                <a:solidFill>
                  <a:schemeClr val="bg2">
                    <a:lumMod val="25000"/>
                  </a:schemeClr>
                </a:solidFill>
              </a:rPr>
              <a:pPr/>
              <a:t>‹#›</a:t>
            </a:fld>
            <a:endParaRPr lang="en-US" dirty="0">
              <a:solidFill>
                <a:schemeClr val="bg2">
                  <a:lumMod val="25000"/>
                </a:schemeClr>
              </a:solidFill>
            </a:endParaRPr>
          </a:p>
        </p:txBody>
      </p:sp>
      <p:sp>
        <p:nvSpPr>
          <p:cNvPr id="19" name="Footer Placeholder 6">
            <a:extLst>
              <a:ext uri="{FF2B5EF4-FFF2-40B4-BE49-F238E27FC236}">
                <a16:creationId xmlns:a16="http://schemas.microsoft.com/office/drawing/2014/main" id="{BB1EA076-C19A-44E8-931D-706D8DC6D6A0}"/>
              </a:ext>
            </a:extLst>
          </p:cNvPr>
          <p:cNvSpPr txBox="1">
            <a:spLocks/>
          </p:cNvSpPr>
          <p:nvPr userDrawn="1"/>
        </p:nvSpPr>
        <p:spPr>
          <a:xfrm rot="16200000">
            <a:off x="8455052" y="6012765"/>
            <a:ext cx="1094744" cy="143688"/>
          </a:xfrm>
          <a:prstGeom prst="rect">
            <a:avLst/>
          </a:prstGeom>
        </p:spPr>
        <p:txBody>
          <a:bodyPr vert="horz" lIns="91440" tIns="45720" rIns="91440" bIns="45720" rtlCol="0" anchor="ctr"/>
          <a:lstStyle>
            <a:defPPr>
              <a:defRPr lang="en-US"/>
            </a:defPPr>
            <a:lvl1pPr marL="0" algn="ctr" defTabSz="457200" rtl="0" eaLnBrk="1" latinLnBrk="0" hangingPunct="1">
              <a:defRPr sz="600" kern="1200">
                <a:solidFill>
                  <a:srgbClr val="002060"/>
                </a:solidFill>
                <a:latin typeface="Verdana" panose="020B0604030504040204" pitchFamily="34" charset="0"/>
                <a:ea typeface="Verdana" panose="020B0604030504040204" pitchFamily="34" charset="0"/>
                <a:cs typeface="Verdana" panose="020B060403050404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700" dirty="0">
                <a:solidFill>
                  <a:schemeClr val="bg2">
                    <a:lumMod val="25000"/>
                  </a:schemeClr>
                </a:solidFill>
              </a:rPr>
              <a:t>© TechSci Research</a:t>
            </a:r>
          </a:p>
        </p:txBody>
      </p:sp>
    </p:spTree>
    <p:extLst>
      <p:ext uri="{BB962C8B-B14F-4D97-AF65-F5344CB8AC3E}">
        <p14:creationId xmlns:p14="http://schemas.microsoft.com/office/powerpoint/2010/main" val="2243615604"/>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7EF693F-BD9D-45A1-A75B-585A0D05A091}"/>
              </a:ext>
            </a:extLst>
          </p:cNvPr>
          <p:cNvSpPr/>
          <p:nvPr userDrawn="1"/>
        </p:nvSpPr>
        <p:spPr>
          <a:xfrm flipV="1">
            <a:off x="-1" y="6723356"/>
            <a:ext cx="9143999" cy="13464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a:extLst>
              <a:ext uri="{FF2B5EF4-FFF2-40B4-BE49-F238E27FC236}">
                <a16:creationId xmlns:a16="http://schemas.microsoft.com/office/drawing/2014/main" id="{4EEC2A79-B844-4077-95FB-FEE7CF88822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668754" y="167074"/>
            <a:ext cx="1330912" cy="417542"/>
          </a:xfrm>
          <a:prstGeom prst="rect">
            <a:avLst/>
          </a:prstGeom>
        </p:spPr>
      </p:pic>
      <p:sp>
        <p:nvSpPr>
          <p:cNvPr id="11" name="Rectangle 10">
            <a:extLst>
              <a:ext uri="{FF2B5EF4-FFF2-40B4-BE49-F238E27FC236}">
                <a16:creationId xmlns:a16="http://schemas.microsoft.com/office/drawing/2014/main" id="{7BFCFA2F-72CB-473C-8DEF-2588056CE3F5}"/>
              </a:ext>
            </a:extLst>
          </p:cNvPr>
          <p:cNvSpPr/>
          <p:nvPr userDrawn="1"/>
        </p:nvSpPr>
        <p:spPr>
          <a:xfrm>
            <a:off x="0" y="0"/>
            <a:ext cx="9144000" cy="588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02E90034-184A-43D9-BDB8-D77EBD9B7855}"/>
              </a:ext>
            </a:extLst>
          </p:cNvPr>
          <p:cNvSpPr/>
          <p:nvPr userDrawn="1"/>
        </p:nvSpPr>
        <p:spPr>
          <a:xfrm>
            <a:off x="8544757" y="6598950"/>
            <a:ext cx="481905" cy="200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Connector 12">
            <a:extLst>
              <a:ext uri="{FF2B5EF4-FFF2-40B4-BE49-F238E27FC236}">
                <a16:creationId xmlns:a16="http://schemas.microsoft.com/office/drawing/2014/main" id="{C39A6CBA-526E-4A6A-BBC8-8603F9C75528}"/>
              </a:ext>
            </a:extLst>
          </p:cNvPr>
          <p:cNvCxnSpPr>
            <a:cxnSpLocks/>
          </p:cNvCxnSpPr>
          <p:nvPr userDrawn="1"/>
        </p:nvCxnSpPr>
        <p:spPr>
          <a:xfrm>
            <a:off x="0" y="705786"/>
            <a:ext cx="516255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Slide Number Placeholder 7">
            <a:extLst>
              <a:ext uri="{FF2B5EF4-FFF2-40B4-BE49-F238E27FC236}">
                <a16:creationId xmlns:a16="http://schemas.microsoft.com/office/drawing/2014/main" id="{740B78B0-D436-4653-98F8-D7F539D48419}"/>
              </a:ext>
            </a:extLst>
          </p:cNvPr>
          <p:cNvSpPr txBox="1">
            <a:spLocks/>
          </p:cNvSpPr>
          <p:nvPr userDrawn="1"/>
        </p:nvSpPr>
        <p:spPr>
          <a:xfrm>
            <a:off x="8605062" y="6508363"/>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A070E7C-0B96-4788-862A-C035E43D0D9C}" type="slidenum">
              <a:rPr lang="en-US" smtClean="0">
                <a:solidFill>
                  <a:schemeClr val="bg2">
                    <a:lumMod val="25000"/>
                  </a:schemeClr>
                </a:solidFill>
              </a:rPr>
              <a:pPr/>
              <a:t>‹#›</a:t>
            </a:fld>
            <a:endParaRPr lang="en-US" dirty="0">
              <a:solidFill>
                <a:schemeClr val="bg2">
                  <a:lumMod val="25000"/>
                </a:schemeClr>
              </a:solidFill>
            </a:endParaRPr>
          </a:p>
        </p:txBody>
      </p:sp>
      <p:sp>
        <p:nvSpPr>
          <p:cNvPr id="15" name="Footer Placeholder 6">
            <a:extLst>
              <a:ext uri="{FF2B5EF4-FFF2-40B4-BE49-F238E27FC236}">
                <a16:creationId xmlns:a16="http://schemas.microsoft.com/office/drawing/2014/main" id="{C0387FCE-BCC6-4BD3-AC80-BCB5883B237A}"/>
              </a:ext>
            </a:extLst>
          </p:cNvPr>
          <p:cNvSpPr txBox="1">
            <a:spLocks/>
          </p:cNvSpPr>
          <p:nvPr userDrawn="1"/>
        </p:nvSpPr>
        <p:spPr>
          <a:xfrm rot="16200000">
            <a:off x="8455052" y="6012765"/>
            <a:ext cx="1094744" cy="143688"/>
          </a:xfrm>
          <a:prstGeom prst="rect">
            <a:avLst/>
          </a:prstGeom>
        </p:spPr>
        <p:txBody>
          <a:bodyPr vert="horz" lIns="91440" tIns="45720" rIns="91440" bIns="45720" rtlCol="0" anchor="ctr"/>
          <a:lstStyle>
            <a:defPPr>
              <a:defRPr lang="en-US"/>
            </a:defPPr>
            <a:lvl1pPr marL="0" algn="ctr" defTabSz="457200" rtl="0" eaLnBrk="1" latinLnBrk="0" hangingPunct="1">
              <a:defRPr sz="600" kern="1200">
                <a:solidFill>
                  <a:srgbClr val="002060"/>
                </a:solidFill>
                <a:latin typeface="Verdana" panose="020B0604030504040204" pitchFamily="34" charset="0"/>
                <a:ea typeface="Verdana" panose="020B0604030504040204" pitchFamily="34" charset="0"/>
                <a:cs typeface="Verdana" panose="020B060403050404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700" dirty="0">
                <a:solidFill>
                  <a:schemeClr val="bg2">
                    <a:lumMod val="25000"/>
                  </a:schemeClr>
                </a:solidFill>
              </a:rPr>
              <a:t>© TechSci Research</a:t>
            </a:r>
          </a:p>
        </p:txBody>
      </p:sp>
    </p:spTree>
    <p:extLst>
      <p:ext uri="{BB962C8B-B14F-4D97-AF65-F5344CB8AC3E}">
        <p14:creationId xmlns:p14="http://schemas.microsoft.com/office/powerpoint/2010/main" val="333380866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4_Blank">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F114B7D-4D49-497D-BD72-3AB148307F8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665362" y="241333"/>
            <a:ext cx="1236812" cy="388020"/>
          </a:xfrm>
          <a:prstGeom prst="rect">
            <a:avLst/>
          </a:prstGeom>
        </p:spPr>
      </p:pic>
      <p:sp>
        <p:nvSpPr>
          <p:cNvPr id="7" name="Text Placeholder 3">
            <a:extLst>
              <a:ext uri="{FF2B5EF4-FFF2-40B4-BE49-F238E27FC236}">
                <a16:creationId xmlns:a16="http://schemas.microsoft.com/office/drawing/2014/main" id="{41E637C9-4CE2-46ED-B577-0059C391F9BD}"/>
              </a:ext>
            </a:extLst>
          </p:cNvPr>
          <p:cNvSpPr>
            <a:spLocks noGrp="1"/>
          </p:cNvSpPr>
          <p:nvPr>
            <p:ph type="body" sz="quarter" idx="14"/>
          </p:nvPr>
        </p:nvSpPr>
        <p:spPr>
          <a:xfrm>
            <a:off x="132586" y="193795"/>
            <a:ext cx="7863840" cy="457200"/>
          </a:xfrm>
          <a:prstGeom prst="rect">
            <a:avLst/>
          </a:prstGeom>
          <a:noFill/>
          <a:ln>
            <a:noFill/>
          </a:ln>
        </p:spPr>
        <p:txBody>
          <a:bodyPr anchor="ctr">
            <a:normAutofit/>
          </a:bodyPr>
          <a:lstStyle>
            <a:lvl1pPr marL="0" indent="0" algn="l">
              <a:buNone/>
              <a:defRPr lang="en-US" sz="1600" b="1" kern="1200" spc="0" dirty="0">
                <a:solidFill>
                  <a:schemeClr val="bg2">
                    <a:lumMod val="25000"/>
                  </a:schemeClr>
                </a:solidFill>
                <a:latin typeface="Montserrat" panose="02000505000000020004" pitchFamily="2" charset="0"/>
                <a:ea typeface="+mn-ea"/>
                <a:cs typeface="Arial" panose="020B0604020202020204" pitchFamily="34"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dirty="0"/>
              <a:t>Edit Master text styles</a:t>
            </a:r>
          </a:p>
        </p:txBody>
      </p:sp>
      <p:sp>
        <p:nvSpPr>
          <p:cNvPr id="8" name="Rectangle 7">
            <a:extLst>
              <a:ext uri="{FF2B5EF4-FFF2-40B4-BE49-F238E27FC236}">
                <a16:creationId xmlns:a16="http://schemas.microsoft.com/office/drawing/2014/main" id="{E6C53CB9-3CDF-45DC-B3F3-F0350A3062C8}"/>
              </a:ext>
            </a:extLst>
          </p:cNvPr>
          <p:cNvSpPr/>
          <p:nvPr userDrawn="1"/>
        </p:nvSpPr>
        <p:spPr>
          <a:xfrm>
            <a:off x="8743567" y="6515545"/>
            <a:ext cx="320136" cy="3463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28605F55-22AB-49FA-9AB9-5439F5AFFAF5}"/>
              </a:ext>
            </a:extLst>
          </p:cNvPr>
          <p:cNvCxnSpPr>
            <a:cxnSpLocks/>
          </p:cNvCxnSpPr>
          <p:nvPr userDrawn="1"/>
        </p:nvCxnSpPr>
        <p:spPr>
          <a:xfrm>
            <a:off x="0" y="674560"/>
            <a:ext cx="554636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12E7B51B-D906-4AA8-AFCB-4FF19FCFEA8B}"/>
              </a:ext>
            </a:extLst>
          </p:cNvPr>
          <p:cNvSpPr/>
          <p:nvPr userDrawn="1"/>
        </p:nvSpPr>
        <p:spPr>
          <a:xfrm flipV="1">
            <a:off x="-1" y="6723356"/>
            <a:ext cx="9143999" cy="13464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2D52B50C-63BA-4F81-A971-1F9B6140EC1B}"/>
              </a:ext>
            </a:extLst>
          </p:cNvPr>
          <p:cNvSpPr/>
          <p:nvPr userDrawn="1"/>
        </p:nvSpPr>
        <p:spPr>
          <a:xfrm>
            <a:off x="0" y="0"/>
            <a:ext cx="9144000" cy="588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CCE75AF3-88C7-4BBA-8B2E-2FBDBEF99458}"/>
              </a:ext>
            </a:extLst>
          </p:cNvPr>
          <p:cNvSpPr/>
          <p:nvPr userDrawn="1"/>
        </p:nvSpPr>
        <p:spPr>
          <a:xfrm>
            <a:off x="8544757" y="6598950"/>
            <a:ext cx="481905" cy="200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Slide Number Placeholder 7">
            <a:extLst>
              <a:ext uri="{FF2B5EF4-FFF2-40B4-BE49-F238E27FC236}">
                <a16:creationId xmlns:a16="http://schemas.microsoft.com/office/drawing/2014/main" id="{A44D408D-AF0E-4BFE-9475-4CEFCE7275D8}"/>
              </a:ext>
            </a:extLst>
          </p:cNvPr>
          <p:cNvSpPr txBox="1">
            <a:spLocks/>
          </p:cNvSpPr>
          <p:nvPr userDrawn="1"/>
        </p:nvSpPr>
        <p:spPr>
          <a:xfrm>
            <a:off x="8605062" y="6508363"/>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A070E7C-0B96-4788-862A-C035E43D0D9C}" type="slidenum">
              <a:rPr lang="en-US" smtClean="0">
                <a:solidFill>
                  <a:schemeClr val="bg2">
                    <a:lumMod val="25000"/>
                  </a:schemeClr>
                </a:solidFill>
              </a:rPr>
              <a:pPr/>
              <a:t>‹#›</a:t>
            </a:fld>
            <a:endParaRPr lang="en-US" dirty="0">
              <a:solidFill>
                <a:schemeClr val="bg2">
                  <a:lumMod val="25000"/>
                </a:schemeClr>
              </a:solidFill>
            </a:endParaRPr>
          </a:p>
        </p:txBody>
      </p:sp>
      <p:sp>
        <p:nvSpPr>
          <p:cNvPr id="18" name="Footer Placeholder 6">
            <a:extLst>
              <a:ext uri="{FF2B5EF4-FFF2-40B4-BE49-F238E27FC236}">
                <a16:creationId xmlns:a16="http://schemas.microsoft.com/office/drawing/2014/main" id="{A51E1033-6A0D-46B9-AECD-6A31CAB04281}"/>
              </a:ext>
            </a:extLst>
          </p:cNvPr>
          <p:cNvSpPr txBox="1">
            <a:spLocks/>
          </p:cNvSpPr>
          <p:nvPr userDrawn="1"/>
        </p:nvSpPr>
        <p:spPr>
          <a:xfrm rot="16200000">
            <a:off x="8455052" y="6012765"/>
            <a:ext cx="1094744" cy="143688"/>
          </a:xfrm>
          <a:prstGeom prst="rect">
            <a:avLst/>
          </a:prstGeom>
        </p:spPr>
        <p:txBody>
          <a:bodyPr vert="horz" lIns="91440" tIns="45720" rIns="91440" bIns="45720" rtlCol="0" anchor="ctr"/>
          <a:lstStyle>
            <a:defPPr>
              <a:defRPr lang="en-US"/>
            </a:defPPr>
            <a:lvl1pPr marL="0" algn="ctr" defTabSz="457200" rtl="0" eaLnBrk="1" latinLnBrk="0" hangingPunct="1">
              <a:defRPr sz="600" kern="1200">
                <a:solidFill>
                  <a:srgbClr val="002060"/>
                </a:solidFill>
                <a:latin typeface="Verdana" panose="020B0604030504040204" pitchFamily="34" charset="0"/>
                <a:ea typeface="Verdana" panose="020B0604030504040204" pitchFamily="34" charset="0"/>
                <a:cs typeface="Verdana" panose="020B060403050404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700" dirty="0">
                <a:solidFill>
                  <a:schemeClr val="bg2">
                    <a:lumMod val="25000"/>
                  </a:schemeClr>
                </a:solidFill>
              </a:rPr>
              <a:t>© TechSci Research</a:t>
            </a:r>
          </a:p>
        </p:txBody>
      </p:sp>
    </p:spTree>
    <p:extLst>
      <p:ext uri="{BB962C8B-B14F-4D97-AF65-F5344CB8AC3E}">
        <p14:creationId xmlns:p14="http://schemas.microsoft.com/office/powerpoint/2010/main" val="67235379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7_Content writing ">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EF50BD1-987A-4DD5-8C1F-E82E92170730}"/>
              </a:ext>
            </a:extLst>
          </p:cNvPr>
          <p:cNvSpPr/>
          <p:nvPr userDrawn="1"/>
        </p:nvSpPr>
        <p:spPr>
          <a:xfrm>
            <a:off x="1" y="6664208"/>
            <a:ext cx="9158990" cy="208785"/>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0" name="Rectangle 9">
            <a:extLst>
              <a:ext uri="{FF2B5EF4-FFF2-40B4-BE49-F238E27FC236}">
                <a16:creationId xmlns:a16="http://schemas.microsoft.com/office/drawing/2014/main" id="{844B87D0-AFDE-4678-B349-1AE3EEF99F36}"/>
              </a:ext>
            </a:extLst>
          </p:cNvPr>
          <p:cNvSpPr/>
          <p:nvPr userDrawn="1"/>
        </p:nvSpPr>
        <p:spPr>
          <a:xfrm>
            <a:off x="1" y="1"/>
            <a:ext cx="9158990" cy="762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5" name="Text Placeholder 3">
            <a:extLst>
              <a:ext uri="{FF2B5EF4-FFF2-40B4-BE49-F238E27FC236}">
                <a16:creationId xmlns:a16="http://schemas.microsoft.com/office/drawing/2014/main" id="{7AC7A174-2989-4FEC-8BD1-B17717850A09}"/>
              </a:ext>
            </a:extLst>
          </p:cNvPr>
          <p:cNvSpPr>
            <a:spLocks noGrp="1"/>
          </p:cNvSpPr>
          <p:nvPr>
            <p:ph type="body" sz="quarter" idx="14"/>
          </p:nvPr>
        </p:nvSpPr>
        <p:spPr>
          <a:xfrm>
            <a:off x="132586" y="193795"/>
            <a:ext cx="7863840" cy="457200"/>
          </a:xfrm>
          <a:prstGeom prst="rect">
            <a:avLst/>
          </a:prstGeom>
          <a:noFill/>
          <a:ln>
            <a:noFill/>
          </a:ln>
        </p:spPr>
        <p:txBody>
          <a:bodyPr anchor="ctr">
            <a:normAutofit/>
          </a:bodyPr>
          <a:lstStyle>
            <a:lvl1pPr marL="0" indent="0" algn="l">
              <a:buNone/>
              <a:defRPr lang="en-US" sz="1600" b="1" kern="1200" spc="0" dirty="0">
                <a:solidFill>
                  <a:schemeClr val="bg2">
                    <a:lumMod val="25000"/>
                  </a:schemeClr>
                </a:solidFill>
                <a:latin typeface="Montserrat" panose="02000505000000020004" pitchFamily="2" charset="0"/>
                <a:ea typeface="+mn-ea"/>
                <a:cs typeface="Arial" panose="020B0604020202020204" pitchFamily="34"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dirty="0"/>
              <a:t>Edit Master text styles</a:t>
            </a:r>
          </a:p>
        </p:txBody>
      </p:sp>
      <p:sp>
        <p:nvSpPr>
          <p:cNvPr id="11" name="Rectangle 10">
            <a:extLst>
              <a:ext uri="{FF2B5EF4-FFF2-40B4-BE49-F238E27FC236}">
                <a16:creationId xmlns:a16="http://schemas.microsoft.com/office/drawing/2014/main" id="{7B7243E8-0460-4688-83E0-7CCFF91F81A6}"/>
              </a:ext>
            </a:extLst>
          </p:cNvPr>
          <p:cNvSpPr/>
          <p:nvPr userDrawn="1"/>
        </p:nvSpPr>
        <p:spPr>
          <a:xfrm>
            <a:off x="8743567" y="6515549"/>
            <a:ext cx="320136" cy="3463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6" name="Slide Number Placeholder 7">
            <a:extLst>
              <a:ext uri="{FF2B5EF4-FFF2-40B4-BE49-F238E27FC236}">
                <a16:creationId xmlns:a16="http://schemas.microsoft.com/office/drawing/2014/main" id="{C49F43AD-B4E0-4FA6-9F76-0D300FA52BA5}"/>
              </a:ext>
            </a:extLst>
          </p:cNvPr>
          <p:cNvSpPr txBox="1">
            <a:spLocks/>
          </p:cNvSpPr>
          <p:nvPr userDrawn="1"/>
        </p:nvSpPr>
        <p:spPr>
          <a:xfrm>
            <a:off x="8679474" y="6553649"/>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A070E7C-0B96-4788-862A-C035E43D0D9C}" type="slidenum">
              <a:rPr lang="en-US" sz="1100" smtClean="0">
                <a:solidFill>
                  <a:sysClr val="windowText" lastClr="000000"/>
                </a:solidFill>
              </a:rPr>
              <a:pPr/>
              <a:t>‹#›</a:t>
            </a:fld>
            <a:endParaRPr lang="en-US" sz="1100" dirty="0">
              <a:solidFill>
                <a:sysClr val="windowText" lastClr="000000"/>
              </a:solidFill>
            </a:endParaRPr>
          </a:p>
        </p:txBody>
      </p:sp>
      <p:cxnSp>
        <p:nvCxnSpPr>
          <p:cNvPr id="12" name="Straight Connector 11">
            <a:extLst>
              <a:ext uri="{FF2B5EF4-FFF2-40B4-BE49-F238E27FC236}">
                <a16:creationId xmlns:a16="http://schemas.microsoft.com/office/drawing/2014/main" id="{AC78F8D4-D16E-47FE-90C4-A0E3B91056AC}"/>
              </a:ext>
            </a:extLst>
          </p:cNvPr>
          <p:cNvCxnSpPr>
            <a:cxnSpLocks/>
          </p:cNvCxnSpPr>
          <p:nvPr userDrawn="1"/>
        </p:nvCxnSpPr>
        <p:spPr>
          <a:xfrm>
            <a:off x="2" y="674560"/>
            <a:ext cx="554636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3" name="Footer Placeholder 6">
            <a:extLst>
              <a:ext uri="{FF2B5EF4-FFF2-40B4-BE49-F238E27FC236}">
                <a16:creationId xmlns:a16="http://schemas.microsoft.com/office/drawing/2014/main" id="{E656A1D4-27E5-4DBB-9867-F952C7EBFDEA}"/>
              </a:ext>
            </a:extLst>
          </p:cNvPr>
          <p:cNvSpPr txBox="1">
            <a:spLocks/>
          </p:cNvSpPr>
          <p:nvPr userDrawn="1"/>
        </p:nvSpPr>
        <p:spPr>
          <a:xfrm>
            <a:off x="2" y="6709416"/>
            <a:ext cx="971521" cy="140773"/>
          </a:xfrm>
          <a:prstGeom prst="rect">
            <a:avLst/>
          </a:prstGeom>
        </p:spPr>
        <p:txBody>
          <a:bodyPr vert="horz" lIns="91440" tIns="45720" rIns="91440" bIns="45720" rtlCol="0" anchor="ctr"/>
          <a:lstStyle>
            <a:defPPr>
              <a:defRPr lang="en-US"/>
            </a:defPPr>
            <a:lvl1pPr marL="0" algn="ctr" defTabSz="457200" rtl="0" eaLnBrk="1" latinLnBrk="0" hangingPunct="1">
              <a:defRPr sz="600" kern="1200">
                <a:solidFill>
                  <a:srgbClr val="002060"/>
                </a:solidFill>
                <a:latin typeface="Verdana" panose="020B0604030504040204" pitchFamily="34" charset="0"/>
                <a:ea typeface="Verdana" panose="020B0604030504040204" pitchFamily="34" charset="0"/>
                <a:cs typeface="Verdana" panose="020B060403050404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dirty="0">
                <a:solidFill>
                  <a:sysClr val="windowText" lastClr="000000"/>
                </a:solidFill>
              </a:rPr>
              <a:t>© TechSci Research</a:t>
            </a:r>
          </a:p>
        </p:txBody>
      </p:sp>
      <p:pic>
        <p:nvPicPr>
          <p:cNvPr id="14" name="object 26">
            <a:extLst>
              <a:ext uri="{FF2B5EF4-FFF2-40B4-BE49-F238E27FC236}">
                <a16:creationId xmlns:a16="http://schemas.microsoft.com/office/drawing/2014/main" id="{A1707E14-ED5E-4D5F-BCD7-DF3136D21135}"/>
              </a:ext>
            </a:extLst>
          </p:cNvPr>
          <p:cNvPicPr>
            <a:picLocks noChangeArrowheads="1"/>
          </p:cNvPicPr>
          <p:nvPr userDrawn="1"/>
        </p:nvPicPr>
        <p:blipFill>
          <a:blip r:embed="rId2">
            <a:extLst>
              <a:ext uri="{28A0092B-C50C-407E-A947-70E740481C1C}">
                <a14:useLocalDpi xmlns:a14="http://schemas.microsoft.com/office/drawing/2010/main" val="0"/>
              </a:ext>
            </a:extLst>
          </a:blip>
          <a:srcRect b="-833"/>
          <a:stretch>
            <a:fillRect/>
          </a:stretch>
        </p:blipFill>
        <p:spPr bwMode="auto">
          <a:xfrm>
            <a:off x="7107584" y="183293"/>
            <a:ext cx="1829935" cy="365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5737705"/>
      </p:ext>
    </p:extLst>
  </p:cSld>
  <p:clrMapOvr>
    <a:overrideClrMapping bg1="lt1" tx1="dk1" bg2="lt2" tx2="dk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8_Content writing ">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AFE776E8-4B0C-41B5-8B13-A7BFF93410E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665362" y="241333"/>
            <a:ext cx="1236812" cy="388020"/>
          </a:xfrm>
          <a:prstGeom prst="rect">
            <a:avLst/>
          </a:prstGeom>
        </p:spPr>
      </p:pic>
      <p:sp>
        <p:nvSpPr>
          <p:cNvPr id="14" name="Text Placeholder 3">
            <a:extLst>
              <a:ext uri="{FF2B5EF4-FFF2-40B4-BE49-F238E27FC236}">
                <a16:creationId xmlns:a16="http://schemas.microsoft.com/office/drawing/2014/main" id="{E2FC0F33-095F-4468-9D73-711F8F755889}"/>
              </a:ext>
            </a:extLst>
          </p:cNvPr>
          <p:cNvSpPr>
            <a:spLocks noGrp="1"/>
          </p:cNvSpPr>
          <p:nvPr>
            <p:ph type="body" sz="quarter" idx="14"/>
          </p:nvPr>
        </p:nvSpPr>
        <p:spPr>
          <a:xfrm>
            <a:off x="132586" y="193795"/>
            <a:ext cx="7863840" cy="457200"/>
          </a:xfrm>
          <a:prstGeom prst="rect">
            <a:avLst/>
          </a:prstGeom>
          <a:noFill/>
          <a:ln>
            <a:noFill/>
          </a:ln>
        </p:spPr>
        <p:txBody>
          <a:bodyPr anchor="ctr">
            <a:normAutofit/>
          </a:bodyPr>
          <a:lstStyle>
            <a:lvl1pPr marL="0" indent="0" algn="l">
              <a:buNone/>
              <a:defRPr lang="en-US" sz="1600" b="1" kern="1200" spc="0" dirty="0">
                <a:solidFill>
                  <a:schemeClr val="bg2">
                    <a:lumMod val="25000"/>
                  </a:schemeClr>
                </a:solidFill>
                <a:latin typeface="Montserrat" panose="02000505000000020004" pitchFamily="2" charset="0"/>
                <a:ea typeface="+mn-ea"/>
                <a:cs typeface="Arial" panose="020B0604020202020204" pitchFamily="34"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dirty="0"/>
              <a:t>Edit Master text styles</a:t>
            </a:r>
          </a:p>
        </p:txBody>
      </p:sp>
      <p:sp>
        <p:nvSpPr>
          <p:cNvPr id="15" name="Rectangle 14">
            <a:extLst>
              <a:ext uri="{FF2B5EF4-FFF2-40B4-BE49-F238E27FC236}">
                <a16:creationId xmlns:a16="http://schemas.microsoft.com/office/drawing/2014/main" id="{95ACE8B9-E93B-4190-9901-FD7B305AA2BA}"/>
              </a:ext>
            </a:extLst>
          </p:cNvPr>
          <p:cNvSpPr/>
          <p:nvPr userDrawn="1"/>
        </p:nvSpPr>
        <p:spPr>
          <a:xfrm>
            <a:off x="8743567" y="6515545"/>
            <a:ext cx="320136" cy="3463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6" name="Straight Connector 15">
            <a:extLst>
              <a:ext uri="{FF2B5EF4-FFF2-40B4-BE49-F238E27FC236}">
                <a16:creationId xmlns:a16="http://schemas.microsoft.com/office/drawing/2014/main" id="{A72548FD-8E2A-47DD-8A81-E3065FADDAEF}"/>
              </a:ext>
            </a:extLst>
          </p:cNvPr>
          <p:cNvCxnSpPr>
            <a:cxnSpLocks/>
          </p:cNvCxnSpPr>
          <p:nvPr userDrawn="1"/>
        </p:nvCxnSpPr>
        <p:spPr>
          <a:xfrm>
            <a:off x="0" y="674560"/>
            <a:ext cx="554636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F55E7611-2BB4-407C-80C3-92CEC8F30C73}"/>
              </a:ext>
            </a:extLst>
          </p:cNvPr>
          <p:cNvSpPr/>
          <p:nvPr userDrawn="1"/>
        </p:nvSpPr>
        <p:spPr>
          <a:xfrm flipV="1">
            <a:off x="-1" y="6723356"/>
            <a:ext cx="9143999" cy="13464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0C24C025-3230-4657-AC41-255B9C1141F2}"/>
              </a:ext>
            </a:extLst>
          </p:cNvPr>
          <p:cNvSpPr/>
          <p:nvPr userDrawn="1"/>
        </p:nvSpPr>
        <p:spPr>
          <a:xfrm>
            <a:off x="0" y="0"/>
            <a:ext cx="9144000" cy="588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9A9185D6-009A-4420-AD0F-23D253C4176D}"/>
              </a:ext>
            </a:extLst>
          </p:cNvPr>
          <p:cNvSpPr/>
          <p:nvPr userDrawn="1"/>
        </p:nvSpPr>
        <p:spPr>
          <a:xfrm>
            <a:off x="8544757" y="6598950"/>
            <a:ext cx="481905" cy="200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Slide Number Placeholder 7">
            <a:extLst>
              <a:ext uri="{FF2B5EF4-FFF2-40B4-BE49-F238E27FC236}">
                <a16:creationId xmlns:a16="http://schemas.microsoft.com/office/drawing/2014/main" id="{00E35037-3645-4D09-B508-2CF7269382B3}"/>
              </a:ext>
            </a:extLst>
          </p:cNvPr>
          <p:cNvSpPr txBox="1">
            <a:spLocks/>
          </p:cNvSpPr>
          <p:nvPr userDrawn="1"/>
        </p:nvSpPr>
        <p:spPr>
          <a:xfrm>
            <a:off x="8605062" y="6508363"/>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A070E7C-0B96-4788-862A-C035E43D0D9C}" type="slidenum">
              <a:rPr lang="en-US" smtClean="0">
                <a:solidFill>
                  <a:schemeClr val="bg2">
                    <a:lumMod val="25000"/>
                  </a:schemeClr>
                </a:solidFill>
              </a:rPr>
              <a:pPr/>
              <a:t>‹#›</a:t>
            </a:fld>
            <a:endParaRPr lang="en-US" dirty="0">
              <a:solidFill>
                <a:schemeClr val="bg2">
                  <a:lumMod val="25000"/>
                </a:schemeClr>
              </a:solidFill>
            </a:endParaRPr>
          </a:p>
        </p:txBody>
      </p:sp>
      <p:sp>
        <p:nvSpPr>
          <p:cNvPr id="21" name="Footer Placeholder 6">
            <a:extLst>
              <a:ext uri="{FF2B5EF4-FFF2-40B4-BE49-F238E27FC236}">
                <a16:creationId xmlns:a16="http://schemas.microsoft.com/office/drawing/2014/main" id="{CCD14B7D-9BBC-4D2C-A4CE-E8DB770BE9D0}"/>
              </a:ext>
            </a:extLst>
          </p:cNvPr>
          <p:cNvSpPr txBox="1">
            <a:spLocks/>
          </p:cNvSpPr>
          <p:nvPr userDrawn="1"/>
        </p:nvSpPr>
        <p:spPr>
          <a:xfrm rot="16200000">
            <a:off x="8455052" y="6012765"/>
            <a:ext cx="1094744" cy="143688"/>
          </a:xfrm>
          <a:prstGeom prst="rect">
            <a:avLst/>
          </a:prstGeom>
        </p:spPr>
        <p:txBody>
          <a:bodyPr vert="horz" lIns="91440" tIns="45720" rIns="91440" bIns="45720" rtlCol="0" anchor="ctr"/>
          <a:lstStyle>
            <a:defPPr>
              <a:defRPr lang="en-US"/>
            </a:defPPr>
            <a:lvl1pPr marL="0" algn="ctr" defTabSz="457200" rtl="0" eaLnBrk="1" latinLnBrk="0" hangingPunct="1">
              <a:defRPr sz="600" kern="1200">
                <a:solidFill>
                  <a:srgbClr val="002060"/>
                </a:solidFill>
                <a:latin typeface="Verdana" panose="020B0604030504040204" pitchFamily="34" charset="0"/>
                <a:ea typeface="Verdana" panose="020B0604030504040204" pitchFamily="34" charset="0"/>
                <a:cs typeface="Verdana" panose="020B060403050404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700" dirty="0">
                <a:solidFill>
                  <a:schemeClr val="bg2">
                    <a:lumMod val="25000"/>
                  </a:schemeClr>
                </a:solidFill>
              </a:rPr>
              <a:t>© TechSci Research</a:t>
            </a:r>
          </a:p>
        </p:txBody>
      </p:sp>
    </p:spTree>
    <p:extLst>
      <p:ext uri="{BB962C8B-B14F-4D97-AF65-F5344CB8AC3E}">
        <p14:creationId xmlns:p14="http://schemas.microsoft.com/office/powerpoint/2010/main" val="2386655063"/>
      </p:ext>
    </p:extLst>
  </p:cSld>
  <p:clrMapOvr>
    <a:overrideClrMapping bg1="lt1" tx1="dk1" bg2="lt2" tx2="dk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8" name="Picture Placeholder 2">
            <a:extLst>
              <a:ext uri="{FF2B5EF4-FFF2-40B4-BE49-F238E27FC236}">
                <a16:creationId xmlns:a16="http://schemas.microsoft.com/office/drawing/2014/main" id="{B3F0BA69-1CAA-4973-B174-2BA8BA1BC146}"/>
              </a:ext>
            </a:extLst>
          </p:cNvPr>
          <p:cNvSpPr>
            <a:spLocks noGrp="1"/>
          </p:cNvSpPr>
          <p:nvPr>
            <p:ph type="pic" idx="13" hasCustomPrompt="1"/>
          </p:nvPr>
        </p:nvSpPr>
        <p:spPr>
          <a:xfrm>
            <a:off x="5408904" y="857250"/>
            <a:ext cx="3338624" cy="5143500"/>
          </a:xfrm>
          <a:prstGeom prst="rect">
            <a:avLst/>
          </a:prstGeom>
          <a:solidFill>
            <a:schemeClr val="bg1">
              <a:lumMod val="95000"/>
            </a:schemeClr>
          </a:solidFill>
          <a:effectLst>
            <a:outerShdw blurRad="63500" sx="102000" sy="102000" algn="ctr" rotWithShape="0">
              <a:prstClr val="black">
                <a:alpha val="40000"/>
              </a:prstClr>
            </a:outerShdw>
          </a:effectLst>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5" name="Rectangle 4">
            <a:extLst>
              <a:ext uri="{FF2B5EF4-FFF2-40B4-BE49-F238E27FC236}">
                <a16:creationId xmlns:a16="http://schemas.microsoft.com/office/drawing/2014/main" id="{89AD81FF-D2BC-4BE9-8FA4-EDFEF24B8A04}"/>
              </a:ext>
            </a:extLst>
          </p:cNvPr>
          <p:cNvSpPr/>
          <p:nvPr userDrawn="1"/>
        </p:nvSpPr>
        <p:spPr>
          <a:xfrm>
            <a:off x="0" y="0"/>
            <a:ext cx="9144020" cy="6858000"/>
          </a:xfrm>
          <a:prstGeom prst="rect">
            <a:avLst/>
          </a:prstGeom>
          <a:solidFill>
            <a:schemeClr val="tx2">
              <a:lumMod val="5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3406488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1A9A785-103B-4B53-B232-DC2BA94190A7}" type="datetimeFigureOut">
              <a:rPr lang="en-US" smtClean="0"/>
              <a:t>3/9/2022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CE97586-85E7-4DA0-AF2C-A0841FA48D10}" type="slidenum">
              <a:rPr lang="en-US" smtClean="0"/>
              <a:t>‹#›</a:t>
            </a:fld>
            <a:endParaRPr lang="en-US" dirty="0"/>
          </a:p>
        </p:txBody>
      </p:sp>
    </p:spTree>
    <p:extLst>
      <p:ext uri="{BB962C8B-B14F-4D97-AF65-F5344CB8AC3E}">
        <p14:creationId xmlns:p14="http://schemas.microsoft.com/office/powerpoint/2010/main" val="30720821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1A9A785-103B-4B53-B232-DC2BA94190A7}" type="datetimeFigureOut">
              <a:rPr lang="en-US" smtClean="0"/>
              <a:t>3/9/2022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CE97586-85E7-4DA0-AF2C-A0841FA48D10}" type="slidenum">
              <a:rPr lang="en-US" smtClean="0"/>
              <a:t>‹#›</a:t>
            </a:fld>
            <a:endParaRPr lang="en-US" dirty="0"/>
          </a:p>
        </p:txBody>
      </p:sp>
    </p:spTree>
    <p:extLst>
      <p:ext uri="{BB962C8B-B14F-4D97-AF65-F5344CB8AC3E}">
        <p14:creationId xmlns:p14="http://schemas.microsoft.com/office/powerpoint/2010/main" val="38579771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1A9A785-103B-4B53-B232-DC2BA94190A7}" type="datetimeFigureOut">
              <a:rPr lang="en-US" smtClean="0"/>
              <a:t>3/9/2022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CE97586-85E7-4DA0-AF2C-A0841FA48D10}" type="slidenum">
              <a:rPr lang="en-US" smtClean="0"/>
              <a:t>‹#›</a:t>
            </a:fld>
            <a:endParaRPr lang="en-US" dirty="0"/>
          </a:p>
        </p:txBody>
      </p:sp>
    </p:spTree>
    <p:extLst>
      <p:ext uri="{BB962C8B-B14F-4D97-AF65-F5344CB8AC3E}">
        <p14:creationId xmlns:p14="http://schemas.microsoft.com/office/powerpoint/2010/main" val="34061014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1A9A785-103B-4B53-B232-DC2BA94190A7}" type="datetimeFigureOut">
              <a:rPr lang="en-US" smtClean="0"/>
              <a:t>3/9/2022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1CE97586-85E7-4DA0-AF2C-A0841FA48D10}" type="slidenum">
              <a:rPr lang="en-US" smtClean="0"/>
              <a:t>‹#›</a:t>
            </a:fld>
            <a:endParaRPr lang="en-US" dirty="0"/>
          </a:p>
        </p:txBody>
      </p:sp>
    </p:spTree>
    <p:extLst>
      <p:ext uri="{BB962C8B-B14F-4D97-AF65-F5344CB8AC3E}">
        <p14:creationId xmlns:p14="http://schemas.microsoft.com/office/powerpoint/2010/main" val="1827055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1A9A785-103B-4B53-B232-DC2BA94190A7}" type="datetimeFigureOut">
              <a:rPr lang="en-US" smtClean="0"/>
              <a:t>3/9/2022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CE97586-85E7-4DA0-AF2C-A0841FA48D10}" type="slidenum">
              <a:rPr lang="en-US" smtClean="0"/>
              <a:t>‹#›</a:t>
            </a:fld>
            <a:endParaRPr lang="en-US" dirty="0"/>
          </a:p>
        </p:txBody>
      </p:sp>
    </p:spTree>
    <p:extLst>
      <p:ext uri="{BB962C8B-B14F-4D97-AF65-F5344CB8AC3E}">
        <p14:creationId xmlns:p14="http://schemas.microsoft.com/office/powerpoint/2010/main" val="35747428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1A9A785-103B-4B53-B232-DC2BA94190A7}" type="datetimeFigureOut">
              <a:rPr lang="en-US" smtClean="0"/>
              <a:t>3/9/2022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1CE97586-85E7-4DA0-AF2C-A0841FA48D10}" type="slidenum">
              <a:rPr lang="en-US" smtClean="0"/>
              <a:t>‹#›</a:t>
            </a:fld>
            <a:endParaRPr lang="en-US" dirty="0"/>
          </a:p>
        </p:txBody>
      </p:sp>
    </p:spTree>
    <p:extLst>
      <p:ext uri="{BB962C8B-B14F-4D97-AF65-F5344CB8AC3E}">
        <p14:creationId xmlns:p14="http://schemas.microsoft.com/office/powerpoint/2010/main" val="34134593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1A9A785-103B-4B53-B232-DC2BA94190A7}" type="datetimeFigureOut">
              <a:rPr lang="en-US" smtClean="0"/>
              <a:t>3/9/2022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CE97586-85E7-4DA0-AF2C-A0841FA48D10}" type="slidenum">
              <a:rPr lang="en-US" smtClean="0"/>
              <a:t>‹#›</a:t>
            </a:fld>
            <a:endParaRPr lang="en-US" dirty="0"/>
          </a:p>
        </p:txBody>
      </p:sp>
    </p:spTree>
    <p:extLst>
      <p:ext uri="{BB962C8B-B14F-4D97-AF65-F5344CB8AC3E}">
        <p14:creationId xmlns:p14="http://schemas.microsoft.com/office/powerpoint/2010/main" val="21826609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Escorts Agri-machinery k icon to add picture</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1A9A785-103B-4B53-B232-DC2BA94190A7}" type="datetimeFigureOut">
              <a:rPr lang="en-US" smtClean="0"/>
              <a:t>3/9/2022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CE97586-85E7-4DA0-AF2C-A0841FA48D10}" type="slidenum">
              <a:rPr lang="en-US" smtClean="0"/>
              <a:t>‹#›</a:t>
            </a:fld>
            <a:endParaRPr lang="en-US" dirty="0"/>
          </a:p>
        </p:txBody>
      </p:sp>
    </p:spTree>
    <p:extLst>
      <p:ext uri="{BB962C8B-B14F-4D97-AF65-F5344CB8AC3E}">
        <p14:creationId xmlns:p14="http://schemas.microsoft.com/office/powerpoint/2010/main" val="8392933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1A9A785-103B-4B53-B232-DC2BA94190A7}" type="datetimeFigureOut">
              <a:rPr lang="en-US" smtClean="0"/>
              <a:t>3/9/2022</a:t>
            </a:fld>
            <a:endParaRPr lang="en-US" dirty="0"/>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CE97586-85E7-4DA0-AF2C-A0841FA48D10}" type="slidenum">
              <a:rPr lang="en-US" smtClean="0"/>
              <a:t>‹#›</a:t>
            </a:fld>
            <a:endParaRPr lang="en-US" dirty="0"/>
          </a:p>
        </p:txBody>
      </p:sp>
    </p:spTree>
    <p:extLst>
      <p:ext uri="{BB962C8B-B14F-4D97-AF65-F5344CB8AC3E}">
        <p14:creationId xmlns:p14="http://schemas.microsoft.com/office/powerpoint/2010/main" val="88913678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6" r:id="rId12"/>
    <p:sldLayoutId id="2147483672" r:id="rId13"/>
    <p:sldLayoutId id="2147483675" r:id="rId14"/>
    <p:sldLayoutId id="2147483677" r:id="rId15"/>
    <p:sldLayoutId id="2147483679" r:id="rId16"/>
    <p:sldLayoutId id="2147483680" r:id="rId17"/>
    <p:sldLayoutId id="2147483681" r:id="rId18"/>
    <p:sldLayoutId id="2147483682" r:id="rId1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jpeg"/></Relationships>
</file>

<file path=ppt/slides/_rels/slide10.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chart" Target="../charts/chart2.xml"/><Relationship Id="rId2" Type="http://schemas.openxmlformats.org/officeDocument/2006/relationships/image" Target="../media/image10.png"/><Relationship Id="rId1" Type="http://schemas.openxmlformats.org/officeDocument/2006/relationships/slideLayout" Target="../slideLayouts/slideLayout14.xml"/><Relationship Id="rId6" Type="http://schemas.openxmlformats.org/officeDocument/2006/relationships/image" Target="../media/image14.png"/><Relationship Id="rId11" Type="http://schemas.openxmlformats.org/officeDocument/2006/relationships/chart" Target="../charts/chart1.xml"/><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s>
</file>

<file path=ppt/slides/_rels/slide100.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25.xml"/><Relationship Id="rId1" Type="http://schemas.openxmlformats.org/officeDocument/2006/relationships/slideLayout" Target="../slideLayouts/slideLayout16.xml"/></Relationships>
</file>

<file path=ppt/slides/_rels/slide101.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26.xml"/><Relationship Id="rId1" Type="http://schemas.openxmlformats.org/officeDocument/2006/relationships/slideLayout" Target="../slideLayouts/slideLayout16.xml"/></Relationships>
</file>

<file path=ppt/slides/_rels/slide102.xml.rels><?xml version="1.0" encoding="UTF-8" standalone="yes"?>
<Relationships xmlns="http://schemas.openxmlformats.org/package/2006/relationships"><Relationship Id="rId8" Type="http://schemas.openxmlformats.org/officeDocument/2006/relationships/image" Target="../media/image51.jpeg"/><Relationship Id="rId13" Type="http://schemas.openxmlformats.org/officeDocument/2006/relationships/image" Target="../media/image56.jpeg"/><Relationship Id="rId3" Type="http://schemas.openxmlformats.org/officeDocument/2006/relationships/image" Target="../media/image46.jpeg"/><Relationship Id="rId7" Type="http://schemas.openxmlformats.org/officeDocument/2006/relationships/image" Target="../media/image50.jpeg"/><Relationship Id="rId12" Type="http://schemas.openxmlformats.org/officeDocument/2006/relationships/image" Target="../media/image55.jpeg"/><Relationship Id="rId2" Type="http://schemas.openxmlformats.org/officeDocument/2006/relationships/image" Target="../media/image45.jpeg"/><Relationship Id="rId1" Type="http://schemas.openxmlformats.org/officeDocument/2006/relationships/slideLayout" Target="../slideLayouts/slideLayout16.xml"/><Relationship Id="rId6" Type="http://schemas.openxmlformats.org/officeDocument/2006/relationships/image" Target="../media/image49.jpeg"/><Relationship Id="rId11" Type="http://schemas.openxmlformats.org/officeDocument/2006/relationships/image" Target="../media/image54.jpeg"/><Relationship Id="rId5" Type="http://schemas.openxmlformats.org/officeDocument/2006/relationships/image" Target="../media/image48.jpeg"/><Relationship Id="rId10" Type="http://schemas.openxmlformats.org/officeDocument/2006/relationships/image" Target="../media/image53.jpeg"/><Relationship Id="rId4" Type="http://schemas.openxmlformats.org/officeDocument/2006/relationships/image" Target="../media/image47.jpeg"/><Relationship Id="rId9" Type="http://schemas.openxmlformats.org/officeDocument/2006/relationships/image" Target="../media/image52.jpeg"/></Relationships>
</file>

<file path=ppt/slides/_rels/slide103.xml.rels><?xml version="1.0" encoding="UTF-8" standalone="yes"?>
<Relationships xmlns="http://schemas.openxmlformats.org/package/2006/relationships"><Relationship Id="rId8" Type="http://schemas.openxmlformats.org/officeDocument/2006/relationships/image" Target="../media/image63.png"/><Relationship Id="rId13" Type="http://schemas.openxmlformats.org/officeDocument/2006/relationships/image" Target="../media/image68.png"/><Relationship Id="rId18" Type="http://schemas.openxmlformats.org/officeDocument/2006/relationships/image" Target="../media/image73.png"/><Relationship Id="rId26" Type="http://schemas.openxmlformats.org/officeDocument/2006/relationships/image" Target="../media/image81.png"/><Relationship Id="rId3" Type="http://schemas.openxmlformats.org/officeDocument/2006/relationships/image" Target="../media/image58.jpeg"/><Relationship Id="rId21" Type="http://schemas.openxmlformats.org/officeDocument/2006/relationships/image" Target="../media/image76.png"/><Relationship Id="rId7" Type="http://schemas.openxmlformats.org/officeDocument/2006/relationships/image" Target="../media/image62.jpeg"/><Relationship Id="rId12" Type="http://schemas.openxmlformats.org/officeDocument/2006/relationships/image" Target="../media/image67.jpeg"/><Relationship Id="rId17" Type="http://schemas.openxmlformats.org/officeDocument/2006/relationships/image" Target="../media/image72.jpeg"/><Relationship Id="rId25" Type="http://schemas.openxmlformats.org/officeDocument/2006/relationships/image" Target="../media/image80.png"/><Relationship Id="rId2" Type="http://schemas.openxmlformats.org/officeDocument/2006/relationships/image" Target="../media/image57.jpeg"/><Relationship Id="rId16" Type="http://schemas.openxmlformats.org/officeDocument/2006/relationships/image" Target="../media/image71.png"/><Relationship Id="rId20" Type="http://schemas.openxmlformats.org/officeDocument/2006/relationships/image" Target="../media/image75.png"/><Relationship Id="rId29" Type="http://schemas.openxmlformats.org/officeDocument/2006/relationships/image" Target="../media/image84.jpeg"/><Relationship Id="rId1" Type="http://schemas.openxmlformats.org/officeDocument/2006/relationships/slideLayout" Target="../slideLayouts/slideLayout12.xml"/><Relationship Id="rId6" Type="http://schemas.openxmlformats.org/officeDocument/2006/relationships/image" Target="../media/image61.jpeg"/><Relationship Id="rId11" Type="http://schemas.openxmlformats.org/officeDocument/2006/relationships/image" Target="../media/image66.png"/><Relationship Id="rId24" Type="http://schemas.openxmlformats.org/officeDocument/2006/relationships/image" Target="../media/image79.png"/><Relationship Id="rId5" Type="http://schemas.openxmlformats.org/officeDocument/2006/relationships/image" Target="../media/image60.jpeg"/><Relationship Id="rId15" Type="http://schemas.openxmlformats.org/officeDocument/2006/relationships/image" Target="../media/image70.png"/><Relationship Id="rId23" Type="http://schemas.openxmlformats.org/officeDocument/2006/relationships/image" Target="../media/image78.jpeg"/><Relationship Id="rId28" Type="http://schemas.openxmlformats.org/officeDocument/2006/relationships/image" Target="../media/image83.jpeg"/><Relationship Id="rId10" Type="http://schemas.openxmlformats.org/officeDocument/2006/relationships/image" Target="../media/image65.jpeg"/><Relationship Id="rId19" Type="http://schemas.openxmlformats.org/officeDocument/2006/relationships/image" Target="../media/image74.png"/><Relationship Id="rId31" Type="http://schemas.openxmlformats.org/officeDocument/2006/relationships/image" Target="../media/image86.jpeg"/><Relationship Id="rId4" Type="http://schemas.openxmlformats.org/officeDocument/2006/relationships/image" Target="../media/image59.png"/><Relationship Id="rId9" Type="http://schemas.openxmlformats.org/officeDocument/2006/relationships/image" Target="../media/image64.png"/><Relationship Id="rId14" Type="http://schemas.openxmlformats.org/officeDocument/2006/relationships/image" Target="../media/image69.png"/><Relationship Id="rId22" Type="http://schemas.openxmlformats.org/officeDocument/2006/relationships/image" Target="../media/image77.png"/><Relationship Id="rId27" Type="http://schemas.openxmlformats.org/officeDocument/2006/relationships/image" Target="../media/image82.png"/><Relationship Id="rId30" Type="http://schemas.openxmlformats.org/officeDocument/2006/relationships/image" Target="../media/image85.png"/></Relationships>
</file>

<file path=ppt/slides/_rels/slide104.xml.rels><?xml version="1.0" encoding="UTF-8" standalone="yes"?>
<Relationships xmlns="http://schemas.openxmlformats.org/package/2006/relationships"><Relationship Id="rId2" Type="http://schemas.openxmlformats.org/officeDocument/2006/relationships/image" Target="../media/image87.jp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chart" Target="../charts/chart3.xml"/><Relationship Id="rId1" Type="http://schemas.openxmlformats.org/officeDocument/2006/relationships/slideLayout" Target="../slideLayouts/slideLayout15.xml"/><Relationship Id="rId5" Type="http://schemas.openxmlformats.org/officeDocument/2006/relationships/chart" Target="../charts/chart6.xml"/><Relationship Id="rId4" Type="http://schemas.openxmlformats.org/officeDocument/2006/relationships/chart" Target="../charts/chart5.xml"/></Relationships>
</file>

<file path=ppt/slides/_rels/slide14.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chart" Target="../charts/chart7.xml"/><Relationship Id="rId1" Type="http://schemas.openxmlformats.org/officeDocument/2006/relationships/slideLayout" Target="../slideLayouts/slideLayout15.xml"/><Relationship Id="rId4" Type="http://schemas.openxmlformats.org/officeDocument/2006/relationships/chart" Target="../charts/chart9.xml"/></Relationships>
</file>

<file path=ppt/slides/_rels/slide1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chart" Target="../charts/chart11.xml"/><Relationship Id="rId2" Type="http://schemas.openxmlformats.org/officeDocument/2006/relationships/chart" Target="../charts/chart10.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chart" Target="../charts/chart13.xml"/><Relationship Id="rId2" Type="http://schemas.openxmlformats.org/officeDocument/2006/relationships/chart" Target="../charts/chart12.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2" Type="http://schemas.openxmlformats.org/officeDocument/2006/relationships/chart" Target="../charts/chart14.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2" Type="http://schemas.openxmlformats.org/officeDocument/2006/relationships/chart" Target="../charts/chart15.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2" Type="http://schemas.openxmlformats.org/officeDocument/2006/relationships/chart" Target="../charts/chart16.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2" Type="http://schemas.openxmlformats.org/officeDocument/2006/relationships/chart" Target="../charts/chart17.xm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2" Type="http://schemas.openxmlformats.org/officeDocument/2006/relationships/chart" Target="../charts/chart18.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2" Type="http://schemas.openxmlformats.org/officeDocument/2006/relationships/chart" Target="../charts/chart19.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2" Type="http://schemas.openxmlformats.org/officeDocument/2006/relationships/chart" Target="../charts/chart20.xml"/><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3" Type="http://schemas.openxmlformats.org/officeDocument/2006/relationships/chart" Target="../charts/chart22.xml"/><Relationship Id="rId2" Type="http://schemas.openxmlformats.org/officeDocument/2006/relationships/chart" Target="../charts/chart21.xml"/><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2" Type="http://schemas.openxmlformats.org/officeDocument/2006/relationships/chart" Target="../charts/chart23.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0.xml.rels><?xml version="1.0" encoding="UTF-8" standalone="yes"?>
<Relationships xmlns="http://schemas.openxmlformats.org/package/2006/relationships"><Relationship Id="rId2" Type="http://schemas.openxmlformats.org/officeDocument/2006/relationships/chart" Target="../charts/chart24.xml"/><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2" Type="http://schemas.openxmlformats.org/officeDocument/2006/relationships/chart" Target="../charts/chart25.xml"/><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2" Type="http://schemas.openxmlformats.org/officeDocument/2006/relationships/chart" Target="../charts/chart26.xml"/><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2" Type="http://schemas.openxmlformats.org/officeDocument/2006/relationships/chart" Target="../charts/chart27.xml"/><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2" Type="http://schemas.openxmlformats.org/officeDocument/2006/relationships/chart" Target="../charts/chart28.xml"/><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9.jpg"/><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3.xml.rels><?xml version="1.0" encoding="UTF-8" standalone="yes"?>
<Relationships xmlns="http://schemas.openxmlformats.org/package/2006/relationships"><Relationship Id="rId3" Type="http://schemas.openxmlformats.org/officeDocument/2006/relationships/hyperlink" Target="https://www.pikist.com/free-photo-sxkfd" TargetMode="External"/><Relationship Id="rId2" Type="http://schemas.openxmlformats.org/officeDocument/2006/relationships/image" Target="../media/image20.jpg"/><Relationship Id="rId1" Type="http://schemas.openxmlformats.org/officeDocument/2006/relationships/slideLayout" Target="../slideLayouts/slideLayout1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2.xml.rels><?xml version="1.0" encoding="UTF-8" standalone="yes"?>
<Relationships xmlns="http://schemas.openxmlformats.org/package/2006/relationships"><Relationship Id="rId3" Type="http://schemas.openxmlformats.org/officeDocument/2006/relationships/hyperlink" Target="https://www.pikist.com/free-photo-sxkfd" TargetMode="External"/><Relationship Id="rId2" Type="http://schemas.openxmlformats.org/officeDocument/2006/relationships/image" Target="../media/image20.jpg"/><Relationship Id="rId1" Type="http://schemas.openxmlformats.org/officeDocument/2006/relationships/slideLayout" Target="../slideLayouts/slideLayout15.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5.xml.rels><?xml version="1.0" encoding="UTF-8" standalone="yes"?>
<Relationships xmlns="http://schemas.openxmlformats.org/package/2006/relationships"><Relationship Id="rId2" Type="http://schemas.openxmlformats.org/officeDocument/2006/relationships/chart" Target="../charts/chart29.xml"/><Relationship Id="rId1" Type="http://schemas.openxmlformats.org/officeDocument/2006/relationships/slideLayout" Target="../slideLayouts/slideLayout18.xml"/></Relationships>
</file>

<file path=ppt/slides/_rels/slide56.xml.rels><?xml version="1.0" encoding="UTF-8" standalone="yes"?>
<Relationships xmlns="http://schemas.openxmlformats.org/package/2006/relationships"><Relationship Id="rId3" Type="http://schemas.openxmlformats.org/officeDocument/2006/relationships/hyperlink" Target="https://www.pikist.com/free-photo-sxkfd" TargetMode="External"/><Relationship Id="rId2" Type="http://schemas.openxmlformats.org/officeDocument/2006/relationships/image" Target="../media/image20.jpg"/><Relationship Id="rId1" Type="http://schemas.openxmlformats.org/officeDocument/2006/relationships/slideLayout" Target="../slideLayouts/slideLayout15.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s://www.gov.uk/green-taxes-and-reliefs/crc-energy-efficiency-scheme" TargetMode="External"/><Relationship Id="rId1" Type="http://schemas.openxmlformats.org/officeDocument/2006/relationships/slideLayout" Target="../slideLayouts/slideLayout15.xml"/><Relationship Id="rId4" Type="http://schemas.openxmlformats.org/officeDocument/2006/relationships/hyperlink" Target="http://www.pngall.com/united-kingdom-flag-png" TargetMode="External"/></Relationships>
</file>

<file path=ppt/slides/_rels/slide59.xml.rels><?xml version="1.0" encoding="UTF-8" standalone="yes"?>
<Relationships xmlns="http://schemas.openxmlformats.org/package/2006/relationships"><Relationship Id="rId3" Type="http://schemas.openxmlformats.org/officeDocument/2006/relationships/hyperlink" Target="https://pixabay.com/en/french-flag-flag-french-france-1332898/" TargetMode="External"/><Relationship Id="rId2" Type="http://schemas.openxmlformats.org/officeDocument/2006/relationships/image" Target="../media/image22.png"/><Relationship Id="rId1" Type="http://schemas.openxmlformats.org/officeDocument/2006/relationships/slideLayout" Target="../slideLayouts/slideLayout15.xml"/><Relationship Id="rId5" Type="http://schemas.openxmlformats.org/officeDocument/2006/relationships/hyperlink" Target="https://commons.wikimedia.org/wiki/File:Nuvola_Dutch_flag.svg" TargetMode="External"/><Relationship Id="rId4" Type="http://schemas.openxmlformats.org/officeDocument/2006/relationships/image" Target="../media/image2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4.png"/><Relationship Id="rId1" Type="http://schemas.openxmlformats.org/officeDocument/2006/relationships/slideLayout" Target="../slideLayouts/slideLayout15.xml"/><Relationship Id="rId4" Type="http://schemas.openxmlformats.org/officeDocument/2006/relationships/hyperlink" Target="https://www.publicdomainpictures.net/view-image.php?image=37971&amp;picture=flag-of-germany" TargetMode="External"/></Relationships>
</file>

<file path=ppt/slides/_rels/slide6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5.png"/><Relationship Id="rId1" Type="http://schemas.openxmlformats.org/officeDocument/2006/relationships/slideLayout" Target="../slideLayouts/slideLayout16.xml"/><Relationship Id="rId6" Type="http://schemas.openxmlformats.org/officeDocument/2006/relationships/hyperlink" Target="https://pixabay.com/illustrations/greece-flag-flag-greece-symbol-1332899/" TargetMode="External"/><Relationship Id="rId5" Type="http://schemas.openxmlformats.org/officeDocument/2006/relationships/image" Target="../media/image26.png"/><Relationship Id="rId4" Type="http://schemas.openxmlformats.org/officeDocument/2006/relationships/hyperlink" Target="https://pxhere.com/en/photo/900352" TargetMode="External"/></Relationships>
</file>

<file path=ppt/slides/_rels/slide62.xml.rels><?xml version="1.0" encoding="UTF-8" standalone="yes"?>
<Relationships xmlns="http://schemas.openxmlformats.org/package/2006/relationships"><Relationship Id="rId3" Type="http://schemas.openxmlformats.org/officeDocument/2006/relationships/hyperlink" Target="https://commons.wikimedia.org/wiki/File:Flag_of_Poland_(crimson).png" TargetMode="External"/><Relationship Id="rId2" Type="http://schemas.openxmlformats.org/officeDocument/2006/relationships/image" Target="../media/image27.png"/><Relationship Id="rId1" Type="http://schemas.openxmlformats.org/officeDocument/2006/relationships/slideLayout" Target="../slideLayouts/slideLayout16.xml"/></Relationships>
</file>

<file path=ppt/slides/_rels/slide6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9.jpg"/><Relationship Id="rId1" Type="http://schemas.openxmlformats.org/officeDocument/2006/relationships/slideLayout" Target="../slideLayouts/slideLayout15.xml"/></Relationships>
</file>

<file path=ppt/slides/_rels/slide6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8.xml"/></Relationships>
</file>

<file path=ppt/slides/_rels/slide6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8.xml"/></Relationships>
</file>

<file path=ppt/slides/_rels/slide6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8.xml"/></Relationships>
</file>

<file path=ppt/slides/_rels/slide6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8.xml"/></Relationships>
</file>

<file path=ppt/slides/_rels/slide6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8.xml"/></Relationships>
</file>

<file path=ppt/slides/_rels/slide6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8.xml"/></Relationships>
</file>

<file path=ppt/slides/_rels/slide7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9.jpg"/><Relationship Id="rId1" Type="http://schemas.openxmlformats.org/officeDocument/2006/relationships/slideLayout" Target="../slideLayouts/slideLayout19.xml"/></Relationships>
</file>

<file path=ppt/slides/_rels/slide72.xml.rels><?xml version="1.0" encoding="UTF-8" standalone="yes"?>
<Relationships xmlns="http://schemas.openxmlformats.org/package/2006/relationships"><Relationship Id="rId2" Type="http://schemas.openxmlformats.org/officeDocument/2006/relationships/chart" Target="../charts/chart30.xml"/><Relationship Id="rId1" Type="http://schemas.openxmlformats.org/officeDocument/2006/relationships/slideLayout" Target="../slideLayouts/slideLayout15.xml"/></Relationships>
</file>

<file path=ppt/slides/_rels/slide7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0.jpeg"/><Relationship Id="rId1" Type="http://schemas.openxmlformats.org/officeDocument/2006/relationships/slideLayout" Target="../slideLayouts/slideLayout19.xml"/></Relationships>
</file>

<file path=ppt/slides/_rels/slide74.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6.xml"/><Relationship Id="rId1" Type="http://schemas.openxmlformats.org/officeDocument/2006/relationships/tags" Target="../tags/tag1.xml"/><Relationship Id="rId4" Type="http://schemas.openxmlformats.org/officeDocument/2006/relationships/image" Target="../media/image31.png"/></Relationships>
</file>

<file path=ppt/slides/_rels/slide7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76.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6.xml"/><Relationship Id="rId1" Type="http://schemas.openxmlformats.org/officeDocument/2006/relationships/tags" Target="../tags/tag2.xml"/><Relationship Id="rId4" Type="http://schemas.openxmlformats.org/officeDocument/2006/relationships/image" Target="../media/image32.jpeg"/></Relationships>
</file>

<file path=ppt/slides/_rels/slide77.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78.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6.xml"/><Relationship Id="rId1" Type="http://schemas.openxmlformats.org/officeDocument/2006/relationships/tags" Target="../tags/tag3.xml"/><Relationship Id="rId4" Type="http://schemas.openxmlformats.org/officeDocument/2006/relationships/image" Target="../media/image33.png"/></Relationships>
</file>

<file path=ppt/slides/_rels/slide7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6.xml"/><Relationship Id="rId1" Type="http://schemas.openxmlformats.org/officeDocument/2006/relationships/tags" Target="../tags/tag4.xml"/><Relationship Id="rId5" Type="http://schemas.openxmlformats.org/officeDocument/2006/relationships/image" Target="../media/image34.png"/><Relationship Id="rId4" Type="http://schemas.openxmlformats.org/officeDocument/2006/relationships/hyperlink" Target="https://en.wikipedia.org/wiki/Glass" TargetMode="External"/></Relationships>
</file>

<file path=ppt/slides/_rels/slide8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8.xml"/><Relationship Id="rId1" Type="http://schemas.openxmlformats.org/officeDocument/2006/relationships/slideLayout" Target="../slideLayouts/slideLayout16.xml"/></Relationships>
</file>

<file path=ppt/slides/_rels/slide82.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6.xml"/><Relationship Id="rId1" Type="http://schemas.openxmlformats.org/officeDocument/2006/relationships/tags" Target="../tags/tag5.xml"/><Relationship Id="rId5" Type="http://schemas.openxmlformats.org/officeDocument/2006/relationships/image" Target="../media/image35.jpeg"/><Relationship Id="rId4" Type="http://schemas.openxmlformats.org/officeDocument/2006/relationships/hyperlink" Target="mailto:bauroc@bauroc.eu" TargetMode="External"/></Relationships>
</file>

<file path=ppt/slides/_rels/slide83.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10.xml"/><Relationship Id="rId1" Type="http://schemas.openxmlformats.org/officeDocument/2006/relationships/slideLayout" Target="../slideLayouts/slideLayout16.xml"/></Relationships>
</file>

<file path=ppt/slides/_rels/slide84.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6.xml"/><Relationship Id="rId1" Type="http://schemas.openxmlformats.org/officeDocument/2006/relationships/tags" Target="../tags/tag6.xml"/><Relationship Id="rId4" Type="http://schemas.openxmlformats.org/officeDocument/2006/relationships/image" Target="../media/image36.jpeg"/></Relationships>
</file>

<file path=ppt/slides/_rels/slide85.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6.xml"/><Relationship Id="rId1" Type="http://schemas.openxmlformats.org/officeDocument/2006/relationships/tags" Target="../tags/tag7.xml"/><Relationship Id="rId4" Type="http://schemas.openxmlformats.org/officeDocument/2006/relationships/image" Target="../media/image37.png"/></Relationships>
</file>

<file path=ppt/slides/_rels/slide8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0.jpeg"/><Relationship Id="rId1" Type="http://schemas.openxmlformats.org/officeDocument/2006/relationships/slideLayout" Target="../slideLayouts/slideLayout19.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3.xml"/><Relationship Id="rId1" Type="http://schemas.openxmlformats.org/officeDocument/2006/relationships/slideLayout" Target="../slideLayouts/slideLayout16.xml"/></Relationships>
</file>

<file path=ppt/slides/_rels/slide8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4.xml"/><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0.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91.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16.xml"/><Relationship Id="rId1" Type="http://schemas.openxmlformats.org/officeDocument/2006/relationships/slideLayout" Target="../slideLayouts/slideLayout16.xml"/></Relationships>
</file>

<file path=ppt/slides/_rels/slide9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7.xml"/><Relationship Id="rId1" Type="http://schemas.openxmlformats.org/officeDocument/2006/relationships/slideLayout" Target="../slideLayouts/slideLayout16.xml"/></Relationships>
</file>

<file path=ppt/slides/_rels/slide9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8.xml"/><Relationship Id="rId1" Type="http://schemas.openxmlformats.org/officeDocument/2006/relationships/slideLayout" Target="../slideLayouts/slideLayout16.xml"/></Relationships>
</file>

<file path=ppt/slides/_rels/slide9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9.xml"/><Relationship Id="rId1" Type="http://schemas.openxmlformats.org/officeDocument/2006/relationships/slideLayout" Target="../slideLayouts/slideLayout16.xml"/></Relationships>
</file>

<file path=ppt/slides/_rels/slide9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0.xml"/><Relationship Id="rId1" Type="http://schemas.openxmlformats.org/officeDocument/2006/relationships/slideLayout" Target="../slideLayouts/slideLayout16.xml"/></Relationships>
</file>

<file path=ppt/slides/_rels/slide9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1.xml"/><Relationship Id="rId1" Type="http://schemas.openxmlformats.org/officeDocument/2006/relationships/slideLayout" Target="../slideLayouts/slideLayout16.xml"/></Relationships>
</file>

<file path=ppt/slides/_rels/slide9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2.xml"/><Relationship Id="rId1" Type="http://schemas.openxmlformats.org/officeDocument/2006/relationships/slideLayout" Target="../slideLayouts/slideLayout16.xml"/></Relationships>
</file>

<file path=ppt/slides/_rels/slide9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3.xml"/><Relationship Id="rId1" Type="http://schemas.openxmlformats.org/officeDocument/2006/relationships/slideLayout" Target="../slideLayouts/slideLayout16.xml"/></Relationships>
</file>

<file path=ppt/slides/_rels/slide9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4.xml"/><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0821E692-0F38-428F-A3A7-73502A3C8CA3}"/>
              </a:ext>
            </a:extLst>
          </p:cNvPr>
          <p:cNvSpPr txBox="1"/>
          <p:nvPr/>
        </p:nvSpPr>
        <p:spPr>
          <a:xfrm>
            <a:off x="6287726" y="5981440"/>
            <a:ext cx="3320515" cy="253916"/>
          </a:xfrm>
          <a:prstGeom prst="rect">
            <a:avLst/>
          </a:prstGeom>
          <a:noFill/>
        </p:spPr>
        <p:txBody>
          <a:bodyPr wrap="square" rtlCol="0">
            <a:spAutoFit/>
          </a:bodyPr>
          <a:lstStyle/>
          <a:p>
            <a:r>
              <a:rPr lang="en-IN" sz="1050" b="1" dirty="0">
                <a:solidFill>
                  <a:schemeClr val="tx2">
                    <a:lumMod val="50000"/>
                  </a:schemeClr>
                </a:solidFill>
                <a:latin typeface="Montserrat" panose="02000505000000020004" pitchFamily="2" charset="0"/>
                <a:ea typeface="Verdana" panose="020B0604030504040204" pitchFamily="34" charset="0"/>
                <a:cs typeface="Arial" panose="020B0604020202020204" pitchFamily="34" charset="0"/>
              </a:rPr>
              <a:t>MARKET INTELLIGENCE . CONSULTING</a:t>
            </a:r>
          </a:p>
        </p:txBody>
      </p:sp>
      <p:pic>
        <p:nvPicPr>
          <p:cNvPr id="17" name="Picture 16">
            <a:extLst>
              <a:ext uri="{FF2B5EF4-FFF2-40B4-BE49-F238E27FC236}">
                <a16:creationId xmlns:a16="http://schemas.microsoft.com/office/drawing/2014/main" id="{DD677109-8D7E-4B06-AE3C-01741BED53F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01722" y="5302436"/>
            <a:ext cx="1839541" cy="577112"/>
          </a:xfrm>
          <a:prstGeom prst="rect">
            <a:avLst/>
          </a:prstGeom>
        </p:spPr>
      </p:pic>
      <p:sp>
        <p:nvSpPr>
          <p:cNvPr id="18" name="TextBox 17">
            <a:extLst>
              <a:ext uri="{FF2B5EF4-FFF2-40B4-BE49-F238E27FC236}">
                <a16:creationId xmlns:a16="http://schemas.microsoft.com/office/drawing/2014/main" id="{F3AD2103-A81D-4E70-9352-AB2513DCF813}"/>
              </a:ext>
            </a:extLst>
          </p:cNvPr>
          <p:cNvSpPr txBox="1"/>
          <p:nvPr/>
        </p:nvSpPr>
        <p:spPr>
          <a:xfrm>
            <a:off x="6487225" y="6199166"/>
            <a:ext cx="3320515" cy="253916"/>
          </a:xfrm>
          <a:prstGeom prst="rect">
            <a:avLst/>
          </a:prstGeom>
          <a:noFill/>
        </p:spPr>
        <p:txBody>
          <a:bodyPr wrap="square" rtlCol="0">
            <a:spAutoFit/>
          </a:bodyPr>
          <a:lstStyle/>
          <a:p>
            <a:r>
              <a:rPr lang="en-IN" sz="1050" b="1" dirty="0">
                <a:solidFill>
                  <a:schemeClr val="tx2">
                    <a:lumMod val="50000"/>
                  </a:schemeClr>
                </a:solidFill>
                <a:latin typeface="Montserrat" panose="02000505000000020004" pitchFamily="2" charset="0"/>
                <a:ea typeface="Verdana" panose="020B0604030504040204" pitchFamily="34" charset="0"/>
                <a:cs typeface="Arial" panose="020B0604020202020204" pitchFamily="34" charset="0"/>
              </a:rPr>
              <a:t>www.techsciresearch.com</a:t>
            </a:r>
          </a:p>
        </p:txBody>
      </p:sp>
      <p:sp>
        <p:nvSpPr>
          <p:cNvPr id="14" name="TextBox 13">
            <a:extLst>
              <a:ext uri="{FF2B5EF4-FFF2-40B4-BE49-F238E27FC236}">
                <a16:creationId xmlns:a16="http://schemas.microsoft.com/office/drawing/2014/main" id="{D035B458-48F7-452F-88AB-6579364D17D3}"/>
              </a:ext>
            </a:extLst>
          </p:cNvPr>
          <p:cNvSpPr txBox="1"/>
          <p:nvPr/>
        </p:nvSpPr>
        <p:spPr>
          <a:xfrm>
            <a:off x="-159541" y="-490"/>
            <a:ext cx="8904742" cy="738664"/>
          </a:xfrm>
          <a:prstGeom prst="rect">
            <a:avLst/>
          </a:prstGeom>
          <a:noFill/>
        </p:spPr>
        <p:txBody>
          <a:bodyPr wrap="square" rtlCol="0">
            <a:spAutoFit/>
          </a:bodyPr>
          <a:lstStyle/>
          <a:p>
            <a:pPr algn="ctr"/>
            <a:r>
              <a:rPr lang="en-US" sz="2100" b="1" dirty="0">
                <a:latin typeface="Arial" panose="020B0604020202020204" pitchFamily="34" charset="0"/>
                <a:ea typeface="Roboto" pitchFamily="2" charset="0"/>
                <a:cs typeface="Arial" panose="020B0604020202020204" pitchFamily="34" charset="0"/>
              </a:rPr>
              <a:t>Autoclaved Aerated Concrete Market Research in Europe and Germany, 2017-2027</a:t>
            </a:r>
          </a:p>
        </p:txBody>
      </p:sp>
      <p:pic>
        <p:nvPicPr>
          <p:cNvPr id="9" name="Picture 2" descr="Global Information, Inc. - USA - Farmington, Connecticut | Facebook">
            <a:extLst>
              <a:ext uri="{FF2B5EF4-FFF2-40B4-BE49-F238E27FC236}">
                <a16:creationId xmlns:a16="http://schemas.microsoft.com/office/drawing/2014/main" id="{B0B04583-02FA-40AC-B004-A4EE147857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0974" y="5364352"/>
            <a:ext cx="1561699" cy="124936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1C225913-9353-4EC4-9B5E-64C635A758DB}"/>
              </a:ext>
            </a:extLst>
          </p:cNvPr>
          <p:cNvSpPr txBox="1"/>
          <p:nvPr/>
        </p:nvSpPr>
        <p:spPr>
          <a:xfrm>
            <a:off x="75741" y="4944185"/>
            <a:ext cx="2760057" cy="276999"/>
          </a:xfrm>
          <a:prstGeom prst="rect">
            <a:avLst/>
          </a:prstGeom>
          <a:solidFill>
            <a:schemeClr val="bg2"/>
          </a:solidFill>
        </p:spPr>
        <p:txBody>
          <a:bodyPr wrap="square" rtlCol="0">
            <a:spAutoFit/>
          </a:bodyPr>
          <a:lstStyle/>
          <a:p>
            <a:pPr algn="ctr"/>
            <a:r>
              <a:rPr lang="en-IN" sz="1200" b="1" dirty="0">
                <a:latin typeface="Arial" panose="020B0604020202020204" pitchFamily="34" charset="0"/>
                <a:cs typeface="Arial" panose="020B0604020202020204" pitchFamily="34" charset="0"/>
              </a:rPr>
              <a:t>Prepared For</a:t>
            </a:r>
          </a:p>
        </p:txBody>
      </p:sp>
      <p:sp>
        <p:nvSpPr>
          <p:cNvPr id="13" name="TextBox 12">
            <a:extLst>
              <a:ext uri="{FF2B5EF4-FFF2-40B4-BE49-F238E27FC236}">
                <a16:creationId xmlns:a16="http://schemas.microsoft.com/office/drawing/2014/main" id="{96345306-B726-4A9C-84F3-DEDD9BFE2FD2}"/>
              </a:ext>
            </a:extLst>
          </p:cNvPr>
          <p:cNvSpPr txBox="1"/>
          <p:nvPr/>
        </p:nvSpPr>
        <p:spPr>
          <a:xfrm>
            <a:off x="6165915" y="4944185"/>
            <a:ext cx="2760057" cy="276999"/>
          </a:xfrm>
          <a:prstGeom prst="rect">
            <a:avLst/>
          </a:prstGeom>
          <a:solidFill>
            <a:schemeClr val="bg2"/>
          </a:solidFill>
        </p:spPr>
        <p:txBody>
          <a:bodyPr wrap="square" rtlCol="0">
            <a:spAutoFit/>
          </a:bodyPr>
          <a:lstStyle/>
          <a:p>
            <a:pPr algn="ctr"/>
            <a:r>
              <a:rPr lang="en-IN" sz="1200" b="1" dirty="0">
                <a:latin typeface="Arial" panose="020B0604020202020204" pitchFamily="34" charset="0"/>
                <a:cs typeface="Arial" panose="020B0604020202020204" pitchFamily="34" charset="0"/>
              </a:rPr>
              <a:t>Prepared By</a:t>
            </a:r>
          </a:p>
        </p:txBody>
      </p:sp>
      <p:pic>
        <p:nvPicPr>
          <p:cNvPr id="1038" name="Picture 14" descr="5 benefits of working with a project management construction company | BRCC">
            <a:extLst>
              <a:ext uri="{FF2B5EF4-FFF2-40B4-BE49-F238E27FC236}">
                <a16:creationId xmlns:a16="http://schemas.microsoft.com/office/drawing/2014/main" id="{C51902E2-2B22-44FD-A756-6175A30566C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684290"/>
            <a:ext cx="9144000" cy="40190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62345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F2EC0C3-6E3E-4717-B23E-5FD820D23C48}"/>
              </a:ext>
            </a:extLst>
          </p:cNvPr>
          <p:cNvSpPr>
            <a:spLocks noGrp="1"/>
          </p:cNvSpPr>
          <p:nvPr>
            <p:ph type="body" sz="quarter" idx="4294967295"/>
          </p:nvPr>
        </p:nvSpPr>
        <p:spPr>
          <a:xfrm>
            <a:off x="264029" y="198791"/>
            <a:ext cx="7863840" cy="323113"/>
          </a:xfrm>
        </p:spPr>
        <p:txBody>
          <a:bodyPr>
            <a:normAutofit/>
          </a:bodyPr>
          <a:lstStyle/>
          <a:p>
            <a:pPr marL="0" indent="0">
              <a:spcBef>
                <a:spcPts val="0"/>
              </a:spcBef>
              <a:buNone/>
            </a:pPr>
            <a:r>
              <a:rPr lang="en-US" sz="1400" b="1" spc="0" dirty="0">
                <a:solidFill>
                  <a:schemeClr val="tx1">
                    <a:lumMod val="85000"/>
                    <a:lumOff val="15000"/>
                  </a:schemeClr>
                </a:solidFill>
                <a:latin typeface="Verdana" panose="020B0604030504040204" pitchFamily="34" charset="0"/>
                <a:ea typeface="Verdana" panose="020B0604030504040204" pitchFamily="34" charset="0"/>
              </a:rPr>
              <a:t>Research Methodology</a:t>
            </a:r>
          </a:p>
        </p:txBody>
      </p:sp>
      <p:sp>
        <p:nvSpPr>
          <p:cNvPr id="14" name="object 9">
            <a:extLst>
              <a:ext uri="{FF2B5EF4-FFF2-40B4-BE49-F238E27FC236}">
                <a16:creationId xmlns:a16="http://schemas.microsoft.com/office/drawing/2014/main" id="{2384092B-84BD-45EC-968E-233AE4BE0857}"/>
              </a:ext>
            </a:extLst>
          </p:cNvPr>
          <p:cNvSpPr/>
          <p:nvPr/>
        </p:nvSpPr>
        <p:spPr>
          <a:xfrm>
            <a:off x="561197" y="3414861"/>
            <a:ext cx="1097292" cy="856475"/>
          </a:xfrm>
          <a:prstGeom prst="rect">
            <a:avLst/>
          </a:prstGeom>
          <a:blipFill>
            <a:blip r:embed="rId2" cstate="print"/>
            <a:stretch>
              <a:fillRect/>
            </a:stretch>
          </a:blip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9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endParaRPr>
          </a:p>
        </p:txBody>
      </p:sp>
      <p:sp>
        <p:nvSpPr>
          <p:cNvPr id="15" name="object 10">
            <a:extLst>
              <a:ext uri="{FF2B5EF4-FFF2-40B4-BE49-F238E27FC236}">
                <a16:creationId xmlns:a16="http://schemas.microsoft.com/office/drawing/2014/main" id="{E1863CF8-65D3-4E13-896C-BB030467B240}"/>
              </a:ext>
            </a:extLst>
          </p:cNvPr>
          <p:cNvSpPr/>
          <p:nvPr/>
        </p:nvSpPr>
        <p:spPr>
          <a:xfrm>
            <a:off x="611488" y="3552020"/>
            <a:ext cx="995159" cy="617219"/>
          </a:xfrm>
          <a:prstGeom prst="rect">
            <a:avLst/>
          </a:prstGeom>
          <a:blipFill>
            <a:blip r:embed="rId3" cstate="print"/>
            <a:stretch>
              <a:fillRect/>
            </a:stretch>
          </a:blip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9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endParaRPr>
          </a:p>
        </p:txBody>
      </p:sp>
      <p:sp>
        <p:nvSpPr>
          <p:cNvPr id="16" name="object 11">
            <a:extLst>
              <a:ext uri="{FF2B5EF4-FFF2-40B4-BE49-F238E27FC236}">
                <a16:creationId xmlns:a16="http://schemas.microsoft.com/office/drawing/2014/main" id="{0BC84D02-A57B-4ED9-B355-F57954D20EC5}"/>
              </a:ext>
            </a:extLst>
          </p:cNvPr>
          <p:cNvSpPr/>
          <p:nvPr/>
        </p:nvSpPr>
        <p:spPr>
          <a:xfrm>
            <a:off x="652636" y="3468200"/>
            <a:ext cx="995680" cy="754380"/>
          </a:xfrm>
          <a:custGeom>
            <a:avLst/>
            <a:gdLst/>
            <a:ahLst/>
            <a:cxnLst/>
            <a:rect l="l" t="t" r="r" b="b"/>
            <a:pathLst>
              <a:path w="995680" h="754379">
                <a:moveTo>
                  <a:pt x="0" y="754379"/>
                </a:moveTo>
                <a:lnTo>
                  <a:pt x="995171" y="754379"/>
                </a:lnTo>
                <a:lnTo>
                  <a:pt x="995171" y="0"/>
                </a:lnTo>
                <a:lnTo>
                  <a:pt x="0" y="0"/>
                </a:lnTo>
                <a:lnTo>
                  <a:pt x="0" y="754379"/>
                </a:lnTo>
                <a:close/>
              </a:path>
            </a:pathLst>
          </a:custGeom>
          <a:solidFill>
            <a:srgbClr val="C5DFB4"/>
          </a:solid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9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endParaRPr>
          </a:p>
        </p:txBody>
      </p:sp>
      <p:sp>
        <p:nvSpPr>
          <p:cNvPr id="17" name="object 12">
            <a:extLst>
              <a:ext uri="{FF2B5EF4-FFF2-40B4-BE49-F238E27FC236}">
                <a16:creationId xmlns:a16="http://schemas.microsoft.com/office/drawing/2014/main" id="{21BD2155-E5C7-4D1C-9B20-2A57EBC3480D}"/>
              </a:ext>
            </a:extLst>
          </p:cNvPr>
          <p:cNvSpPr txBox="1"/>
          <p:nvPr/>
        </p:nvSpPr>
        <p:spPr>
          <a:xfrm>
            <a:off x="652636" y="3626798"/>
            <a:ext cx="995680" cy="428322"/>
          </a:xfrm>
          <a:prstGeom prst="rect">
            <a:avLst/>
          </a:prstGeom>
        </p:spPr>
        <p:txBody>
          <a:bodyPr vert="horz" wrap="square" lIns="0" tIns="12700" rIns="0" bIns="0" rtlCol="0">
            <a:spAutoFit/>
          </a:bodyPr>
          <a:lstStyle/>
          <a:p>
            <a:pPr marL="118745" marR="112395" lvl="0" indent="635" algn="ctr" defTabSz="457200" rtl="0" eaLnBrk="1" fontAlgn="auto" latinLnBrk="0" hangingPunct="1">
              <a:lnSpc>
                <a:spcPct val="100000"/>
              </a:lnSpc>
              <a:spcBef>
                <a:spcPts val="100"/>
              </a:spcBef>
              <a:spcAft>
                <a:spcPts val="0"/>
              </a:spcAft>
              <a:buClrTx/>
              <a:buSzTx/>
              <a:buFontTx/>
              <a:buNone/>
              <a:tabLst/>
              <a:defRPr/>
            </a:pPr>
            <a:r>
              <a:rPr kumimoji="0" sz="900" b="0" i="0" u="none" strike="noStrike" kern="1200" cap="none" spc="-5" normalizeH="0" baseline="0" noProof="0" dirty="0">
                <a:ln>
                  <a:noFill/>
                </a:ln>
                <a:solidFill>
                  <a:srgbClr val="3A3838"/>
                </a:solidFill>
                <a:effectLst/>
                <a:uLnTx/>
                <a:uFillTx/>
                <a:latin typeface="Verdana" panose="020B0604030504040204" pitchFamily="34" charset="0"/>
                <a:ea typeface="Verdana" panose="020B0604030504040204" pitchFamily="34" charset="0"/>
                <a:cs typeface="Verdana"/>
              </a:rPr>
              <a:t>Target  Audience  </a:t>
            </a:r>
            <a:r>
              <a:rPr kumimoji="0" sz="900" b="0" i="0" u="none" strike="noStrike" kern="1200" cap="none" spc="-10" normalizeH="0" baseline="0" noProof="0" dirty="0">
                <a:ln>
                  <a:noFill/>
                </a:ln>
                <a:solidFill>
                  <a:srgbClr val="3A3838"/>
                </a:solidFill>
                <a:effectLst/>
                <a:uLnTx/>
                <a:uFillTx/>
                <a:latin typeface="Verdana" panose="020B0604030504040204" pitchFamily="34" charset="0"/>
                <a:ea typeface="Verdana" panose="020B0604030504040204" pitchFamily="34" charset="0"/>
                <a:cs typeface="Verdana"/>
              </a:rPr>
              <a:t>I</a:t>
            </a:r>
            <a:r>
              <a:rPr kumimoji="0" sz="900" b="0" i="0" u="none" strike="noStrike" kern="1200" cap="none" spc="0" normalizeH="0" baseline="0" noProof="0" dirty="0">
                <a:ln>
                  <a:noFill/>
                </a:ln>
                <a:solidFill>
                  <a:srgbClr val="3A3838"/>
                </a:solidFill>
                <a:effectLst/>
                <a:uLnTx/>
                <a:uFillTx/>
                <a:latin typeface="Verdana" panose="020B0604030504040204" pitchFamily="34" charset="0"/>
                <a:ea typeface="Verdana" panose="020B0604030504040204" pitchFamily="34" charset="0"/>
                <a:cs typeface="Verdana"/>
              </a:rPr>
              <a:t>de</a:t>
            </a:r>
            <a:r>
              <a:rPr kumimoji="0" sz="900" b="0" i="0" u="none" strike="noStrike" kern="1200" cap="none" spc="-10" normalizeH="0" baseline="0" noProof="0" dirty="0">
                <a:ln>
                  <a:noFill/>
                </a:ln>
                <a:solidFill>
                  <a:srgbClr val="3A3838"/>
                </a:solidFill>
                <a:effectLst/>
                <a:uLnTx/>
                <a:uFillTx/>
                <a:latin typeface="Verdana" panose="020B0604030504040204" pitchFamily="34" charset="0"/>
                <a:ea typeface="Verdana" panose="020B0604030504040204" pitchFamily="34" charset="0"/>
                <a:cs typeface="Verdana"/>
              </a:rPr>
              <a:t>n</a:t>
            </a:r>
            <a:r>
              <a:rPr kumimoji="0" sz="900" b="0" i="0" u="none" strike="noStrike" kern="1200" cap="none" spc="0" normalizeH="0" baseline="0" noProof="0" dirty="0">
                <a:ln>
                  <a:noFill/>
                </a:ln>
                <a:solidFill>
                  <a:srgbClr val="3A3838"/>
                </a:solidFill>
                <a:effectLst/>
                <a:uLnTx/>
                <a:uFillTx/>
                <a:latin typeface="Verdana" panose="020B0604030504040204" pitchFamily="34" charset="0"/>
                <a:ea typeface="Verdana" panose="020B0604030504040204" pitchFamily="34" charset="0"/>
                <a:cs typeface="Verdana"/>
              </a:rPr>
              <a:t>ti</a:t>
            </a:r>
            <a:r>
              <a:rPr kumimoji="0" sz="900" b="0" i="0" u="none" strike="noStrike" kern="1200" cap="none" spc="-5" normalizeH="0" baseline="0" noProof="0" dirty="0">
                <a:ln>
                  <a:noFill/>
                </a:ln>
                <a:solidFill>
                  <a:srgbClr val="3A3838"/>
                </a:solidFill>
                <a:effectLst/>
                <a:uLnTx/>
                <a:uFillTx/>
                <a:latin typeface="Verdana" panose="020B0604030504040204" pitchFamily="34" charset="0"/>
                <a:ea typeface="Verdana" panose="020B0604030504040204" pitchFamily="34" charset="0"/>
                <a:cs typeface="Verdana"/>
              </a:rPr>
              <a:t>f</a:t>
            </a:r>
            <a:r>
              <a:rPr kumimoji="0" sz="900" b="0" i="0" u="none" strike="noStrike" kern="1200" cap="none" spc="0" normalizeH="0" baseline="0" noProof="0" dirty="0">
                <a:ln>
                  <a:noFill/>
                </a:ln>
                <a:solidFill>
                  <a:srgbClr val="3A3838"/>
                </a:solidFill>
                <a:effectLst/>
                <a:uLnTx/>
                <a:uFillTx/>
                <a:latin typeface="Verdana" panose="020B0604030504040204" pitchFamily="34" charset="0"/>
                <a:ea typeface="Verdana" panose="020B0604030504040204" pitchFamily="34" charset="0"/>
                <a:cs typeface="Verdana"/>
              </a:rPr>
              <a:t>ication</a:t>
            </a:r>
            <a:endParaRPr kumimoji="0" sz="9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a:endParaRPr>
          </a:p>
        </p:txBody>
      </p:sp>
      <p:sp>
        <p:nvSpPr>
          <p:cNvPr id="18" name="object 13">
            <a:extLst>
              <a:ext uri="{FF2B5EF4-FFF2-40B4-BE49-F238E27FC236}">
                <a16:creationId xmlns:a16="http://schemas.microsoft.com/office/drawing/2014/main" id="{B41EC907-5C58-4DA3-8875-2FA14B1743BA}"/>
              </a:ext>
            </a:extLst>
          </p:cNvPr>
          <p:cNvSpPr/>
          <p:nvPr/>
        </p:nvSpPr>
        <p:spPr>
          <a:xfrm>
            <a:off x="1884029" y="3414861"/>
            <a:ext cx="1098816" cy="856475"/>
          </a:xfrm>
          <a:prstGeom prst="rect">
            <a:avLst/>
          </a:prstGeom>
          <a:blipFill>
            <a:blip r:embed="rId4" cstate="print"/>
            <a:stretch>
              <a:fillRect/>
            </a:stretch>
          </a:blip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9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endParaRPr>
          </a:p>
        </p:txBody>
      </p:sp>
      <p:sp>
        <p:nvSpPr>
          <p:cNvPr id="19" name="object 14">
            <a:extLst>
              <a:ext uri="{FF2B5EF4-FFF2-40B4-BE49-F238E27FC236}">
                <a16:creationId xmlns:a16="http://schemas.microsoft.com/office/drawing/2014/main" id="{1B34008D-2E1D-46AC-96BA-D5FE74B8D053}"/>
              </a:ext>
            </a:extLst>
          </p:cNvPr>
          <p:cNvSpPr/>
          <p:nvPr/>
        </p:nvSpPr>
        <p:spPr>
          <a:xfrm>
            <a:off x="1914508" y="3552020"/>
            <a:ext cx="1080528" cy="617219"/>
          </a:xfrm>
          <a:prstGeom prst="rect">
            <a:avLst/>
          </a:prstGeom>
          <a:blipFill>
            <a:blip r:embed="rId5" cstate="print"/>
            <a:stretch>
              <a:fillRect/>
            </a:stretch>
          </a:blip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9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endParaRPr>
          </a:p>
        </p:txBody>
      </p:sp>
      <p:sp>
        <p:nvSpPr>
          <p:cNvPr id="20" name="object 15">
            <a:extLst>
              <a:ext uri="{FF2B5EF4-FFF2-40B4-BE49-F238E27FC236}">
                <a16:creationId xmlns:a16="http://schemas.microsoft.com/office/drawing/2014/main" id="{1AC8A1D8-5B19-4ECB-BE46-DA679211BE07}"/>
              </a:ext>
            </a:extLst>
          </p:cNvPr>
          <p:cNvSpPr/>
          <p:nvPr/>
        </p:nvSpPr>
        <p:spPr>
          <a:xfrm>
            <a:off x="1975468" y="3468200"/>
            <a:ext cx="996950" cy="754380"/>
          </a:xfrm>
          <a:custGeom>
            <a:avLst/>
            <a:gdLst/>
            <a:ahLst/>
            <a:cxnLst/>
            <a:rect l="l" t="t" r="r" b="b"/>
            <a:pathLst>
              <a:path w="996950" h="754379">
                <a:moveTo>
                  <a:pt x="0" y="754379"/>
                </a:moveTo>
                <a:lnTo>
                  <a:pt x="996695" y="754379"/>
                </a:lnTo>
                <a:lnTo>
                  <a:pt x="996695" y="0"/>
                </a:lnTo>
                <a:lnTo>
                  <a:pt x="0" y="0"/>
                </a:lnTo>
                <a:lnTo>
                  <a:pt x="0" y="754379"/>
                </a:lnTo>
                <a:close/>
              </a:path>
            </a:pathLst>
          </a:custGeom>
          <a:solidFill>
            <a:srgbClr val="A9D18E"/>
          </a:solid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9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endParaRPr>
          </a:p>
        </p:txBody>
      </p:sp>
      <p:sp>
        <p:nvSpPr>
          <p:cNvPr id="21" name="object 16">
            <a:extLst>
              <a:ext uri="{FF2B5EF4-FFF2-40B4-BE49-F238E27FC236}">
                <a16:creationId xmlns:a16="http://schemas.microsoft.com/office/drawing/2014/main" id="{242CD6E5-2AC4-4198-9E64-8F3566F7DF82}"/>
              </a:ext>
            </a:extLst>
          </p:cNvPr>
          <p:cNvSpPr txBox="1"/>
          <p:nvPr/>
        </p:nvSpPr>
        <p:spPr>
          <a:xfrm>
            <a:off x="2061574" y="3626798"/>
            <a:ext cx="823594" cy="428322"/>
          </a:xfrm>
          <a:prstGeom prst="rect">
            <a:avLst/>
          </a:prstGeom>
        </p:spPr>
        <p:txBody>
          <a:bodyPr vert="horz" wrap="square" lIns="0" tIns="12700" rIns="0" bIns="0" rtlCol="0">
            <a:spAutoFit/>
          </a:bodyPr>
          <a:lstStyle/>
          <a:p>
            <a:pPr marL="86995" marR="5080" lvl="0" indent="-74930" algn="l" defTabSz="457200" rtl="0" eaLnBrk="1" fontAlgn="auto" latinLnBrk="0" hangingPunct="1">
              <a:lnSpc>
                <a:spcPct val="100000"/>
              </a:lnSpc>
              <a:spcBef>
                <a:spcPts val="100"/>
              </a:spcBef>
              <a:spcAft>
                <a:spcPts val="0"/>
              </a:spcAft>
              <a:buClrTx/>
              <a:buSzTx/>
              <a:buFontTx/>
              <a:buNone/>
              <a:tabLst/>
              <a:defRPr/>
            </a:pPr>
            <a:r>
              <a:rPr kumimoji="0" sz="900" b="0" i="0" u="none" strike="noStrike" kern="1200" cap="none" spc="-5" normalizeH="0" baseline="0" noProof="0" dirty="0">
                <a:ln>
                  <a:noFill/>
                </a:ln>
                <a:solidFill>
                  <a:srgbClr val="3A3838"/>
                </a:solidFill>
                <a:effectLst/>
                <a:uLnTx/>
                <a:uFillTx/>
                <a:latin typeface="Verdana" panose="020B0604030504040204" pitchFamily="34" charset="0"/>
                <a:ea typeface="Verdana" panose="020B0604030504040204" pitchFamily="34" charset="0"/>
                <a:cs typeface="Verdana"/>
              </a:rPr>
              <a:t>Q</a:t>
            </a:r>
            <a:r>
              <a:rPr kumimoji="0" sz="900" b="0" i="0" u="none" strike="noStrike" kern="1200" cap="none" spc="-10" normalizeH="0" baseline="0" noProof="0" dirty="0">
                <a:ln>
                  <a:noFill/>
                </a:ln>
                <a:solidFill>
                  <a:srgbClr val="3A3838"/>
                </a:solidFill>
                <a:effectLst/>
                <a:uLnTx/>
                <a:uFillTx/>
                <a:latin typeface="Verdana" panose="020B0604030504040204" pitchFamily="34" charset="0"/>
                <a:ea typeface="Verdana" panose="020B0604030504040204" pitchFamily="34" charset="0"/>
                <a:cs typeface="Verdana"/>
              </a:rPr>
              <a:t>u</a:t>
            </a:r>
            <a:r>
              <a:rPr kumimoji="0" sz="900" b="0" i="0" u="none" strike="noStrike" kern="1200" cap="none" spc="0" normalizeH="0" baseline="0" noProof="0" dirty="0">
                <a:ln>
                  <a:noFill/>
                </a:ln>
                <a:solidFill>
                  <a:srgbClr val="3A3838"/>
                </a:solidFill>
                <a:effectLst/>
                <a:uLnTx/>
                <a:uFillTx/>
                <a:latin typeface="Verdana" panose="020B0604030504040204" pitchFamily="34" charset="0"/>
                <a:ea typeface="Verdana" panose="020B0604030504040204" pitchFamily="34" charset="0"/>
                <a:cs typeface="Verdana"/>
              </a:rPr>
              <a:t>estio</a:t>
            </a:r>
            <a:r>
              <a:rPr kumimoji="0" sz="900" b="0" i="0" u="none" strike="noStrike" kern="1200" cap="none" spc="-10" normalizeH="0" baseline="0" noProof="0" dirty="0">
                <a:ln>
                  <a:noFill/>
                </a:ln>
                <a:solidFill>
                  <a:srgbClr val="3A3838"/>
                </a:solidFill>
                <a:effectLst/>
                <a:uLnTx/>
                <a:uFillTx/>
                <a:latin typeface="Verdana" panose="020B0604030504040204" pitchFamily="34" charset="0"/>
                <a:ea typeface="Verdana" panose="020B0604030504040204" pitchFamily="34" charset="0"/>
                <a:cs typeface="Verdana"/>
              </a:rPr>
              <a:t>nn</a:t>
            </a:r>
            <a:r>
              <a:rPr kumimoji="0" sz="900" b="0" i="0" u="none" strike="noStrike" kern="1200" cap="none" spc="0" normalizeH="0" baseline="0" noProof="0" dirty="0">
                <a:ln>
                  <a:noFill/>
                </a:ln>
                <a:solidFill>
                  <a:srgbClr val="3A3838"/>
                </a:solidFill>
                <a:effectLst/>
                <a:uLnTx/>
                <a:uFillTx/>
                <a:latin typeface="Verdana" panose="020B0604030504040204" pitchFamily="34" charset="0"/>
                <a:ea typeface="Verdana" panose="020B0604030504040204" pitchFamily="34" charset="0"/>
                <a:cs typeface="Verdana"/>
              </a:rPr>
              <a:t>aire  Design </a:t>
            </a:r>
            <a:r>
              <a:rPr kumimoji="0" sz="900" b="0" i="0" u="none" strike="noStrike" kern="1200" cap="none" spc="-5" normalizeH="0" baseline="0" noProof="0" dirty="0">
                <a:ln>
                  <a:noFill/>
                </a:ln>
                <a:solidFill>
                  <a:srgbClr val="3A3838"/>
                </a:solidFill>
                <a:effectLst/>
                <a:uLnTx/>
                <a:uFillTx/>
                <a:latin typeface="Verdana" panose="020B0604030504040204" pitchFamily="34" charset="0"/>
                <a:ea typeface="Verdana" panose="020B0604030504040204" pitchFamily="34" charset="0"/>
                <a:cs typeface="Verdana"/>
              </a:rPr>
              <a:t>and  Finalization</a:t>
            </a:r>
            <a:endParaRPr kumimoji="0" sz="9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a:endParaRPr>
          </a:p>
        </p:txBody>
      </p:sp>
      <p:sp>
        <p:nvSpPr>
          <p:cNvPr id="22" name="object 17">
            <a:extLst>
              <a:ext uri="{FF2B5EF4-FFF2-40B4-BE49-F238E27FC236}">
                <a16:creationId xmlns:a16="http://schemas.microsoft.com/office/drawing/2014/main" id="{672F92E9-9408-4433-B75F-482A96322A90}"/>
              </a:ext>
            </a:extLst>
          </p:cNvPr>
          <p:cNvSpPr/>
          <p:nvPr/>
        </p:nvSpPr>
        <p:spPr>
          <a:xfrm>
            <a:off x="3208385" y="3414861"/>
            <a:ext cx="1098816" cy="856475"/>
          </a:xfrm>
          <a:prstGeom prst="rect">
            <a:avLst/>
          </a:prstGeom>
          <a:blipFill>
            <a:blip r:embed="rId4" cstate="print"/>
            <a:stretch>
              <a:fillRect/>
            </a:stretch>
          </a:blip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9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endParaRPr>
          </a:p>
        </p:txBody>
      </p:sp>
      <p:sp>
        <p:nvSpPr>
          <p:cNvPr id="23" name="object 18">
            <a:extLst>
              <a:ext uri="{FF2B5EF4-FFF2-40B4-BE49-F238E27FC236}">
                <a16:creationId xmlns:a16="http://schemas.microsoft.com/office/drawing/2014/main" id="{16BF5A98-FF45-4E56-902D-08EB5E73099C}"/>
              </a:ext>
            </a:extLst>
          </p:cNvPr>
          <p:cNvSpPr/>
          <p:nvPr/>
        </p:nvSpPr>
        <p:spPr>
          <a:xfrm>
            <a:off x="3357736" y="3552020"/>
            <a:ext cx="836676" cy="617219"/>
          </a:xfrm>
          <a:prstGeom prst="rect">
            <a:avLst/>
          </a:prstGeom>
          <a:blipFill>
            <a:blip r:embed="rId6" cstate="print"/>
            <a:stretch>
              <a:fillRect/>
            </a:stretch>
          </a:blip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9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endParaRPr>
          </a:p>
        </p:txBody>
      </p:sp>
      <p:sp>
        <p:nvSpPr>
          <p:cNvPr id="24" name="object 19">
            <a:extLst>
              <a:ext uri="{FF2B5EF4-FFF2-40B4-BE49-F238E27FC236}">
                <a16:creationId xmlns:a16="http://schemas.microsoft.com/office/drawing/2014/main" id="{556AAA0A-05F1-4598-BB24-906AFD8B08DF}"/>
              </a:ext>
            </a:extLst>
          </p:cNvPr>
          <p:cNvSpPr/>
          <p:nvPr/>
        </p:nvSpPr>
        <p:spPr>
          <a:xfrm>
            <a:off x="3299824" y="3468200"/>
            <a:ext cx="996950" cy="754380"/>
          </a:xfrm>
          <a:custGeom>
            <a:avLst/>
            <a:gdLst/>
            <a:ahLst/>
            <a:cxnLst/>
            <a:rect l="l" t="t" r="r" b="b"/>
            <a:pathLst>
              <a:path w="996950" h="754379">
                <a:moveTo>
                  <a:pt x="0" y="754379"/>
                </a:moveTo>
                <a:lnTo>
                  <a:pt x="996696" y="754379"/>
                </a:lnTo>
                <a:lnTo>
                  <a:pt x="996696" y="0"/>
                </a:lnTo>
                <a:lnTo>
                  <a:pt x="0" y="0"/>
                </a:lnTo>
                <a:lnTo>
                  <a:pt x="0" y="754379"/>
                </a:lnTo>
                <a:close/>
              </a:path>
            </a:pathLst>
          </a:custGeom>
          <a:solidFill>
            <a:srgbClr val="538235"/>
          </a:solid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9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endParaRPr>
          </a:p>
        </p:txBody>
      </p:sp>
      <p:sp>
        <p:nvSpPr>
          <p:cNvPr id="25" name="object 20">
            <a:extLst>
              <a:ext uri="{FF2B5EF4-FFF2-40B4-BE49-F238E27FC236}">
                <a16:creationId xmlns:a16="http://schemas.microsoft.com/office/drawing/2014/main" id="{D9E6C637-05B2-4BA5-9FEC-2B6C1332DC1E}"/>
              </a:ext>
            </a:extLst>
          </p:cNvPr>
          <p:cNvSpPr txBox="1"/>
          <p:nvPr/>
        </p:nvSpPr>
        <p:spPr>
          <a:xfrm>
            <a:off x="3505946" y="3626798"/>
            <a:ext cx="583565" cy="289823"/>
          </a:xfrm>
          <a:prstGeom prst="rect">
            <a:avLst/>
          </a:prstGeom>
        </p:spPr>
        <p:txBody>
          <a:bodyPr vert="horz" wrap="square" lIns="0" tIns="12700" rIns="0" bIns="0" rtlCol="0">
            <a:spAutoFit/>
          </a:bodyPr>
          <a:lstStyle/>
          <a:p>
            <a:pPr marL="12065" marR="5080" lvl="0" indent="-1270" algn="ctr" defTabSz="457200" rtl="0" eaLnBrk="1" fontAlgn="auto" latinLnBrk="0" hangingPunct="1">
              <a:lnSpc>
                <a:spcPct val="100000"/>
              </a:lnSpc>
              <a:spcBef>
                <a:spcPts val="100"/>
              </a:spcBef>
              <a:spcAft>
                <a:spcPts val="0"/>
              </a:spcAft>
              <a:buClrTx/>
              <a:buSzTx/>
              <a:buFontTx/>
              <a:buNone/>
              <a:tabLst/>
              <a:defRPr/>
            </a:pPr>
            <a:r>
              <a:rPr kumimoji="0" sz="900" b="0" i="0" u="none" strike="noStrike" kern="1200" cap="none" spc="-5" normalizeH="0" baseline="0" noProof="0" dirty="0">
                <a:ln>
                  <a:noFill/>
                </a:ln>
                <a:solidFill>
                  <a:srgbClr val="FFFFFF"/>
                </a:solidFill>
                <a:effectLst/>
                <a:uLnTx/>
                <a:uFillTx/>
                <a:latin typeface="Verdana" panose="020B0604030504040204" pitchFamily="34" charset="0"/>
                <a:ea typeface="Verdana" panose="020B0604030504040204" pitchFamily="34" charset="0"/>
                <a:cs typeface="Verdana"/>
              </a:rPr>
              <a:t>Survey  Ex</a:t>
            </a:r>
            <a:r>
              <a:rPr kumimoji="0" sz="900" b="0" i="0" u="none" strike="noStrike" kern="1200" cap="none" spc="0" normalizeH="0" baseline="0" noProof="0" dirty="0">
                <a:ln>
                  <a:noFill/>
                </a:ln>
                <a:solidFill>
                  <a:srgbClr val="FFFFFF"/>
                </a:solidFill>
                <a:effectLst/>
                <a:uLnTx/>
                <a:uFillTx/>
                <a:latin typeface="Verdana" panose="020B0604030504040204" pitchFamily="34" charset="0"/>
                <a:ea typeface="Verdana" panose="020B0604030504040204" pitchFamily="34" charset="0"/>
                <a:cs typeface="Verdana"/>
              </a:rPr>
              <a:t>ec</a:t>
            </a:r>
            <a:r>
              <a:rPr kumimoji="0" sz="900" b="0" i="0" u="none" strike="noStrike" kern="1200" cap="none" spc="-10" normalizeH="0" baseline="0" noProof="0" dirty="0">
                <a:ln>
                  <a:noFill/>
                </a:ln>
                <a:solidFill>
                  <a:srgbClr val="FFFFFF"/>
                </a:solidFill>
                <a:effectLst/>
                <a:uLnTx/>
                <a:uFillTx/>
                <a:latin typeface="Verdana" panose="020B0604030504040204" pitchFamily="34" charset="0"/>
                <a:ea typeface="Verdana" panose="020B0604030504040204" pitchFamily="34" charset="0"/>
                <a:cs typeface="Verdana"/>
              </a:rPr>
              <a:t>u</a:t>
            </a:r>
            <a:r>
              <a:rPr kumimoji="0" sz="900" b="0" i="0" u="none" strike="noStrike" kern="1200" cap="none" spc="0" normalizeH="0" baseline="0" noProof="0" dirty="0">
                <a:ln>
                  <a:noFill/>
                </a:ln>
                <a:solidFill>
                  <a:srgbClr val="FFFFFF"/>
                </a:solidFill>
                <a:effectLst/>
                <a:uLnTx/>
                <a:uFillTx/>
                <a:latin typeface="Verdana" panose="020B0604030504040204" pitchFamily="34" charset="0"/>
                <a:ea typeface="Verdana" panose="020B0604030504040204" pitchFamily="34" charset="0"/>
                <a:cs typeface="Verdana"/>
              </a:rPr>
              <a:t>tion</a:t>
            </a:r>
            <a:endParaRPr kumimoji="0" sz="9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a:endParaRPr>
          </a:p>
        </p:txBody>
      </p:sp>
      <p:sp>
        <p:nvSpPr>
          <p:cNvPr id="26" name="object 21">
            <a:extLst>
              <a:ext uri="{FF2B5EF4-FFF2-40B4-BE49-F238E27FC236}">
                <a16:creationId xmlns:a16="http://schemas.microsoft.com/office/drawing/2014/main" id="{2DAC6BE4-36AE-4960-9971-B61E5D5AC005}"/>
              </a:ext>
            </a:extLst>
          </p:cNvPr>
          <p:cNvSpPr/>
          <p:nvPr/>
        </p:nvSpPr>
        <p:spPr>
          <a:xfrm>
            <a:off x="4532741" y="3414861"/>
            <a:ext cx="1097292" cy="856475"/>
          </a:xfrm>
          <a:prstGeom prst="rect">
            <a:avLst/>
          </a:prstGeom>
          <a:blipFill>
            <a:blip r:embed="rId2" cstate="print"/>
            <a:stretch>
              <a:fillRect/>
            </a:stretch>
          </a:blip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9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endParaRPr>
          </a:p>
        </p:txBody>
      </p:sp>
      <p:sp>
        <p:nvSpPr>
          <p:cNvPr id="27" name="object 22">
            <a:extLst>
              <a:ext uri="{FF2B5EF4-FFF2-40B4-BE49-F238E27FC236}">
                <a16:creationId xmlns:a16="http://schemas.microsoft.com/office/drawing/2014/main" id="{1BD7B486-605D-433F-955C-CA18B31A0FC3}"/>
              </a:ext>
            </a:extLst>
          </p:cNvPr>
          <p:cNvSpPr/>
          <p:nvPr/>
        </p:nvSpPr>
        <p:spPr>
          <a:xfrm>
            <a:off x="4560172" y="3552020"/>
            <a:ext cx="1083564" cy="617219"/>
          </a:xfrm>
          <a:prstGeom prst="rect">
            <a:avLst/>
          </a:prstGeom>
          <a:blipFill>
            <a:blip r:embed="rId7" cstate="print"/>
            <a:stretch>
              <a:fillRect/>
            </a:stretch>
          </a:blip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9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endParaRPr>
          </a:p>
        </p:txBody>
      </p:sp>
      <p:sp>
        <p:nvSpPr>
          <p:cNvPr id="28" name="object 23">
            <a:extLst>
              <a:ext uri="{FF2B5EF4-FFF2-40B4-BE49-F238E27FC236}">
                <a16:creationId xmlns:a16="http://schemas.microsoft.com/office/drawing/2014/main" id="{4396BAE9-2797-4E5A-8F97-B66DB80034E1}"/>
              </a:ext>
            </a:extLst>
          </p:cNvPr>
          <p:cNvSpPr/>
          <p:nvPr/>
        </p:nvSpPr>
        <p:spPr>
          <a:xfrm>
            <a:off x="4624180" y="3468200"/>
            <a:ext cx="995680" cy="754380"/>
          </a:xfrm>
          <a:custGeom>
            <a:avLst/>
            <a:gdLst/>
            <a:ahLst/>
            <a:cxnLst/>
            <a:rect l="l" t="t" r="r" b="b"/>
            <a:pathLst>
              <a:path w="995679" h="754379">
                <a:moveTo>
                  <a:pt x="0" y="754379"/>
                </a:moveTo>
                <a:lnTo>
                  <a:pt x="995172" y="754379"/>
                </a:lnTo>
                <a:lnTo>
                  <a:pt x="995172" y="0"/>
                </a:lnTo>
                <a:lnTo>
                  <a:pt x="0" y="0"/>
                </a:lnTo>
                <a:lnTo>
                  <a:pt x="0" y="754379"/>
                </a:lnTo>
                <a:close/>
              </a:path>
            </a:pathLst>
          </a:custGeom>
          <a:solidFill>
            <a:srgbClr val="385622"/>
          </a:solid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9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endParaRPr>
          </a:p>
        </p:txBody>
      </p:sp>
      <p:sp>
        <p:nvSpPr>
          <p:cNvPr id="29" name="object 24">
            <a:extLst>
              <a:ext uri="{FF2B5EF4-FFF2-40B4-BE49-F238E27FC236}">
                <a16:creationId xmlns:a16="http://schemas.microsoft.com/office/drawing/2014/main" id="{93F55CF5-576E-4958-A7D9-A0A38B1E8253}"/>
              </a:ext>
            </a:extLst>
          </p:cNvPr>
          <p:cNvSpPr txBox="1"/>
          <p:nvPr/>
        </p:nvSpPr>
        <p:spPr>
          <a:xfrm>
            <a:off x="4708128" y="3626798"/>
            <a:ext cx="828040" cy="428322"/>
          </a:xfrm>
          <a:prstGeom prst="rect">
            <a:avLst/>
          </a:prstGeom>
        </p:spPr>
        <p:txBody>
          <a:bodyPr vert="horz" wrap="square" lIns="0" tIns="12700" rIns="0" bIns="0" rtlCol="0">
            <a:spAutoFit/>
          </a:bodyPr>
          <a:lstStyle/>
          <a:p>
            <a:pPr marL="12700" marR="5080" lvl="0" indent="0" algn="ctr" defTabSz="457200" rtl="0" eaLnBrk="1" fontAlgn="auto" latinLnBrk="0" hangingPunct="1">
              <a:lnSpc>
                <a:spcPct val="100000"/>
              </a:lnSpc>
              <a:spcBef>
                <a:spcPts val="100"/>
              </a:spcBef>
              <a:spcAft>
                <a:spcPts val="0"/>
              </a:spcAft>
              <a:buClrTx/>
              <a:buSzTx/>
              <a:buFontTx/>
              <a:buNone/>
              <a:tabLst/>
              <a:defRPr/>
            </a:pPr>
            <a:r>
              <a:rPr kumimoji="0" sz="900" b="0" i="0" u="none" strike="noStrike" kern="1200" cap="none" spc="0" normalizeH="0" baseline="0" noProof="0" dirty="0">
                <a:ln>
                  <a:noFill/>
                </a:ln>
                <a:solidFill>
                  <a:srgbClr val="FFFFFF"/>
                </a:solidFill>
                <a:effectLst/>
                <a:uLnTx/>
                <a:uFillTx/>
                <a:latin typeface="Verdana" panose="020B0604030504040204" pitchFamily="34" charset="0"/>
                <a:ea typeface="Verdana" panose="020B0604030504040204" pitchFamily="34" charset="0"/>
                <a:cs typeface="Verdana"/>
              </a:rPr>
              <a:t>Data</a:t>
            </a:r>
            <a:r>
              <a:rPr kumimoji="0" sz="900" b="0" i="0" u="none" strike="noStrike" kern="1200" cap="none" spc="-110" normalizeH="0" baseline="0" noProof="0" dirty="0">
                <a:ln>
                  <a:noFill/>
                </a:ln>
                <a:solidFill>
                  <a:srgbClr val="FFFFFF"/>
                </a:solidFill>
                <a:effectLst/>
                <a:uLnTx/>
                <a:uFillTx/>
                <a:latin typeface="Verdana" panose="020B0604030504040204" pitchFamily="34" charset="0"/>
                <a:ea typeface="Verdana" panose="020B0604030504040204" pitchFamily="34" charset="0"/>
                <a:cs typeface="Verdana"/>
              </a:rPr>
              <a:t> </a:t>
            </a:r>
            <a:r>
              <a:rPr kumimoji="0" sz="900" b="0" i="0" u="none" strike="noStrike" kern="1200" cap="none" spc="-5" normalizeH="0" baseline="0" noProof="0" dirty="0">
                <a:ln>
                  <a:noFill/>
                </a:ln>
                <a:solidFill>
                  <a:srgbClr val="FFFFFF"/>
                </a:solidFill>
                <a:effectLst/>
                <a:uLnTx/>
                <a:uFillTx/>
                <a:latin typeface="Verdana" panose="020B0604030504040204" pitchFamily="34" charset="0"/>
                <a:ea typeface="Verdana" panose="020B0604030504040204" pitchFamily="34" charset="0"/>
                <a:cs typeface="Verdana"/>
              </a:rPr>
              <a:t>Cleaning  and    Validation</a:t>
            </a:r>
            <a:endParaRPr kumimoji="0" sz="9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a:endParaRPr>
          </a:p>
        </p:txBody>
      </p:sp>
      <p:sp>
        <p:nvSpPr>
          <p:cNvPr id="30" name="object 25">
            <a:extLst>
              <a:ext uri="{FF2B5EF4-FFF2-40B4-BE49-F238E27FC236}">
                <a16:creationId xmlns:a16="http://schemas.microsoft.com/office/drawing/2014/main" id="{9B8FF51A-347C-402F-A7C0-A9ED1CF4BF16}"/>
              </a:ext>
            </a:extLst>
          </p:cNvPr>
          <p:cNvSpPr/>
          <p:nvPr/>
        </p:nvSpPr>
        <p:spPr>
          <a:xfrm>
            <a:off x="5855572" y="3414861"/>
            <a:ext cx="1098816" cy="856475"/>
          </a:xfrm>
          <a:prstGeom prst="rect">
            <a:avLst/>
          </a:prstGeom>
          <a:blipFill>
            <a:blip r:embed="rId4" cstate="print"/>
            <a:stretch>
              <a:fillRect/>
            </a:stretch>
          </a:blip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9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endParaRPr>
          </a:p>
        </p:txBody>
      </p:sp>
      <p:sp>
        <p:nvSpPr>
          <p:cNvPr id="31" name="object 26">
            <a:extLst>
              <a:ext uri="{FF2B5EF4-FFF2-40B4-BE49-F238E27FC236}">
                <a16:creationId xmlns:a16="http://schemas.microsoft.com/office/drawing/2014/main" id="{6D4AF5DC-E590-4D14-9D1F-04E33A0F988A}"/>
              </a:ext>
            </a:extLst>
          </p:cNvPr>
          <p:cNvSpPr/>
          <p:nvPr/>
        </p:nvSpPr>
        <p:spPr>
          <a:xfrm>
            <a:off x="6052168" y="3620600"/>
            <a:ext cx="717803" cy="480059"/>
          </a:xfrm>
          <a:prstGeom prst="rect">
            <a:avLst/>
          </a:prstGeom>
          <a:blipFill>
            <a:blip r:embed="rId8" cstate="print"/>
            <a:stretch>
              <a:fillRect/>
            </a:stretch>
          </a:blip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9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endParaRPr>
          </a:p>
        </p:txBody>
      </p:sp>
      <p:sp>
        <p:nvSpPr>
          <p:cNvPr id="32" name="object 27">
            <a:extLst>
              <a:ext uri="{FF2B5EF4-FFF2-40B4-BE49-F238E27FC236}">
                <a16:creationId xmlns:a16="http://schemas.microsoft.com/office/drawing/2014/main" id="{BB703263-0558-492E-B749-124559E5E9C0}"/>
              </a:ext>
            </a:extLst>
          </p:cNvPr>
          <p:cNvSpPr/>
          <p:nvPr/>
        </p:nvSpPr>
        <p:spPr>
          <a:xfrm>
            <a:off x="5947013" y="3468200"/>
            <a:ext cx="996950" cy="754380"/>
          </a:xfrm>
          <a:custGeom>
            <a:avLst/>
            <a:gdLst/>
            <a:ahLst/>
            <a:cxnLst/>
            <a:rect l="l" t="t" r="r" b="b"/>
            <a:pathLst>
              <a:path w="996950" h="754379">
                <a:moveTo>
                  <a:pt x="0" y="754379"/>
                </a:moveTo>
                <a:lnTo>
                  <a:pt x="996696" y="754379"/>
                </a:lnTo>
                <a:lnTo>
                  <a:pt x="996696" y="0"/>
                </a:lnTo>
                <a:lnTo>
                  <a:pt x="0" y="0"/>
                </a:lnTo>
                <a:lnTo>
                  <a:pt x="0" y="754379"/>
                </a:lnTo>
                <a:close/>
              </a:path>
            </a:pathLst>
          </a:custGeom>
          <a:solidFill>
            <a:srgbClr val="2E5496"/>
          </a:solid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9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endParaRPr>
          </a:p>
        </p:txBody>
      </p:sp>
      <p:sp>
        <p:nvSpPr>
          <p:cNvPr id="33" name="object 28">
            <a:extLst>
              <a:ext uri="{FF2B5EF4-FFF2-40B4-BE49-F238E27FC236}">
                <a16:creationId xmlns:a16="http://schemas.microsoft.com/office/drawing/2014/main" id="{25FE2A6C-85B4-48DC-9B23-8A36EA5F4885}"/>
              </a:ext>
            </a:extLst>
          </p:cNvPr>
          <p:cNvSpPr txBox="1"/>
          <p:nvPr/>
        </p:nvSpPr>
        <p:spPr>
          <a:xfrm>
            <a:off x="6158849" y="3696516"/>
            <a:ext cx="494030" cy="289823"/>
          </a:xfrm>
          <a:prstGeom prst="rect">
            <a:avLst/>
          </a:prstGeom>
        </p:spPr>
        <p:txBody>
          <a:bodyPr vert="horz" wrap="square" lIns="0" tIns="12700" rIns="0" bIns="0" rtlCol="0">
            <a:spAutoFit/>
          </a:bodyPr>
          <a:lstStyle/>
          <a:p>
            <a:pPr marL="12700" marR="5080" lvl="0" indent="33020" algn="l" defTabSz="457200" rtl="0" eaLnBrk="1" fontAlgn="auto" latinLnBrk="0" hangingPunct="1">
              <a:lnSpc>
                <a:spcPct val="100000"/>
              </a:lnSpc>
              <a:spcBef>
                <a:spcPts val="100"/>
              </a:spcBef>
              <a:spcAft>
                <a:spcPts val="0"/>
              </a:spcAft>
              <a:buClrTx/>
              <a:buSzTx/>
              <a:buFontTx/>
              <a:buNone/>
              <a:tabLst/>
              <a:defRPr/>
            </a:pPr>
            <a:r>
              <a:rPr kumimoji="0" sz="900" b="0" i="0" u="none" strike="noStrike" kern="1200" cap="none" spc="-5" normalizeH="0" baseline="0" noProof="0" dirty="0">
                <a:ln>
                  <a:noFill/>
                </a:ln>
                <a:solidFill>
                  <a:srgbClr val="FFFFFF"/>
                </a:solidFill>
                <a:effectLst/>
                <a:uLnTx/>
                <a:uFillTx/>
                <a:latin typeface="Verdana" panose="020B0604030504040204" pitchFamily="34" charset="0"/>
                <a:ea typeface="Verdana" panose="020B0604030504040204" pitchFamily="34" charset="0"/>
                <a:cs typeface="Verdana"/>
              </a:rPr>
              <a:t>Survey  A</a:t>
            </a:r>
            <a:r>
              <a:rPr kumimoji="0" sz="900" b="0" i="0" u="none" strike="noStrike" kern="1200" cap="none" spc="-10" normalizeH="0" baseline="0" noProof="0" dirty="0">
                <a:ln>
                  <a:noFill/>
                </a:ln>
                <a:solidFill>
                  <a:srgbClr val="FFFFFF"/>
                </a:solidFill>
                <a:effectLst/>
                <a:uLnTx/>
                <a:uFillTx/>
                <a:latin typeface="Verdana" panose="020B0604030504040204" pitchFamily="34" charset="0"/>
                <a:ea typeface="Verdana" panose="020B0604030504040204" pitchFamily="34" charset="0"/>
                <a:cs typeface="Verdana"/>
              </a:rPr>
              <a:t>n</a:t>
            </a:r>
            <a:r>
              <a:rPr kumimoji="0" sz="900" b="0" i="0" u="none" strike="noStrike" kern="1200" cap="none" spc="0" normalizeH="0" baseline="0" noProof="0" dirty="0">
                <a:ln>
                  <a:noFill/>
                </a:ln>
                <a:solidFill>
                  <a:srgbClr val="FFFFFF"/>
                </a:solidFill>
                <a:effectLst/>
                <a:uLnTx/>
                <a:uFillTx/>
                <a:latin typeface="Verdana" panose="020B0604030504040204" pitchFamily="34" charset="0"/>
                <a:ea typeface="Verdana" panose="020B0604030504040204" pitchFamily="34" charset="0"/>
                <a:cs typeface="Verdana"/>
              </a:rPr>
              <a:t>al</a:t>
            </a:r>
            <a:r>
              <a:rPr kumimoji="0" sz="900" b="0" i="0" u="none" strike="noStrike" kern="1200" cap="none" spc="-5" normalizeH="0" baseline="0" noProof="0" dirty="0">
                <a:ln>
                  <a:noFill/>
                </a:ln>
                <a:solidFill>
                  <a:srgbClr val="FFFFFF"/>
                </a:solidFill>
                <a:effectLst/>
                <a:uLnTx/>
                <a:uFillTx/>
                <a:latin typeface="Verdana" panose="020B0604030504040204" pitchFamily="34" charset="0"/>
                <a:ea typeface="Verdana" panose="020B0604030504040204" pitchFamily="34" charset="0"/>
                <a:cs typeface="Verdana"/>
              </a:rPr>
              <a:t>y</a:t>
            </a:r>
            <a:r>
              <a:rPr kumimoji="0" sz="900" b="0" i="0" u="none" strike="noStrike" kern="1200" cap="none" spc="0" normalizeH="0" baseline="0" noProof="0" dirty="0">
                <a:ln>
                  <a:noFill/>
                </a:ln>
                <a:solidFill>
                  <a:srgbClr val="FFFFFF"/>
                </a:solidFill>
                <a:effectLst/>
                <a:uLnTx/>
                <a:uFillTx/>
                <a:latin typeface="Verdana" panose="020B0604030504040204" pitchFamily="34" charset="0"/>
                <a:ea typeface="Verdana" panose="020B0604030504040204" pitchFamily="34" charset="0"/>
                <a:cs typeface="Verdana"/>
              </a:rPr>
              <a:t>sis</a:t>
            </a:r>
            <a:endParaRPr kumimoji="0" sz="9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a:endParaRPr>
          </a:p>
        </p:txBody>
      </p:sp>
      <p:sp>
        <p:nvSpPr>
          <p:cNvPr id="34" name="object 29">
            <a:extLst>
              <a:ext uri="{FF2B5EF4-FFF2-40B4-BE49-F238E27FC236}">
                <a16:creationId xmlns:a16="http://schemas.microsoft.com/office/drawing/2014/main" id="{1C2AD729-DE1A-425B-8FB7-FEFF2D6FA7AF}"/>
              </a:ext>
            </a:extLst>
          </p:cNvPr>
          <p:cNvSpPr/>
          <p:nvPr/>
        </p:nvSpPr>
        <p:spPr>
          <a:xfrm>
            <a:off x="7179929" y="3414861"/>
            <a:ext cx="1098816" cy="856475"/>
          </a:xfrm>
          <a:prstGeom prst="rect">
            <a:avLst/>
          </a:prstGeom>
          <a:blipFill>
            <a:blip r:embed="rId4" cstate="print"/>
            <a:stretch>
              <a:fillRect/>
            </a:stretch>
          </a:blip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9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endParaRPr>
          </a:p>
        </p:txBody>
      </p:sp>
      <p:sp>
        <p:nvSpPr>
          <p:cNvPr id="35" name="object 30">
            <a:extLst>
              <a:ext uri="{FF2B5EF4-FFF2-40B4-BE49-F238E27FC236}">
                <a16:creationId xmlns:a16="http://schemas.microsoft.com/office/drawing/2014/main" id="{9A0B6A88-BE22-44B5-A816-E231A362D94D}"/>
              </a:ext>
            </a:extLst>
          </p:cNvPr>
          <p:cNvSpPr/>
          <p:nvPr/>
        </p:nvSpPr>
        <p:spPr>
          <a:xfrm>
            <a:off x="7329281" y="3689181"/>
            <a:ext cx="798588" cy="342900"/>
          </a:xfrm>
          <a:prstGeom prst="rect">
            <a:avLst/>
          </a:prstGeom>
          <a:blipFill>
            <a:blip r:embed="rId9" cstate="print"/>
            <a:stretch>
              <a:fillRect/>
            </a:stretch>
          </a:blip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9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endParaRPr>
          </a:p>
        </p:txBody>
      </p:sp>
      <p:sp>
        <p:nvSpPr>
          <p:cNvPr id="36" name="object 31">
            <a:extLst>
              <a:ext uri="{FF2B5EF4-FFF2-40B4-BE49-F238E27FC236}">
                <a16:creationId xmlns:a16="http://schemas.microsoft.com/office/drawing/2014/main" id="{641ACDC3-0DCE-4B61-B52D-72D27F5A0FD6}"/>
              </a:ext>
            </a:extLst>
          </p:cNvPr>
          <p:cNvSpPr/>
          <p:nvPr/>
        </p:nvSpPr>
        <p:spPr>
          <a:xfrm>
            <a:off x="7271369" y="3468200"/>
            <a:ext cx="996950" cy="754380"/>
          </a:xfrm>
          <a:custGeom>
            <a:avLst/>
            <a:gdLst/>
            <a:ahLst/>
            <a:cxnLst/>
            <a:rect l="l" t="t" r="r" b="b"/>
            <a:pathLst>
              <a:path w="996950" h="754379">
                <a:moveTo>
                  <a:pt x="0" y="754379"/>
                </a:moveTo>
                <a:lnTo>
                  <a:pt x="996696" y="754379"/>
                </a:lnTo>
                <a:lnTo>
                  <a:pt x="996696" y="0"/>
                </a:lnTo>
                <a:lnTo>
                  <a:pt x="0" y="0"/>
                </a:lnTo>
                <a:lnTo>
                  <a:pt x="0" y="754379"/>
                </a:lnTo>
                <a:close/>
              </a:path>
            </a:pathLst>
          </a:custGeom>
          <a:solidFill>
            <a:srgbClr val="1F3863"/>
          </a:solid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9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endParaRPr>
          </a:p>
        </p:txBody>
      </p:sp>
      <p:sp>
        <p:nvSpPr>
          <p:cNvPr id="37" name="object 32">
            <a:extLst>
              <a:ext uri="{FF2B5EF4-FFF2-40B4-BE49-F238E27FC236}">
                <a16:creationId xmlns:a16="http://schemas.microsoft.com/office/drawing/2014/main" id="{568844DE-4126-42A4-890C-AD8CFBA5F020}"/>
              </a:ext>
            </a:extLst>
          </p:cNvPr>
          <p:cNvSpPr txBox="1"/>
          <p:nvPr/>
        </p:nvSpPr>
        <p:spPr>
          <a:xfrm>
            <a:off x="7271369" y="3763958"/>
            <a:ext cx="996950" cy="151323"/>
          </a:xfrm>
          <a:prstGeom prst="rect">
            <a:avLst/>
          </a:prstGeom>
        </p:spPr>
        <p:txBody>
          <a:bodyPr vert="horz" wrap="square" lIns="0" tIns="12700" rIns="0" bIns="0" rtlCol="0">
            <a:spAutoFit/>
          </a:bodyPr>
          <a:lstStyle/>
          <a:p>
            <a:pPr marL="219075" marR="0" lvl="0" indent="0" algn="l" defTabSz="457200" rtl="0" eaLnBrk="1" fontAlgn="auto" latinLnBrk="0" hangingPunct="1">
              <a:lnSpc>
                <a:spcPct val="100000"/>
              </a:lnSpc>
              <a:spcBef>
                <a:spcPts val="100"/>
              </a:spcBef>
              <a:spcAft>
                <a:spcPts val="0"/>
              </a:spcAft>
              <a:buClrTx/>
              <a:buSzTx/>
              <a:buFontTx/>
              <a:buNone/>
              <a:tabLst/>
              <a:defRPr/>
            </a:pPr>
            <a:r>
              <a:rPr kumimoji="0" sz="900" b="0" i="0" u="none" strike="noStrike" kern="1200" cap="none" spc="-5" normalizeH="0" baseline="0" noProof="0" dirty="0">
                <a:ln>
                  <a:noFill/>
                </a:ln>
                <a:solidFill>
                  <a:srgbClr val="FFFFFF"/>
                </a:solidFill>
                <a:effectLst/>
                <a:uLnTx/>
                <a:uFillTx/>
                <a:latin typeface="Verdana" panose="020B0604030504040204" pitchFamily="34" charset="0"/>
                <a:ea typeface="Verdana" panose="020B0604030504040204" pitchFamily="34" charset="0"/>
                <a:cs typeface="Verdana"/>
              </a:rPr>
              <a:t>Reporting</a:t>
            </a:r>
            <a:endParaRPr kumimoji="0" sz="9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a:endParaRPr>
          </a:p>
        </p:txBody>
      </p:sp>
      <p:sp>
        <p:nvSpPr>
          <p:cNvPr id="38" name="object 33">
            <a:extLst>
              <a:ext uri="{FF2B5EF4-FFF2-40B4-BE49-F238E27FC236}">
                <a16:creationId xmlns:a16="http://schemas.microsoft.com/office/drawing/2014/main" id="{BAFFBDE3-1502-4EE4-9C1C-50E22F7CEB8C}"/>
              </a:ext>
            </a:extLst>
          </p:cNvPr>
          <p:cNvSpPr/>
          <p:nvPr/>
        </p:nvSpPr>
        <p:spPr>
          <a:xfrm>
            <a:off x="1579229" y="3643461"/>
            <a:ext cx="454139" cy="323113"/>
          </a:xfrm>
          <a:prstGeom prst="rect">
            <a:avLst/>
          </a:prstGeom>
          <a:blipFill>
            <a:blip r:embed="rId10" cstate="print"/>
            <a:stretch>
              <a:fillRect/>
            </a:stretch>
          </a:blip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9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endParaRPr>
          </a:p>
        </p:txBody>
      </p:sp>
      <p:sp>
        <p:nvSpPr>
          <p:cNvPr id="39" name="object 34">
            <a:extLst>
              <a:ext uri="{FF2B5EF4-FFF2-40B4-BE49-F238E27FC236}">
                <a16:creationId xmlns:a16="http://schemas.microsoft.com/office/drawing/2014/main" id="{535FE824-C55A-4EB4-B251-D19D22B91111}"/>
              </a:ext>
            </a:extLst>
          </p:cNvPr>
          <p:cNvSpPr/>
          <p:nvPr/>
        </p:nvSpPr>
        <p:spPr>
          <a:xfrm>
            <a:off x="1647809" y="3740997"/>
            <a:ext cx="327660" cy="208915"/>
          </a:xfrm>
          <a:custGeom>
            <a:avLst/>
            <a:gdLst/>
            <a:ahLst/>
            <a:cxnLst/>
            <a:rect l="l" t="t" r="r" b="b"/>
            <a:pathLst>
              <a:path w="327660" h="208914">
                <a:moveTo>
                  <a:pt x="223265" y="0"/>
                </a:moveTo>
                <a:lnTo>
                  <a:pt x="0" y="0"/>
                </a:lnTo>
                <a:lnTo>
                  <a:pt x="104393" y="104393"/>
                </a:lnTo>
                <a:lnTo>
                  <a:pt x="0" y="208787"/>
                </a:lnTo>
                <a:lnTo>
                  <a:pt x="223265" y="208787"/>
                </a:lnTo>
                <a:lnTo>
                  <a:pt x="327659" y="104393"/>
                </a:lnTo>
                <a:lnTo>
                  <a:pt x="223265" y="0"/>
                </a:lnTo>
                <a:close/>
              </a:path>
            </a:pathLst>
          </a:custGeom>
          <a:solidFill>
            <a:srgbClr val="FFD966"/>
          </a:solid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9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endParaRPr>
          </a:p>
        </p:txBody>
      </p:sp>
      <p:sp>
        <p:nvSpPr>
          <p:cNvPr id="40" name="object 35">
            <a:extLst>
              <a:ext uri="{FF2B5EF4-FFF2-40B4-BE49-F238E27FC236}">
                <a16:creationId xmlns:a16="http://schemas.microsoft.com/office/drawing/2014/main" id="{DCB0FDA7-4F73-46DC-AAFD-94D0553EA79E}"/>
              </a:ext>
            </a:extLst>
          </p:cNvPr>
          <p:cNvSpPr/>
          <p:nvPr/>
        </p:nvSpPr>
        <p:spPr>
          <a:xfrm>
            <a:off x="1647809" y="3740997"/>
            <a:ext cx="327660" cy="208915"/>
          </a:xfrm>
          <a:custGeom>
            <a:avLst/>
            <a:gdLst/>
            <a:ahLst/>
            <a:cxnLst/>
            <a:rect l="l" t="t" r="r" b="b"/>
            <a:pathLst>
              <a:path w="327660" h="208914">
                <a:moveTo>
                  <a:pt x="0" y="0"/>
                </a:moveTo>
                <a:lnTo>
                  <a:pt x="223265" y="0"/>
                </a:lnTo>
                <a:lnTo>
                  <a:pt x="327659" y="104393"/>
                </a:lnTo>
                <a:lnTo>
                  <a:pt x="223265" y="208787"/>
                </a:lnTo>
                <a:lnTo>
                  <a:pt x="0" y="208787"/>
                </a:lnTo>
                <a:lnTo>
                  <a:pt x="104393" y="104393"/>
                </a:lnTo>
                <a:lnTo>
                  <a:pt x="0" y="0"/>
                </a:lnTo>
                <a:close/>
              </a:path>
            </a:pathLst>
          </a:custGeom>
          <a:ln w="12191">
            <a:solidFill>
              <a:srgbClr val="3A3838"/>
            </a:solidFill>
          </a:ln>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9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endParaRPr>
          </a:p>
        </p:txBody>
      </p:sp>
      <p:sp>
        <p:nvSpPr>
          <p:cNvPr id="41" name="object 36">
            <a:extLst>
              <a:ext uri="{FF2B5EF4-FFF2-40B4-BE49-F238E27FC236}">
                <a16:creationId xmlns:a16="http://schemas.microsoft.com/office/drawing/2014/main" id="{B54622EC-8168-4E7D-B049-88F0C6CE4481}"/>
              </a:ext>
            </a:extLst>
          </p:cNvPr>
          <p:cNvSpPr/>
          <p:nvPr/>
        </p:nvSpPr>
        <p:spPr>
          <a:xfrm>
            <a:off x="2903331" y="3643461"/>
            <a:ext cx="454139" cy="323113"/>
          </a:xfrm>
          <a:prstGeom prst="rect">
            <a:avLst/>
          </a:prstGeom>
          <a:blipFill>
            <a:blip r:embed="rId10" cstate="print"/>
            <a:stretch>
              <a:fillRect/>
            </a:stretch>
          </a:blip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9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endParaRPr>
          </a:p>
        </p:txBody>
      </p:sp>
      <p:sp>
        <p:nvSpPr>
          <p:cNvPr id="42" name="object 37">
            <a:extLst>
              <a:ext uri="{FF2B5EF4-FFF2-40B4-BE49-F238E27FC236}">
                <a16:creationId xmlns:a16="http://schemas.microsoft.com/office/drawing/2014/main" id="{11CC889B-C218-42C5-9F5C-16DEE1BAF84A}"/>
              </a:ext>
            </a:extLst>
          </p:cNvPr>
          <p:cNvSpPr/>
          <p:nvPr/>
        </p:nvSpPr>
        <p:spPr>
          <a:xfrm>
            <a:off x="2972164" y="3740997"/>
            <a:ext cx="327660" cy="208915"/>
          </a:xfrm>
          <a:custGeom>
            <a:avLst/>
            <a:gdLst/>
            <a:ahLst/>
            <a:cxnLst/>
            <a:rect l="l" t="t" r="r" b="b"/>
            <a:pathLst>
              <a:path w="327660" h="208914">
                <a:moveTo>
                  <a:pt x="223266" y="0"/>
                </a:moveTo>
                <a:lnTo>
                  <a:pt x="0" y="0"/>
                </a:lnTo>
                <a:lnTo>
                  <a:pt x="104393" y="104393"/>
                </a:lnTo>
                <a:lnTo>
                  <a:pt x="0" y="208787"/>
                </a:lnTo>
                <a:lnTo>
                  <a:pt x="223266" y="208787"/>
                </a:lnTo>
                <a:lnTo>
                  <a:pt x="327660" y="104393"/>
                </a:lnTo>
                <a:lnTo>
                  <a:pt x="223266" y="0"/>
                </a:lnTo>
                <a:close/>
              </a:path>
            </a:pathLst>
          </a:custGeom>
          <a:solidFill>
            <a:srgbClr val="FFD966"/>
          </a:solid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9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endParaRPr>
          </a:p>
        </p:txBody>
      </p:sp>
      <p:sp>
        <p:nvSpPr>
          <p:cNvPr id="43" name="object 38">
            <a:extLst>
              <a:ext uri="{FF2B5EF4-FFF2-40B4-BE49-F238E27FC236}">
                <a16:creationId xmlns:a16="http://schemas.microsoft.com/office/drawing/2014/main" id="{01C5B3CD-3DD8-4AD3-83CB-4AC5D6CF88F9}"/>
              </a:ext>
            </a:extLst>
          </p:cNvPr>
          <p:cNvSpPr/>
          <p:nvPr/>
        </p:nvSpPr>
        <p:spPr>
          <a:xfrm>
            <a:off x="2972164" y="3740997"/>
            <a:ext cx="327660" cy="208915"/>
          </a:xfrm>
          <a:custGeom>
            <a:avLst/>
            <a:gdLst/>
            <a:ahLst/>
            <a:cxnLst/>
            <a:rect l="l" t="t" r="r" b="b"/>
            <a:pathLst>
              <a:path w="327660" h="208914">
                <a:moveTo>
                  <a:pt x="0" y="0"/>
                </a:moveTo>
                <a:lnTo>
                  <a:pt x="223266" y="0"/>
                </a:lnTo>
                <a:lnTo>
                  <a:pt x="327660" y="104393"/>
                </a:lnTo>
                <a:lnTo>
                  <a:pt x="223266" y="208787"/>
                </a:lnTo>
                <a:lnTo>
                  <a:pt x="0" y="208787"/>
                </a:lnTo>
                <a:lnTo>
                  <a:pt x="104393" y="104393"/>
                </a:lnTo>
                <a:lnTo>
                  <a:pt x="0" y="0"/>
                </a:lnTo>
                <a:close/>
              </a:path>
            </a:pathLst>
          </a:custGeom>
          <a:ln w="12191">
            <a:solidFill>
              <a:srgbClr val="3A3838"/>
            </a:solidFill>
          </a:ln>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9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endParaRPr>
          </a:p>
        </p:txBody>
      </p:sp>
      <p:sp>
        <p:nvSpPr>
          <p:cNvPr id="44" name="object 39">
            <a:extLst>
              <a:ext uri="{FF2B5EF4-FFF2-40B4-BE49-F238E27FC236}">
                <a16:creationId xmlns:a16="http://schemas.microsoft.com/office/drawing/2014/main" id="{3E52E25F-1DAC-4B67-B061-F93696DE9CF2}"/>
              </a:ext>
            </a:extLst>
          </p:cNvPr>
          <p:cNvSpPr/>
          <p:nvPr/>
        </p:nvSpPr>
        <p:spPr>
          <a:xfrm>
            <a:off x="4227941" y="3643461"/>
            <a:ext cx="454139" cy="323113"/>
          </a:xfrm>
          <a:prstGeom prst="rect">
            <a:avLst/>
          </a:prstGeom>
          <a:blipFill>
            <a:blip r:embed="rId10" cstate="print"/>
            <a:stretch>
              <a:fillRect/>
            </a:stretch>
          </a:blip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9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endParaRPr>
          </a:p>
        </p:txBody>
      </p:sp>
      <p:sp>
        <p:nvSpPr>
          <p:cNvPr id="45" name="object 40">
            <a:extLst>
              <a:ext uri="{FF2B5EF4-FFF2-40B4-BE49-F238E27FC236}">
                <a16:creationId xmlns:a16="http://schemas.microsoft.com/office/drawing/2014/main" id="{E296CD4F-F0ED-4D24-86C0-33F982C872DC}"/>
              </a:ext>
            </a:extLst>
          </p:cNvPr>
          <p:cNvSpPr/>
          <p:nvPr/>
        </p:nvSpPr>
        <p:spPr>
          <a:xfrm>
            <a:off x="4296521" y="3740997"/>
            <a:ext cx="327660" cy="208915"/>
          </a:xfrm>
          <a:custGeom>
            <a:avLst/>
            <a:gdLst/>
            <a:ahLst/>
            <a:cxnLst/>
            <a:rect l="l" t="t" r="r" b="b"/>
            <a:pathLst>
              <a:path w="327660" h="208914">
                <a:moveTo>
                  <a:pt x="223265" y="0"/>
                </a:moveTo>
                <a:lnTo>
                  <a:pt x="0" y="0"/>
                </a:lnTo>
                <a:lnTo>
                  <a:pt x="104393" y="104393"/>
                </a:lnTo>
                <a:lnTo>
                  <a:pt x="0" y="208787"/>
                </a:lnTo>
                <a:lnTo>
                  <a:pt x="223265" y="208787"/>
                </a:lnTo>
                <a:lnTo>
                  <a:pt x="327659" y="104393"/>
                </a:lnTo>
                <a:lnTo>
                  <a:pt x="223265" y="0"/>
                </a:lnTo>
                <a:close/>
              </a:path>
            </a:pathLst>
          </a:custGeom>
          <a:solidFill>
            <a:srgbClr val="FFD966"/>
          </a:solid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9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endParaRPr>
          </a:p>
        </p:txBody>
      </p:sp>
      <p:sp>
        <p:nvSpPr>
          <p:cNvPr id="46" name="object 41">
            <a:extLst>
              <a:ext uri="{FF2B5EF4-FFF2-40B4-BE49-F238E27FC236}">
                <a16:creationId xmlns:a16="http://schemas.microsoft.com/office/drawing/2014/main" id="{56FF8D7A-B476-4C5F-B0FF-54A995E752C0}"/>
              </a:ext>
            </a:extLst>
          </p:cNvPr>
          <p:cNvSpPr/>
          <p:nvPr/>
        </p:nvSpPr>
        <p:spPr>
          <a:xfrm>
            <a:off x="4296521" y="3740997"/>
            <a:ext cx="327660" cy="208915"/>
          </a:xfrm>
          <a:custGeom>
            <a:avLst/>
            <a:gdLst/>
            <a:ahLst/>
            <a:cxnLst/>
            <a:rect l="l" t="t" r="r" b="b"/>
            <a:pathLst>
              <a:path w="327660" h="208914">
                <a:moveTo>
                  <a:pt x="0" y="0"/>
                </a:moveTo>
                <a:lnTo>
                  <a:pt x="223265" y="0"/>
                </a:lnTo>
                <a:lnTo>
                  <a:pt x="327659" y="104393"/>
                </a:lnTo>
                <a:lnTo>
                  <a:pt x="223265" y="208787"/>
                </a:lnTo>
                <a:lnTo>
                  <a:pt x="0" y="208787"/>
                </a:lnTo>
                <a:lnTo>
                  <a:pt x="104393" y="104393"/>
                </a:lnTo>
                <a:lnTo>
                  <a:pt x="0" y="0"/>
                </a:lnTo>
                <a:close/>
              </a:path>
            </a:pathLst>
          </a:custGeom>
          <a:ln w="12192">
            <a:solidFill>
              <a:srgbClr val="3A3838"/>
            </a:solidFill>
          </a:ln>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9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endParaRPr>
          </a:p>
        </p:txBody>
      </p:sp>
      <p:sp>
        <p:nvSpPr>
          <p:cNvPr id="47" name="object 42">
            <a:extLst>
              <a:ext uri="{FF2B5EF4-FFF2-40B4-BE49-F238E27FC236}">
                <a16:creationId xmlns:a16="http://schemas.microsoft.com/office/drawing/2014/main" id="{4519C468-501E-4A67-B081-F22643D99DF8}"/>
              </a:ext>
            </a:extLst>
          </p:cNvPr>
          <p:cNvSpPr/>
          <p:nvPr/>
        </p:nvSpPr>
        <p:spPr>
          <a:xfrm>
            <a:off x="5550772" y="3643461"/>
            <a:ext cx="454139" cy="323113"/>
          </a:xfrm>
          <a:prstGeom prst="rect">
            <a:avLst/>
          </a:prstGeom>
          <a:blipFill>
            <a:blip r:embed="rId10" cstate="print"/>
            <a:stretch>
              <a:fillRect/>
            </a:stretch>
          </a:blip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9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endParaRPr>
          </a:p>
        </p:txBody>
      </p:sp>
      <p:sp>
        <p:nvSpPr>
          <p:cNvPr id="48" name="object 43">
            <a:extLst>
              <a:ext uri="{FF2B5EF4-FFF2-40B4-BE49-F238E27FC236}">
                <a16:creationId xmlns:a16="http://schemas.microsoft.com/office/drawing/2014/main" id="{1D46F997-0B51-4751-A93F-2809422CCBBB}"/>
              </a:ext>
            </a:extLst>
          </p:cNvPr>
          <p:cNvSpPr/>
          <p:nvPr/>
        </p:nvSpPr>
        <p:spPr>
          <a:xfrm>
            <a:off x="5619353" y="3740997"/>
            <a:ext cx="327660" cy="208915"/>
          </a:xfrm>
          <a:custGeom>
            <a:avLst/>
            <a:gdLst/>
            <a:ahLst/>
            <a:cxnLst/>
            <a:rect l="l" t="t" r="r" b="b"/>
            <a:pathLst>
              <a:path w="327660" h="208914">
                <a:moveTo>
                  <a:pt x="223265" y="0"/>
                </a:moveTo>
                <a:lnTo>
                  <a:pt x="0" y="0"/>
                </a:lnTo>
                <a:lnTo>
                  <a:pt x="104394" y="104393"/>
                </a:lnTo>
                <a:lnTo>
                  <a:pt x="0" y="208787"/>
                </a:lnTo>
                <a:lnTo>
                  <a:pt x="223265" y="208787"/>
                </a:lnTo>
                <a:lnTo>
                  <a:pt x="327660" y="104393"/>
                </a:lnTo>
                <a:lnTo>
                  <a:pt x="223265" y="0"/>
                </a:lnTo>
                <a:close/>
              </a:path>
            </a:pathLst>
          </a:custGeom>
          <a:solidFill>
            <a:srgbClr val="FFD966"/>
          </a:solid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9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endParaRPr>
          </a:p>
        </p:txBody>
      </p:sp>
      <p:sp>
        <p:nvSpPr>
          <p:cNvPr id="49" name="object 44">
            <a:extLst>
              <a:ext uri="{FF2B5EF4-FFF2-40B4-BE49-F238E27FC236}">
                <a16:creationId xmlns:a16="http://schemas.microsoft.com/office/drawing/2014/main" id="{AB960C3E-2E0D-4E22-A1C8-1AE1E3CDCC9C}"/>
              </a:ext>
            </a:extLst>
          </p:cNvPr>
          <p:cNvSpPr/>
          <p:nvPr/>
        </p:nvSpPr>
        <p:spPr>
          <a:xfrm>
            <a:off x="5619353" y="3740997"/>
            <a:ext cx="327660" cy="208915"/>
          </a:xfrm>
          <a:custGeom>
            <a:avLst/>
            <a:gdLst/>
            <a:ahLst/>
            <a:cxnLst/>
            <a:rect l="l" t="t" r="r" b="b"/>
            <a:pathLst>
              <a:path w="327660" h="208914">
                <a:moveTo>
                  <a:pt x="0" y="0"/>
                </a:moveTo>
                <a:lnTo>
                  <a:pt x="223265" y="0"/>
                </a:lnTo>
                <a:lnTo>
                  <a:pt x="327660" y="104393"/>
                </a:lnTo>
                <a:lnTo>
                  <a:pt x="223265" y="208787"/>
                </a:lnTo>
                <a:lnTo>
                  <a:pt x="0" y="208787"/>
                </a:lnTo>
                <a:lnTo>
                  <a:pt x="104394" y="104393"/>
                </a:lnTo>
                <a:lnTo>
                  <a:pt x="0" y="0"/>
                </a:lnTo>
                <a:close/>
              </a:path>
            </a:pathLst>
          </a:custGeom>
          <a:ln w="12191">
            <a:solidFill>
              <a:srgbClr val="3A3838"/>
            </a:solidFill>
          </a:ln>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9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endParaRPr>
          </a:p>
        </p:txBody>
      </p:sp>
      <p:sp>
        <p:nvSpPr>
          <p:cNvPr id="50" name="object 45">
            <a:extLst>
              <a:ext uri="{FF2B5EF4-FFF2-40B4-BE49-F238E27FC236}">
                <a16:creationId xmlns:a16="http://schemas.microsoft.com/office/drawing/2014/main" id="{3A9669A7-5A01-463D-BD31-AD1B4BC69B7B}"/>
              </a:ext>
            </a:extLst>
          </p:cNvPr>
          <p:cNvSpPr/>
          <p:nvPr/>
        </p:nvSpPr>
        <p:spPr>
          <a:xfrm>
            <a:off x="6875129" y="3643461"/>
            <a:ext cx="454139" cy="323113"/>
          </a:xfrm>
          <a:prstGeom prst="rect">
            <a:avLst/>
          </a:prstGeom>
          <a:blipFill>
            <a:blip r:embed="rId10" cstate="print"/>
            <a:stretch>
              <a:fillRect/>
            </a:stretch>
          </a:blip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9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endParaRPr>
          </a:p>
        </p:txBody>
      </p:sp>
      <p:sp>
        <p:nvSpPr>
          <p:cNvPr id="51" name="object 46">
            <a:extLst>
              <a:ext uri="{FF2B5EF4-FFF2-40B4-BE49-F238E27FC236}">
                <a16:creationId xmlns:a16="http://schemas.microsoft.com/office/drawing/2014/main" id="{94C8AAEB-DB1C-4526-8829-6AA8D5B62E78}"/>
              </a:ext>
            </a:extLst>
          </p:cNvPr>
          <p:cNvSpPr/>
          <p:nvPr/>
        </p:nvSpPr>
        <p:spPr>
          <a:xfrm>
            <a:off x="6943708" y="3740997"/>
            <a:ext cx="327660" cy="208915"/>
          </a:xfrm>
          <a:custGeom>
            <a:avLst/>
            <a:gdLst/>
            <a:ahLst/>
            <a:cxnLst/>
            <a:rect l="l" t="t" r="r" b="b"/>
            <a:pathLst>
              <a:path w="327659" h="208914">
                <a:moveTo>
                  <a:pt x="223265" y="0"/>
                </a:moveTo>
                <a:lnTo>
                  <a:pt x="0" y="0"/>
                </a:lnTo>
                <a:lnTo>
                  <a:pt x="104394" y="104393"/>
                </a:lnTo>
                <a:lnTo>
                  <a:pt x="0" y="208787"/>
                </a:lnTo>
                <a:lnTo>
                  <a:pt x="223265" y="208787"/>
                </a:lnTo>
                <a:lnTo>
                  <a:pt x="327659" y="104393"/>
                </a:lnTo>
                <a:lnTo>
                  <a:pt x="223265" y="0"/>
                </a:lnTo>
                <a:close/>
              </a:path>
            </a:pathLst>
          </a:custGeom>
          <a:solidFill>
            <a:srgbClr val="FFD966"/>
          </a:solid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9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endParaRPr>
          </a:p>
        </p:txBody>
      </p:sp>
      <p:sp>
        <p:nvSpPr>
          <p:cNvPr id="52" name="object 47">
            <a:extLst>
              <a:ext uri="{FF2B5EF4-FFF2-40B4-BE49-F238E27FC236}">
                <a16:creationId xmlns:a16="http://schemas.microsoft.com/office/drawing/2014/main" id="{5D3944CF-93B2-4F87-BBF1-23AC3A65141B}"/>
              </a:ext>
            </a:extLst>
          </p:cNvPr>
          <p:cNvSpPr/>
          <p:nvPr/>
        </p:nvSpPr>
        <p:spPr>
          <a:xfrm>
            <a:off x="6943708" y="3740997"/>
            <a:ext cx="327660" cy="208915"/>
          </a:xfrm>
          <a:custGeom>
            <a:avLst/>
            <a:gdLst/>
            <a:ahLst/>
            <a:cxnLst/>
            <a:rect l="l" t="t" r="r" b="b"/>
            <a:pathLst>
              <a:path w="327659" h="208914">
                <a:moveTo>
                  <a:pt x="0" y="0"/>
                </a:moveTo>
                <a:lnTo>
                  <a:pt x="223265" y="0"/>
                </a:lnTo>
                <a:lnTo>
                  <a:pt x="327659" y="104393"/>
                </a:lnTo>
                <a:lnTo>
                  <a:pt x="223265" y="208787"/>
                </a:lnTo>
                <a:lnTo>
                  <a:pt x="0" y="208787"/>
                </a:lnTo>
                <a:lnTo>
                  <a:pt x="104394" y="104393"/>
                </a:lnTo>
                <a:lnTo>
                  <a:pt x="0" y="0"/>
                </a:lnTo>
                <a:close/>
              </a:path>
            </a:pathLst>
          </a:custGeom>
          <a:ln w="12192">
            <a:solidFill>
              <a:srgbClr val="3A3838"/>
            </a:solidFill>
          </a:ln>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9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endParaRPr>
          </a:p>
        </p:txBody>
      </p:sp>
      <p:sp>
        <p:nvSpPr>
          <p:cNvPr id="53" name="object 51">
            <a:extLst>
              <a:ext uri="{FF2B5EF4-FFF2-40B4-BE49-F238E27FC236}">
                <a16:creationId xmlns:a16="http://schemas.microsoft.com/office/drawing/2014/main" id="{B38EB876-A45D-4748-98EF-5260CBF89AD8}"/>
              </a:ext>
            </a:extLst>
          </p:cNvPr>
          <p:cNvSpPr txBox="1"/>
          <p:nvPr/>
        </p:nvSpPr>
        <p:spPr>
          <a:xfrm>
            <a:off x="376894" y="4272829"/>
            <a:ext cx="1697355" cy="278923"/>
          </a:xfrm>
          <a:prstGeom prst="rect">
            <a:avLst/>
          </a:prstGeom>
        </p:spPr>
        <p:txBody>
          <a:bodyPr vert="horz" wrap="square" lIns="0" tIns="1905" rIns="0" bIns="0" rtlCol="0">
            <a:spAutoFit/>
          </a:bodyPr>
          <a:lstStyle/>
          <a:p>
            <a:pPr marL="12700" marR="0" lvl="0" indent="0" algn="l" defTabSz="457200" rtl="0" eaLnBrk="1" fontAlgn="auto" latinLnBrk="0" hangingPunct="1">
              <a:lnSpc>
                <a:spcPct val="100000"/>
              </a:lnSpc>
              <a:spcBef>
                <a:spcPts val="15"/>
              </a:spcBef>
              <a:spcAft>
                <a:spcPts val="0"/>
              </a:spcAft>
              <a:buClrTx/>
              <a:buSzTx/>
              <a:buFontTx/>
              <a:buNone/>
              <a:tabLst/>
              <a:defRPr/>
            </a:pPr>
            <a:r>
              <a:rPr kumimoji="0" sz="900" b="1" i="0" u="none" strike="noStrike" kern="1200" cap="none" spc="-5" normalizeH="0" baseline="0" noProof="0" dirty="0">
                <a:ln>
                  <a:noFill/>
                </a:ln>
                <a:solidFill>
                  <a:srgbClr val="385622"/>
                </a:solidFill>
                <a:effectLst/>
                <a:uLnTx/>
                <a:uFillTx/>
                <a:latin typeface="Verdana" panose="020B0604030504040204" pitchFamily="34" charset="0"/>
                <a:ea typeface="Verdana" panose="020B0604030504040204" pitchFamily="34" charset="0"/>
                <a:cs typeface="Arial"/>
              </a:rPr>
              <a:t>Copyright </a:t>
            </a:r>
            <a:r>
              <a:rPr kumimoji="0" sz="900" b="1" i="0" u="none" strike="noStrike" kern="1200" cap="none" spc="0" normalizeH="0" baseline="0" noProof="0" dirty="0">
                <a:ln>
                  <a:noFill/>
                </a:ln>
                <a:solidFill>
                  <a:srgbClr val="385622"/>
                </a:solidFill>
                <a:effectLst/>
                <a:uLnTx/>
                <a:uFillTx/>
                <a:latin typeface="Verdana" panose="020B0604030504040204" pitchFamily="34" charset="0"/>
                <a:ea typeface="Verdana" panose="020B0604030504040204" pitchFamily="34" charset="0"/>
                <a:cs typeface="Arial"/>
              </a:rPr>
              <a:t>© TechSci</a:t>
            </a:r>
            <a:r>
              <a:rPr kumimoji="0" sz="900" b="1" i="0" u="none" strike="noStrike" kern="1200" cap="none" spc="-45" normalizeH="0" baseline="0" noProof="0" dirty="0">
                <a:ln>
                  <a:noFill/>
                </a:ln>
                <a:solidFill>
                  <a:srgbClr val="385622"/>
                </a:solidFill>
                <a:effectLst/>
                <a:uLnTx/>
                <a:uFillTx/>
                <a:latin typeface="Verdana" panose="020B0604030504040204" pitchFamily="34" charset="0"/>
                <a:ea typeface="Verdana" panose="020B0604030504040204" pitchFamily="34" charset="0"/>
                <a:cs typeface="Arial"/>
              </a:rPr>
              <a:t> </a:t>
            </a:r>
            <a:r>
              <a:rPr kumimoji="0" sz="900" b="1" i="0" u="none" strike="noStrike" kern="1200" cap="none" spc="-5" normalizeH="0" baseline="0" noProof="0" dirty="0">
                <a:ln>
                  <a:noFill/>
                </a:ln>
                <a:solidFill>
                  <a:srgbClr val="385622"/>
                </a:solidFill>
                <a:effectLst/>
                <a:uLnTx/>
                <a:uFillTx/>
                <a:latin typeface="Verdana" panose="020B0604030504040204" pitchFamily="34" charset="0"/>
                <a:ea typeface="Verdana" panose="020B0604030504040204" pitchFamily="34" charset="0"/>
                <a:cs typeface="Arial"/>
              </a:rPr>
              <a:t>Research</a:t>
            </a:r>
            <a:endParaRPr kumimoji="0" sz="9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Arial"/>
            </a:endParaRPr>
          </a:p>
        </p:txBody>
      </p:sp>
      <p:sp>
        <p:nvSpPr>
          <p:cNvPr id="54" name="object 49">
            <a:extLst>
              <a:ext uri="{FF2B5EF4-FFF2-40B4-BE49-F238E27FC236}">
                <a16:creationId xmlns:a16="http://schemas.microsoft.com/office/drawing/2014/main" id="{00848D71-6D5E-4397-95A8-C761C8EEE331}"/>
              </a:ext>
            </a:extLst>
          </p:cNvPr>
          <p:cNvSpPr txBox="1"/>
          <p:nvPr/>
        </p:nvSpPr>
        <p:spPr>
          <a:xfrm>
            <a:off x="264029" y="4709775"/>
            <a:ext cx="8537071" cy="884538"/>
          </a:xfrm>
          <a:prstGeom prst="rect">
            <a:avLst/>
          </a:prstGeom>
        </p:spPr>
        <p:txBody>
          <a:bodyPr vert="horz" wrap="square" lIns="0" tIns="85090" rIns="0" bIns="0" rtlCol="0">
            <a:spAutoFit/>
          </a:bodyPr>
          <a:lstStyle/>
          <a:p>
            <a:pPr marL="0" marR="0" lvl="0" indent="0" algn="l" defTabSz="457200" rtl="0" eaLnBrk="1" fontAlgn="auto" latinLnBrk="0" hangingPunct="1">
              <a:lnSpc>
                <a:spcPct val="150000"/>
              </a:lnSpc>
              <a:spcBef>
                <a:spcPts val="0"/>
              </a:spcBef>
              <a:spcAft>
                <a:spcPts val="0"/>
              </a:spcAft>
              <a:buClrTx/>
              <a:buSzTx/>
              <a:buFontTx/>
              <a:buNone/>
              <a:tabLst/>
              <a:defRPr/>
            </a:pPr>
            <a:r>
              <a:rPr kumimoji="0" lang="en-US" sz="1000" b="1" i="0" u="none" strike="noStrike" kern="1200" cap="none" spc="55" normalizeH="0" baseline="0" noProof="0" dirty="0">
                <a:ln>
                  <a:noFill/>
                </a:ln>
                <a:solidFill>
                  <a:prstClr val="black"/>
                </a:solidFill>
                <a:effectLst/>
                <a:uLnTx/>
                <a:uFillTx/>
                <a:latin typeface="Verdana" panose="020B0604030504040204" pitchFamily="34" charset="0"/>
                <a:ea typeface="Verdana" panose="020B0604030504040204" pitchFamily="34" charset="0"/>
                <a:cs typeface="Arial" panose="020B0604020202020204" pitchFamily="34" charset="0"/>
              </a:rPr>
              <a:t>Phase-IV: Analysis of Information Developed and Submission of Report </a:t>
            </a:r>
          </a:p>
          <a:p>
            <a:pPr marL="171450" marR="0" lvl="0" indent="-171450" algn="just" defTabSz="457200" rtl="0" eaLnBrk="1" fontAlgn="auto" latinLnBrk="0" hangingPunct="1">
              <a:lnSpc>
                <a:spcPct val="2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Arial" panose="020B0604020202020204" pitchFamily="34" charset="0"/>
              </a:rPr>
              <a:t>TechSci will do the analysis of collected set of information for target products and summarize key findings to be submitted to client in the form of Report</a:t>
            </a:r>
          </a:p>
        </p:txBody>
      </p:sp>
      <p:graphicFrame>
        <p:nvGraphicFramePr>
          <p:cNvPr id="57" name="Chart 56">
            <a:extLst>
              <a:ext uri="{FF2B5EF4-FFF2-40B4-BE49-F238E27FC236}">
                <a16:creationId xmlns:a16="http://schemas.microsoft.com/office/drawing/2014/main" id="{132A212C-74F4-4989-9786-DA3DA58EAC8E}"/>
              </a:ext>
            </a:extLst>
          </p:cNvPr>
          <p:cNvGraphicFramePr/>
          <p:nvPr>
            <p:extLst>
              <p:ext uri="{D42A27DB-BD31-4B8C-83A1-F6EECF244321}">
                <p14:modId xmlns:p14="http://schemas.microsoft.com/office/powerpoint/2010/main" val="3107318391"/>
              </p:ext>
            </p:extLst>
          </p:nvPr>
        </p:nvGraphicFramePr>
        <p:xfrm>
          <a:off x="805218" y="1239539"/>
          <a:ext cx="3174199" cy="1968974"/>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58" name="Chart 57">
            <a:extLst>
              <a:ext uri="{FF2B5EF4-FFF2-40B4-BE49-F238E27FC236}">
                <a16:creationId xmlns:a16="http://schemas.microsoft.com/office/drawing/2014/main" id="{783361DF-B9CD-44F0-9A12-DBB3E046226A}"/>
              </a:ext>
            </a:extLst>
          </p:cNvPr>
          <p:cNvGraphicFramePr/>
          <p:nvPr>
            <p:extLst>
              <p:ext uri="{D42A27DB-BD31-4B8C-83A1-F6EECF244321}">
                <p14:modId xmlns:p14="http://schemas.microsoft.com/office/powerpoint/2010/main" val="3573377908"/>
              </p:ext>
            </p:extLst>
          </p:nvPr>
        </p:nvGraphicFramePr>
        <p:xfrm>
          <a:off x="4566892" y="1256353"/>
          <a:ext cx="3127884" cy="1880876"/>
        </p:xfrm>
        <a:graphic>
          <a:graphicData uri="http://schemas.openxmlformats.org/drawingml/2006/chart">
            <c:chart xmlns:c="http://schemas.openxmlformats.org/drawingml/2006/chart" xmlns:r="http://schemas.openxmlformats.org/officeDocument/2006/relationships" r:id="rId12"/>
          </a:graphicData>
        </a:graphic>
      </p:graphicFrame>
    </p:spTree>
    <p:extLst>
      <p:ext uri="{BB962C8B-B14F-4D97-AF65-F5344CB8AC3E}">
        <p14:creationId xmlns:p14="http://schemas.microsoft.com/office/powerpoint/2010/main" val="185905999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 Placeholder 3">
            <a:extLst>
              <a:ext uri="{FF2B5EF4-FFF2-40B4-BE49-F238E27FC236}">
                <a16:creationId xmlns:a16="http://schemas.microsoft.com/office/drawing/2014/main" id="{4361833B-334D-4AA4-BB92-FECBDAE3AF51}"/>
              </a:ext>
            </a:extLst>
          </p:cNvPr>
          <p:cNvSpPr>
            <a:spLocks noGrp="1"/>
          </p:cNvSpPr>
          <p:nvPr>
            <p:ph type="body" sz="quarter" idx="14"/>
          </p:nvPr>
        </p:nvSpPr>
        <p:spPr/>
        <p:txBody>
          <a:bodyPr>
            <a:normAutofit lnSpcReduction="10000"/>
          </a:bodyPr>
          <a:lstStyle/>
          <a:p>
            <a:pPr>
              <a:spcBef>
                <a:spcPts val="0"/>
              </a:spcBef>
            </a:pPr>
            <a:r>
              <a:rPr lang="nb-NO" dirty="0">
                <a:solidFill>
                  <a:schemeClr val="tx1">
                    <a:lumMod val="85000"/>
                    <a:lumOff val="15000"/>
                  </a:schemeClr>
                </a:solidFill>
              </a:rPr>
              <a:t>Competitor Profile </a:t>
            </a:r>
            <a:br>
              <a:rPr lang="nb-NO" dirty="0">
                <a:solidFill>
                  <a:schemeClr val="tx1">
                    <a:lumMod val="85000"/>
                    <a:lumOff val="15000"/>
                  </a:schemeClr>
                </a:solidFill>
              </a:rPr>
            </a:br>
            <a:r>
              <a:rPr lang="en-IN" sz="1200" b="0" i="0" kern="1200" dirty="0">
                <a:solidFill>
                  <a:schemeClr val="dk1"/>
                </a:solidFill>
                <a:effectLst/>
                <a:latin typeface="+mn-lt"/>
                <a:ea typeface="+mn-ea"/>
                <a:cs typeface="+mn-cs"/>
              </a:rPr>
              <a:t>WKB Systems GmbH</a:t>
            </a:r>
            <a:endParaRPr lang="en-IN" sz="1200" b="0" dirty="0">
              <a:solidFill>
                <a:schemeClr val="tx1">
                  <a:lumMod val="85000"/>
                  <a:lumOff val="15000"/>
                </a:schemeClr>
              </a:solidFill>
            </a:endParaRPr>
          </a:p>
          <a:p>
            <a:pPr>
              <a:spcBef>
                <a:spcPts val="0"/>
              </a:spcBef>
            </a:pPr>
            <a:endParaRPr lang="nb-NO" sz="1200" b="0" dirty="0">
              <a:solidFill>
                <a:schemeClr val="tx1">
                  <a:lumMod val="85000"/>
                  <a:lumOff val="15000"/>
                </a:schemeClr>
              </a:solidFill>
            </a:endParaRPr>
          </a:p>
        </p:txBody>
      </p:sp>
      <p:grpSp>
        <p:nvGrpSpPr>
          <p:cNvPr id="58" name="Group 57">
            <a:extLst>
              <a:ext uri="{FF2B5EF4-FFF2-40B4-BE49-F238E27FC236}">
                <a16:creationId xmlns:a16="http://schemas.microsoft.com/office/drawing/2014/main" id="{54FA0EE0-0D7E-42E7-8EE0-075E1DD309BA}"/>
              </a:ext>
            </a:extLst>
          </p:cNvPr>
          <p:cNvGrpSpPr/>
          <p:nvPr/>
        </p:nvGrpSpPr>
        <p:grpSpPr>
          <a:xfrm>
            <a:off x="830979" y="1284607"/>
            <a:ext cx="3508830" cy="476658"/>
            <a:chOff x="2269461" y="996245"/>
            <a:chExt cx="8514600" cy="461311"/>
          </a:xfrm>
          <a:noFill/>
        </p:grpSpPr>
        <p:sp>
          <p:nvSpPr>
            <p:cNvPr id="59" name="Rectangle 2">
              <a:extLst>
                <a:ext uri="{FF2B5EF4-FFF2-40B4-BE49-F238E27FC236}">
                  <a16:creationId xmlns:a16="http://schemas.microsoft.com/office/drawing/2014/main" id="{2C2CA754-8D84-4AC7-B40F-07638888A403}"/>
                </a:ext>
              </a:extLst>
            </p:cNvPr>
            <p:cNvSpPr/>
            <p:nvPr/>
          </p:nvSpPr>
          <p:spPr>
            <a:xfrm>
              <a:off x="2269461" y="996245"/>
              <a:ext cx="6857614" cy="461311"/>
            </a:xfrm>
            <a:custGeom>
              <a:avLst/>
              <a:gdLst>
                <a:gd name="connsiteX0" fmla="*/ 0 w 6857614"/>
                <a:gd name="connsiteY0" fmla="*/ 0 h 668740"/>
                <a:gd name="connsiteX1" fmla="*/ 6857614 w 6857614"/>
                <a:gd name="connsiteY1" fmla="*/ 0 h 668740"/>
                <a:gd name="connsiteX2" fmla="*/ 6857614 w 6857614"/>
                <a:gd name="connsiteY2" fmla="*/ 668740 h 668740"/>
                <a:gd name="connsiteX3" fmla="*/ 0 w 6857614"/>
                <a:gd name="connsiteY3" fmla="*/ 668740 h 668740"/>
                <a:gd name="connsiteX4" fmla="*/ 0 w 6857614"/>
                <a:gd name="connsiteY4" fmla="*/ 0 h 668740"/>
                <a:gd name="connsiteX0" fmla="*/ 0 w 6857614"/>
                <a:gd name="connsiteY0" fmla="*/ 0 h 668740"/>
                <a:gd name="connsiteX1" fmla="*/ 6248014 w 6857614"/>
                <a:gd name="connsiteY1" fmla="*/ 0 h 668740"/>
                <a:gd name="connsiteX2" fmla="*/ 6857614 w 6857614"/>
                <a:gd name="connsiteY2" fmla="*/ 668740 h 668740"/>
                <a:gd name="connsiteX3" fmla="*/ 0 w 6857614"/>
                <a:gd name="connsiteY3" fmla="*/ 668740 h 668740"/>
                <a:gd name="connsiteX4" fmla="*/ 0 w 6857614"/>
                <a:gd name="connsiteY4" fmla="*/ 0 h 668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7614" h="668740">
                  <a:moveTo>
                    <a:pt x="0" y="0"/>
                  </a:moveTo>
                  <a:lnTo>
                    <a:pt x="6248014" y="0"/>
                  </a:lnTo>
                  <a:lnTo>
                    <a:pt x="6857614" y="668740"/>
                  </a:lnTo>
                  <a:lnTo>
                    <a:pt x="0" y="668740"/>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895350">
                <a:buSzPct val="120000"/>
                <a:defRPr/>
              </a:pPr>
              <a:r>
                <a:rPr lang="en-US" sz="1000" b="1" dirty="0">
                  <a:solidFill>
                    <a:schemeClr val="bg2">
                      <a:lumMod val="10000"/>
                    </a:schemeClr>
                  </a:solidFill>
                  <a:latin typeface="Open Sans" panose="020B0606030504020204" pitchFamily="34" charset="0"/>
                  <a:ea typeface="Open Sans" panose="020B0606030504020204" pitchFamily="34" charset="0"/>
                  <a:cs typeface="Open Sans" panose="020B0606030504020204" pitchFamily="34" charset="0"/>
                </a:rPr>
                <a:t>COMPANY DESCRIPTION</a:t>
              </a:r>
            </a:p>
          </p:txBody>
        </p:sp>
        <p:cxnSp>
          <p:nvCxnSpPr>
            <p:cNvPr id="60" name="Straight Connector 59">
              <a:extLst>
                <a:ext uri="{FF2B5EF4-FFF2-40B4-BE49-F238E27FC236}">
                  <a16:creationId xmlns:a16="http://schemas.microsoft.com/office/drawing/2014/main" id="{54781B6C-4FE4-46CF-A7C2-FABE3593ABAD}"/>
                </a:ext>
              </a:extLst>
            </p:cNvPr>
            <p:cNvCxnSpPr>
              <a:cxnSpLocks/>
              <a:stCxn id="59" idx="3"/>
            </p:cNvCxnSpPr>
            <p:nvPr/>
          </p:nvCxnSpPr>
          <p:spPr>
            <a:xfrm>
              <a:off x="2269461" y="1457556"/>
              <a:ext cx="8514600" cy="0"/>
            </a:xfrm>
            <a:prstGeom prst="line">
              <a:avLst/>
            </a:prstGeom>
            <a:grpFill/>
            <a:ln w="28575">
              <a:noFill/>
            </a:ln>
          </p:spPr>
          <p:style>
            <a:lnRef idx="1">
              <a:schemeClr val="accent1"/>
            </a:lnRef>
            <a:fillRef idx="0">
              <a:schemeClr val="accent1"/>
            </a:fillRef>
            <a:effectRef idx="0">
              <a:schemeClr val="accent1"/>
            </a:effectRef>
            <a:fontRef idx="minor">
              <a:schemeClr val="tx1"/>
            </a:fontRef>
          </p:style>
        </p:cxnSp>
      </p:grpSp>
      <p:sp>
        <p:nvSpPr>
          <p:cNvPr id="32" name="Rectangle 31">
            <a:extLst>
              <a:ext uri="{FF2B5EF4-FFF2-40B4-BE49-F238E27FC236}">
                <a16:creationId xmlns:a16="http://schemas.microsoft.com/office/drawing/2014/main" id="{4898CD61-1053-4130-A45C-31824FC1846F}"/>
              </a:ext>
            </a:extLst>
          </p:cNvPr>
          <p:cNvSpPr/>
          <p:nvPr/>
        </p:nvSpPr>
        <p:spPr>
          <a:xfrm>
            <a:off x="0" y="676939"/>
            <a:ext cx="9144000" cy="46131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IN" b="1" i="0" cap="all" dirty="0">
              <a:solidFill>
                <a:srgbClr val="2C2C2C"/>
              </a:solidFill>
              <a:effectLst/>
              <a:latin typeface="Source Sans Pro" panose="020B0503030403020204" pitchFamily="34" charset="0"/>
            </a:endParaRPr>
          </a:p>
        </p:txBody>
      </p:sp>
      <p:cxnSp>
        <p:nvCxnSpPr>
          <p:cNvPr id="66" name="Straight Connector 65">
            <a:extLst>
              <a:ext uri="{FF2B5EF4-FFF2-40B4-BE49-F238E27FC236}">
                <a16:creationId xmlns:a16="http://schemas.microsoft.com/office/drawing/2014/main" id="{F6BE63CB-0C13-411E-BA8D-349C29227EF5}"/>
              </a:ext>
            </a:extLst>
          </p:cNvPr>
          <p:cNvCxnSpPr>
            <a:cxnSpLocks/>
          </p:cNvCxnSpPr>
          <p:nvPr/>
        </p:nvCxnSpPr>
        <p:spPr>
          <a:xfrm>
            <a:off x="5291361" y="1600814"/>
            <a:ext cx="3508830" cy="0"/>
          </a:xfrm>
          <a:prstGeom prst="line">
            <a:avLst/>
          </a:prstGeom>
          <a:noFill/>
          <a:ln w="28575">
            <a:noFill/>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13D00588-ED01-4FCB-94E4-3272B98EBCCB}"/>
              </a:ext>
            </a:extLst>
          </p:cNvPr>
          <p:cNvSpPr/>
          <p:nvPr/>
        </p:nvSpPr>
        <p:spPr>
          <a:xfrm>
            <a:off x="196948" y="1522936"/>
            <a:ext cx="4896755" cy="37789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200000"/>
              </a:lnSpc>
            </a:pPr>
            <a:r>
              <a:rPr lang="en-US" sz="1000" b="1" dirty="0">
                <a:solidFill>
                  <a:schemeClr val="tx1"/>
                </a:solidFill>
                <a:latin typeface="Verdana" panose="020B0604030504040204" pitchFamily="34" charset="0"/>
                <a:ea typeface="Verdana" panose="020B0604030504040204" pitchFamily="34" charset="0"/>
                <a:cs typeface="Verdana" panose="020B0604030504040204" pitchFamily="34" charset="0"/>
              </a:rPr>
              <a:t>Business Overview</a:t>
            </a:r>
            <a:r>
              <a:rPr lang="en-US" sz="1000" dirty="0">
                <a:solidFill>
                  <a:schemeClr val="tx1"/>
                </a:solidFill>
                <a:latin typeface="Verdana" panose="020B0604030504040204" pitchFamily="34" charset="0"/>
                <a:ea typeface="Verdana" panose="020B0604030504040204" pitchFamily="34" charset="0"/>
                <a:cs typeface="Verdana" panose="020B0604030504040204" pitchFamily="34" charset="0"/>
              </a:rPr>
              <a:t>:</a:t>
            </a:r>
            <a:endParaRPr lang="en-US" sz="800" dirty="0">
              <a:solidFill>
                <a:schemeClr val="tx1"/>
              </a:solidFill>
              <a:latin typeface="Verdana" panose="020B0604030504040204" pitchFamily="34" charset="0"/>
              <a:ea typeface="Verdana" panose="020B0604030504040204" pitchFamily="34" charset="0"/>
              <a:cs typeface="Verdana" panose="020B0604030504040204" pitchFamily="34" charset="0"/>
            </a:endParaRPr>
          </a:p>
          <a:p>
            <a:pPr marL="171450" indent="-171450" algn="just">
              <a:lnSpc>
                <a:spcPts val="2200"/>
              </a:lnSpc>
              <a:buFont typeface="Arial" panose="020B0604020202020204" pitchFamily="34" charset="0"/>
              <a:buChar char="•"/>
              <a:defRPr/>
            </a:pPr>
            <a:r>
              <a:rPr lang="en-US" sz="1000" dirty="0">
                <a:solidFill>
                  <a:schemeClr val="tx1"/>
                </a:solidFill>
                <a:latin typeface="Verdana" panose="020B0604030504040204" pitchFamily="34" charset="0"/>
                <a:ea typeface="Verdana" panose="020B0604030504040204" pitchFamily="34" charset="0"/>
              </a:rPr>
              <a:t>WKB Systems is a medium-sized manufacturer of high-tech capital goods headquartered in </a:t>
            </a:r>
            <a:r>
              <a:rPr lang="en-US" sz="1000" dirty="0" err="1">
                <a:solidFill>
                  <a:schemeClr val="tx1"/>
                </a:solidFill>
                <a:latin typeface="Verdana" panose="020B0604030504040204" pitchFamily="34" charset="0"/>
                <a:ea typeface="Verdana" panose="020B0604030504040204" pitchFamily="34" charset="0"/>
              </a:rPr>
              <a:t>Hörstel</a:t>
            </a:r>
            <a:r>
              <a:rPr lang="en-US" sz="1000" dirty="0">
                <a:solidFill>
                  <a:schemeClr val="tx1"/>
                </a:solidFill>
                <a:latin typeface="Verdana" panose="020B0604030504040204" pitchFamily="34" charset="0"/>
                <a:ea typeface="Verdana" panose="020B0604030504040204" pitchFamily="34" charset="0"/>
              </a:rPr>
              <a:t>, North Rhine-Westphalia. The company  specialized in the development of systems, machines and entire plants from the fields of aerated concrete production, sand-lime brick production, forging automation and brick processing. </a:t>
            </a:r>
          </a:p>
          <a:p>
            <a:pPr marL="171450" indent="-171450" algn="just">
              <a:lnSpc>
                <a:spcPts val="2200"/>
              </a:lnSpc>
              <a:buFont typeface="Arial" panose="020B0604020202020204" pitchFamily="34" charset="0"/>
              <a:buChar char="•"/>
              <a:defRPr/>
            </a:pPr>
            <a:r>
              <a:rPr lang="en-US" sz="1000" dirty="0">
                <a:solidFill>
                  <a:schemeClr val="tx1"/>
                </a:solidFill>
                <a:latin typeface="Verdana" panose="020B0604030504040204" pitchFamily="34" charset="0"/>
                <a:ea typeface="Verdana" panose="020B0604030504040204" pitchFamily="34" charset="0"/>
              </a:rPr>
              <a:t>WKB Systems offers a broad range of services for international customers: starting with the competent consultation and configuration of tried and tested solutions, through the design and manufacturing of systems up to the commissioning and staff training at the customer's location.</a:t>
            </a:r>
          </a:p>
        </p:txBody>
      </p:sp>
      <p:sp>
        <p:nvSpPr>
          <p:cNvPr id="17" name="Rectangle 16">
            <a:extLst>
              <a:ext uri="{FF2B5EF4-FFF2-40B4-BE49-F238E27FC236}">
                <a16:creationId xmlns:a16="http://schemas.microsoft.com/office/drawing/2014/main" id="{61C163BA-5CF8-4655-ACBB-F152BC96CA7C}"/>
              </a:ext>
            </a:extLst>
          </p:cNvPr>
          <p:cNvSpPr/>
          <p:nvPr/>
        </p:nvSpPr>
        <p:spPr>
          <a:xfrm>
            <a:off x="5456191" y="1642204"/>
            <a:ext cx="3344000" cy="25550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50000"/>
              </a:lnSpc>
            </a:pPr>
            <a:r>
              <a:rPr lang="en-US" sz="1050" b="1" dirty="0">
                <a:solidFill>
                  <a:schemeClr val="tx1"/>
                </a:solidFill>
                <a:latin typeface="Verdana" panose="020B0604030504040204" pitchFamily="34" charset="0"/>
                <a:ea typeface="Verdana" panose="020B0604030504040204" pitchFamily="34" charset="0"/>
                <a:cs typeface="Verdana" panose="020B0604030504040204" pitchFamily="34" charset="0"/>
              </a:rPr>
              <a:t>Product Portfolio</a:t>
            </a:r>
            <a:r>
              <a:rPr lang="en-US" sz="1050" dirty="0">
                <a:solidFill>
                  <a:schemeClr val="tx1"/>
                </a:solidFill>
                <a:latin typeface="Verdana" panose="020B0604030504040204" pitchFamily="34" charset="0"/>
                <a:ea typeface="Verdana" panose="020B0604030504040204" pitchFamily="34" charset="0"/>
                <a:cs typeface="Verdana" panose="020B0604030504040204" pitchFamily="34" charset="0"/>
              </a:rPr>
              <a:t>:</a:t>
            </a:r>
          </a:p>
          <a:p>
            <a:pPr marL="171450" indent="-171450">
              <a:buFont typeface="Arial" panose="020B0604020202020204" pitchFamily="34" charset="0"/>
              <a:buChar char="•"/>
            </a:pPr>
            <a:r>
              <a:rPr lang="en-US" sz="1000" dirty="0">
                <a:solidFill>
                  <a:schemeClr val="tx1"/>
                </a:solidFill>
                <a:latin typeface="Verdana" panose="020B0604030504040204" pitchFamily="34" charset="0"/>
                <a:ea typeface="Verdana" panose="020B0604030504040204" pitchFamily="34" charset="0"/>
                <a:cs typeface="Verdana" panose="020B0604030504040204" pitchFamily="34" charset="0"/>
              </a:rPr>
              <a:t>AAC Production Plant</a:t>
            </a:r>
          </a:p>
          <a:p>
            <a:pPr marL="171450" indent="-171450" algn="just">
              <a:buFont typeface="Arial" panose="020B0604020202020204" pitchFamily="34" charset="0"/>
              <a:buChar char="•"/>
            </a:pPr>
            <a:r>
              <a:rPr lang="en-US" sz="1000" i="0" cap="all" dirty="0">
                <a:solidFill>
                  <a:srgbClr val="2C2C2C"/>
                </a:solidFill>
                <a:effectLst/>
                <a:latin typeface="Verdana" panose="020B0604030504040204" pitchFamily="34" charset="0"/>
                <a:ea typeface="Verdana" panose="020B0604030504040204" pitchFamily="34" charset="0"/>
              </a:rPr>
              <a:t>U-SHELLS GLUING STATION WITH PERFORATION DRILLING MACHINE</a:t>
            </a:r>
          </a:p>
          <a:p>
            <a:pPr marL="171450" indent="-171450">
              <a:buFont typeface="Arial" panose="020B0604020202020204" pitchFamily="34" charset="0"/>
              <a:buChar char="•"/>
            </a:pPr>
            <a:r>
              <a:rPr lang="en-IN" sz="1000" b="1" i="0" cap="all" dirty="0">
                <a:solidFill>
                  <a:srgbClr val="2C2C2C"/>
                </a:solidFill>
                <a:effectLst/>
                <a:latin typeface="Source Sans Pro" panose="020B0503030403020204" pitchFamily="34" charset="0"/>
              </a:rPr>
              <a:t>GRATE CLEANING MACHINE</a:t>
            </a:r>
          </a:p>
          <a:p>
            <a:pPr marL="171450" indent="-171450">
              <a:buFont typeface="Arial" panose="020B0604020202020204" pitchFamily="34" charset="0"/>
              <a:buChar char="•"/>
            </a:pPr>
            <a:r>
              <a:rPr lang="en-IN" sz="1000" b="1" i="0" cap="all" dirty="0">
                <a:solidFill>
                  <a:srgbClr val="2C2C2C"/>
                </a:solidFill>
                <a:effectLst/>
                <a:latin typeface="Source Sans Pro" panose="020B0503030403020204" pitchFamily="34" charset="0"/>
              </a:rPr>
              <a:t>SAND LIME BRICKS PRODUCTION</a:t>
            </a:r>
          </a:p>
          <a:p>
            <a:pPr marL="171450" indent="-171450">
              <a:buFont typeface="Arial" panose="020B0604020202020204" pitchFamily="34" charset="0"/>
              <a:buChar char="•"/>
            </a:pPr>
            <a:r>
              <a:rPr lang="en-IN" sz="1000" b="1" i="0" cap="all" dirty="0">
                <a:solidFill>
                  <a:srgbClr val="2C2C2C"/>
                </a:solidFill>
                <a:effectLst/>
                <a:latin typeface="Source Sans Pro" panose="020B0503030403020204" pitchFamily="34" charset="0"/>
              </a:rPr>
              <a:t>FORGE AUTOMATION</a:t>
            </a:r>
          </a:p>
          <a:p>
            <a:endParaRPr lang="en-IN" sz="1000" b="1" i="0" cap="all" dirty="0">
              <a:solidFill>
                <a:srgbClr val="2C2C2C"/>
              </a:solidFill>
              <a:effectLst/>
              <a:latin typeface="Source Sans Pro" panose="020B0503030403020204" pitchFamily="34" charset="0"/>
            </a:endParaRPr>
          </a:p>
          <a:p>
            <a:pPr marL="171450" indent="-171450">
              <a:buFont typeface="Arial" panose="020B0604020202020204" pitchFamily="34" charset="0"/>
              <a:buChar char="•"/>
            </a:pPr>
            <a:endParaRPr lang="en-US" sz="1000" dirty="0">
              <a:solidFill>
                <a:schemeClr val="tx1"/>
              </a:solidFill>
              <a:latin typeface="Verdana" panose="020B0604030504040204" pitchFamily="34" charset="0"/>
              <a:ea typeface="Verdana" panose="020B0604030504040204" pitchFamily="34" charset="0"/>
              <a:cs typeface="Verdana" panose="020B0604030504040204" pitchFamily="34" charset="0"/>
            </a:endParaRPr>
          </a:p>
        </p:txBody>
      </p:sp>
      <p:sp>
        <p:nvSpPr>
          <p:cNvPr id="19" name="Rectangle 18">
            <a:extLst>
              <a:ext uri="{FF2B5EF4-FFF2-40B4-BE49-F238E27FC236}">
                <a16:creationId xmlns:a16="http://schemas.microsoft.com/office/drawing/2014/main" id="{D22A39F4-0A49-45D3-933A-D5B0D8BACE04}"/>
              </a:ext>
            </a:extLst>
          </p:cNvPr>
          <p:cNvSpPr/>
          <p:nvPr/>
        </p:nvSpPr>
        <p:spPr>
          <a:xfrm>
            <a:off x="5653844" y="3212181"/>
            <a:ext cx="2800840" cy="13886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50000"/>
              </a:lnSpc>
            </a:pPr>
            <a:r>
              <a:rPr lang="en-US" sz="1000" b="1"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Key Competitors:</a:t>
            </a:r>
            <a:endParaRPr lang="en-US" sz="10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endParaRPr>
          </a:p>
          <a:p>
            <a:pPr marL="96441" indent="-96441" algn="just">
              <a:buFont typeface="Arial" panose="020B0604020202020204" pitchFamily="34" charset="0"/>
              <a:buChar char="•"/>
            </a:pPr>
            <a:r>
              <a:rPr lang="en-IN" sz="1000" dirty="0" err="1">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Aircrete</a:t>
            </a:r>
            <a:endParaRPr lang="en-IN" sz="10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endParaRPr>
          </a:p>
          <a:p>
            <a:pPr marL="96441" indent="-96441" algn="just">
              <a:buFont typeface="Arial" panose="020B0604020202020204" pitchFamily="34" charset="0"/>
              <a:buChar char="•"/>
            </a:pPr>
            <a:r>
              <a:rPr lang="en-IN" sz="10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Masa Henke</a:t>
            </a:r>
          </a:p>
          <a:p>
            <a:pPr marL="96441" indent="-96441" algn="just">
              <a:buFont typeface="Arial" panose="020B0604020202020204" pitchFamily="34" charset="0"/>
              <a:buChar char="•"/>
            </a:pPr>
            <a:r>
              <a:rPr lang="en-US" sz="10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Hess AAC</a:t>
            </a:r>
          </a:p>
          <a:p>
            <a:pPr marL="96441" indent="-96441" algn="just">
              <a:buFont typeface="Arial" panose="020B0604020202020204" pitchFamily="34" charset="0"/>
              <a:buChar char="•"/>
            </a:pPr>
            <a:r>
              <a:rPr lang="en-US" sz="1000" b="0" i="0" dirty="0">
                <a:solidFill>
                  <a:schemeClr val="tx1"/>
                </a:solidFill>
                <a:effectLst/>
                <a:latin typeface="Verdana" panose="020B0604030504040204" pitchFamily="34" charset="0"/>
                <a:ea typeface="Verdana" panose="020B0604030504040204" pitchFamily="34" charset="0"/>
              </a:rPr>
              <a:t>SR SCHINDLER</a:t>
            </a:r>
          </a:p>
          <a:p>
            <a:pPr marL="96441" indent="-96441" algn="just">
              <a:buFont typeface="Arial" panose="020B0604020202020204" pitchFamily="34" charset="0"/>
              <a:buChar char="•"/>
            </a:pPr>
            <a:r>
              <a:rPr lang="en-US" sz="1000" dirty="0" err="1">
                <a:solidFill>
                  <a:schemeClr val="tx1"/>
                </a:solidFill>
                <a:latin typeface="Verdana" panose="020B0604030504040204" pitchFamily="34" charset="0"/>
                <a:ea typeface="Verdana" panose="020B0604030504040204" pitchFamily="34" charset="0"/>
                <a:cs typeface="Verdana" panose="020B0604030504040204" pitchFamily="34" charset="0"/>
              </a:rPr>
              <a:t>Topwerk</a:t>
            </a:r>
            <a:endParaRPr lang="en-US" sz="10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endParaRPr>
          </a:p>
          <a:p>
            <a:pPr marL="96441" indent="-96441" algn="just">
              <a:buFont typeface="Arial" panose="020B0604020202020204" pitchFamily="34" charset="0"/>
              <a:buChar char="•"/>
            </a:pPr>
            <a:endParaRPr lang="en-US" sz="10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endParaRPr>
          </a:p>
        </p:txBody>
      </p:sp>
      <p:pic>
        <p:nvPicPr>
          <p:cNvPr id="6146" name="Picture 2" descr="WKB Systems GmbH - Innovation made by experience | LinkedIn">
            <a:extLst>
              <a:ext uri="{FF2B5EF4-FFF2-40B4-BE49-F238E27FC236}">
                <a16:creationId xmlns:a16="http://schemas.microsoft.com/office/drawing/2014/main" id="{58A9BE66-4D24-466E-9BB1-F515685A3F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6340" y="693777"/>
            <a:ext cx="2156574" cy="5842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738316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4898CD61-1053-4130-A45C-31824FC1846F}"/>
              </a:ext>
            </a:extLst>
          </p:cNvPr>
          <p:cNvSpPr/>
          <p:nvPr/>
        </p:nvSpPr>
        <p:spPr>
          <a:xfrm>
            <a:off x="0" y="676940"/>
            <a:ext cx="9144000" cy="46131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FB20E5FD-918C-4701-9890-3A2D64325807}"/>
              </a:ext>
            </a:extLst>
          </p:cNvPr>
          <p:cNvGrpSpPr/>
          <p:nvPr/>
        </p:nvGrpSpPr>
        <p:grpSpPr>
          <a:xfrm>
            <a:off x="711711" y="1266329"/>
            <a:ext cx="3508830" cy="476658"/>
            <a:chOff x="1980039" y="791039"/>
            <a:chExt cx="8514600" cy="461311"/>
          </a:xfrm>
          <a:noFill/>
        </p:grpSpPr>
        <p:sp>
          <p:nvSpPr>
            <p:cNvPr id="24" name="Rectangle 2">
              <a:extLst>
                <a:ext uri="{FF2B5EF4-FFF2-40B4-BE49-F238E27FC236}">
                  <a16:creationId xmlns:a16="http://schemas.microsoft.com/office/drawing/2014/main" id="{FFEEB91A-6063-42D9-A88F-204246F0BA8C}"/>
                </a:ext>
              </a:extLst>
            </p:cNvPr>
            <p:cNvSpPr/>
            <p:nvPr/>
          </p:nvSpPr>
          <p:spPr>
            <a:xfrm>
              <a:off x="1980039" y="791039"/>
              <a:ext cx="6857614" cy="461311"/>
            </a:xfrm>
            <a:custGeom>
              <a:avLst/>
              <a:gdLst>
                <a:gd name="connsiteX0" fmla="*/ 0 w 6857614"/>
                <a:gd name="connsiteY0" fmla="*/ 0 h 668740"/>
                <a:gd name="connsiteX1" fmla="*/ 6857614 w 6857614"/>
                <a:gd name="connsiteY1" fmla="*/ 0 h 668740"/>
                <a:gd name="connsiteX2" fmla="*/ 6857614 w 6857614"/>
                <a:gd name="connsiteY2" fmla="*/ 668740 h 668740"/>
                <a:gd name="connsiteX3" fmla="*/ 0 w 6857614"/>
                <a:gd name="connsiteY3" fmla="*/ 668740 h 668740"/>
                <a:gd name="connsiteX4" fmla="*/ 0 w 6857614"/>
                <a:gd name="connsiteY4" fmla="*/ 0 h 668740"/>
                <a:gd name="connsiteX0" fmla="*/ 0 w 6857614"/>
                <a:gd name="connsiteY0" fmla="*/ 0 h 668740"/>
                <a:gd name="connsiteX1" fmla="*/ 6248014 w 6857614"/>
                <a:gd name="connsiteY1" fmla="*/ 0 h 668740"/>
                <a:gd name="connsiteX2" fmla="*/ 6857614 w 6857614"/>
                <a:gd name="connsiteY2" fmla="*/ 668740 h 668740"/>
                <a:gd name="connsiteX3" fmla="*/ 0 w 6857614"/>
                <a:gd name="connsiteY3" fmla="*/ 668740 h 668740"/>
                <a:gd name="connsiteX4" fmla="*/ 0 w 6857614"/>
                <a:gd name="connsiteY4" fmla="*/ 0 h 668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7614" h="668740">
                  <a:moveTo>
                    <a:pt x="0" y="0"/>
                  </a:moveTo>
                  <a:lnTo>
                    <a:pt x="6248014" y="0"/>
                  </a:lnTo>
                  <a:lnTo>
                    <a:pt x="6857614" y="668740"/>
                  </a:lnTo>
                  <a:lnTo>
                    <a:pt x="0" y="668740"/>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895350">
                <a:buSzPct val="120000"/>
                <a:defRPr/>
              </a:pPr>
              <a:r>
                <a:rPr lang="en-US" sz="1000" b="1" dirty="0">
                  <a:solidFill>
                    <a:schemeClr val="bg2">
                      <a:lumMod val="10000"/>
                    </a:schemeClr>
                  </a:solidFill>
                  <a:latin typeface="Open Sans" panose="020B0606030504020204" pitchFamily="34" charset="0"/>
                  <a:ea typeface="Open Sans" panose="020B0606030504020204" pitchFamily="34" charset="0"/>
                  <a:cs typeface="Open Sans" panose="020B0606030504020204" pitchFamily="34" charset="0"/>
                </a:rPr>
                <a:t>RECENT DEVELOPMENTS</a:t>
              </a:r>
            </a:p>
          </p:txBody>
        </p:sp>
        <p:cxnSp>
          <p:nvCxnSpPr>
            <p:cNvPr id="25" name="Straight Connector 24">
              <a:extLst>
                <a:ext uri="{FF2B5EF4-FFF2-40B4-BE49-F238E27FC236}">
                  <a16:creationId xmlns:a16="http://schemas.microsoft.com/office/drawing/2014/main" id="{8112992C-70C8-48CF-A43E-3FC1016528CD}"/>
                </a:ext>
              </a:extLst>
            </p:cNvPr>
            <p:cNvCxnSpPr>
              <a:cxnSpLocks/>
              <a:stCxn id="24" idx="3"/>
            </p:cNvCxnSpPr>
            <p:nvPr/>
          </p:nvCxnSpPr>
          <p:spPr>
            <a:xfrm>
              <a:off x="1980039" y="1252350"/>
              <a:ext cx="8514600" cy="0"/>
            </a:xfrm>
            <a:prstGeom prst="line">
              <a:avLst/>
            </a:prstGeom>
            <a:grpFill/>
            <a:ln w="28575">
              <a:noFill/>
            </a:ln>
          </p:spPr>
          <p:style>
            <a:lnRef idx="1">
              <a:schemeClr val="accent1"/>
            </a:lnRef>
            <a:fillRef idx="0">
              <a:schemeClr val="accent1"/>
            </a:fillRef>
            <a:effectRef idx="0">
              <a:schemeClr val="accent1"/>
            </a:effectRef>
            <a:fontRef idx="minor">
              <a:schemeClr val="tx1"/>
            </a:fontRef>
          </p:style>
        </p:cxnSp>
      </p:grpSp>
      <p:grpSp>
        <p:nvGrpSpPr>
          <p:cNvPr id="26" name="Group 25">
            <a:extLst>
              <a:ext uri="{FF2B5EF4-FFF2-40B4-BE49-F238E27FC236}">
                <a16:creationId xmlns:a16="http://schemas.microsoft.com/office/drawing/2014/main" id="{8A37CA20-DBB6-4AEB-BFC6-F0E41923D069}"/>
              </a:ext>
            </a:extLst>
          </p:cNvPr>
          <p:cNvGrpSpPr/>
          <p:nvPr/>
        </p:nvGrpSpPr>
        <p:grpSpPr>
          <a:xfrm>
            <a:off x="4965077" y="1301583"/>
            <a:ext cx="3508830" cy="476658"/>
            <a:chOff x="710064" y="854169"/>
            <a:chExt cx="8514600" cy="461311"/>
          </a:xfrm>
          <a:noFill/>
        </p:grpSpPr>
        <p:sp>
          <p:nvSpPr>
            <p:cNvPr id="27" name="Rectangle 2">
              <a:extLst>
                <a:ext uri="{FF2B5EF4-FFF2-40B4-BE49-F238E27FC236}">
                  <a16:creationId xmlns:a16="http://schemas.microsoft.com/office/drawing/2014/main" id="{623BDA86-9340-47F2-B9BC-F4C80D61A1C9}"/>
                </a:ext>
              </a:extLst>
            </p:cNvPr>
            <p:cNvSpPr/>
            <p:nvPr/>
          </p:nvSpPr>
          <p:spPr>
            <a:xfrm>
              <a:off x="710064" y="854169"/>
              <a:ext cx="6857614" cy="461311"/>
            </a:xfrm>
            <a:custGeom>
              <a:avLst/>
              <a:gdLst>
                <a:gd name="connsiteX0" fmla="*/ 0 w 6857614"/>
                <a:gd name="connsiteY0" fmla="*/ 0 h 668740"/>
                <a:gd name="connsiteX1" fmla="*/ 6857614 w 6857614"/>
                <a:gd name="connsiteY1" fmla="*/ 0 h 668740"/>
                <a:gd name="connsiteX2" fmla="*/ 6857614 w 6857614"/>
                <a:gd name="connsiteY2" fmla="*/ 668740 h 668740"/>
                <a:gd name="connsiteX3" fmla="*/ 0 w 6857614"/>
                <a:gd name="connsiteY3" fmla="*/ 668740 h 668740"/>
                <a:gd name="connsiteX4" fmla="*/ 0 w 6857614"/>
                <a:gd name="connsiteY4" fmla="*/ 0 h 668740"/>
                <a:gd name="connsiteX0" fmla="*/ 0 w 6857614"/>
                <a:gd name="connsiteY0" fmla="*/ 0 h 668740"/>
                <a:gd name="connsiteX1" fmla="*/ 6248014 w 6857614"/>
                <a:gd name="connsiteY1" fmla="*/ 0 h 668740"/>
                <a:gd name="connsiteX2" fmla="*/ 6857614 w 6857614"/>
                <a:gd name="connsiteY2" fmla="*/ 668740 h 668740"/>
                <a:gd name="connsiteX3" fmla="*/ 0 w 6857614"/>
                <a:gd name="connsiteY3" fmla="*/ 668740 h 668740"/>
                <a:gd name="connsiteX4" fmla="*/ 0 w 6857614"/>
                <a:gd name="connsiteY4" fmla="*/ 0 h 668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7614" h="668740">
                  <a:moveTo>
                    <a:pt x="0" y="0"/>
                  </a:moveTo>
                  <a:lnTo>
                    <a:pt x="6248014" y="0"/>
                  </a:lnTo>
                  <a:lnTo>
                    <a:pt x="6857614" y="668740"/>
                  </a:lnTo>
                  <a:lnTo>
                    <a:pt x="0" y="668740"/>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895350">
                <a:buSzPct val="120000"/>
                <a:defRPr/>
              </a:pPr>
              <a:r>
                <a:rPr lang="en-US" sz="1000" b="1" dirty="0">
                  <a:solidFill>
                    <a:schemeClr val="bg2">
                      <a:lumMod val="10000"/>
                    </a:schemeClr>
                  </a:solidFill>
                  <a:latin typeface="Open Sans" panose="020B0606030504020204" pitchFamily="34" charset="0"/>
                  <a:ea typeface="Open Sans" panose="020B0606030504020204" pitchFamily="34" charset="0"/>
                  <a:cs typeface="Open Sans" panose="020B0606030504020204" pitchFamily="34" charset="0"/>
                </a:rPr>
                <a:t>GROWTH STRATEGIES</a:t>
              </a:r>
            </a:p>
          </p:txBody>
        </p:sp>
        <p:cxnSp>
          <p:nvCxnSpPr>
            <p:cNvPr id="28" name="Straight Connector 27">
              <a:extLst>
                <a:ext uri="{FF2B5EF4-FFF2-40B4-BE49-F238E27FC236}">
                  <a16:creationId xmlns:a16="http://schemas.microsoft.com/office/drawing/2014/main" id="{9CAF89F1-1B55-4DA8-92FC-D61F3D9B90C9}"/>
                </a:ext>
              </a:extLst>
            </p:cNvPr>
            <p:cNvCxnSpPr>
              <a:cxnSpLocks/>
              <a:stCxn id="27" idx="3"/>
            </p:cNvCxnSpPr>
            <p:nvPr/>
          </p:nvCxnSpPr>
          <p:spPr>
            <a:xfrm>
              <a:off x="710064" y="1315480"/>
              <a:ext cx="8514600" cy="0"/>
            </a:xfrm>
            <a:prstGeom prst="line">
              <a:avLst/>
            </a:prstGeom>
            <a:grpFill/>
            <a:ln w="28575">
              <a:noFill/>
            </a:ln>
          </p:spPr>
          <p:style>
            <a:lnRef idx="1">
              <a:schemeClr val="accent1"/>
            </a:lnRef>
            <a:fillRef idx="0">
              <a:schemeClr val="accent1"/>
            </a:fillRef>
            <a:effectRef idx="0">
              <a:schemeClr val="accent1"/>
            </a:effectRef>
            <a:fontRef idx="minor">
              <a:schemeClr val="tx1"/>
            </a:fontRef>
          </p:style>
        </p:cxnSp>
      </p:grpSp>
      <p:sp>
        <p:nvSpPr>
          <p:cNvPr id="14" name="Rectangle 13">
            <a:extLst>
              <a:ext uri="{FF2B5EF4-FFF2-40B4-BE49-F238E27FC236}">
                <a16:creationId xmlns:a16="http://schemas.microsoft.com/office/drawing/2014/main" id="{3AC4771F-1816-47FB-8BC2-B6BFBE91AB69}"/>
              </a:ext>
            </a:extLst>
          </p:cNvPr>
          <p:cNvSpPr/>
          <p:nvPr/>
        </p:nvSpPr>
        <p:spPr>
          <a:xfrm>
            <a:off x="49439" y="1639487"/>
            <a:ext cx="4241472" cy="318430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1450" indent="-171450" algn="just">
              <a:lnSpc>
                <a:spcPts val="2200"/>
              </a:lnSpc>
              <a:buFont typeface="Arial" panose="020B0604020202020204" pitchFamily="34" charset="0"/>
              <a:buChar char="•"/>
              <a:defRPr/>
            </a:pPr>
            <a:r>
              <a:rPr lang="en-US" sz="1000" dirty="0">
                <a:solidFill>
                  <a:schemeClr val="tx1"/>
                </a:solidFill>
                <a:latin typeface="Verdana" panose="020B0604030504040204" pitchFamily="34" charset="0"/>
                <a:ea typeface="Verdana" panose="020B0604030504040204" pitchFamily="34" charset="0"/>
              </a:rPr>
              <a:t>The company have equipped a completely new plant with machinery and equipment from WKB Systems at one of the largest aerated concrete producers in Turkey, </a:t>
            </a:r>
            <a:r>
              <a:rPr lang="en-US" sz="1000" dirty="0" err="1">
                <a:solidFill>
                  <a:schemeClr val="tx1"/>
                </a:solidFill>
                <a:latin typeface="Verdana" panose="020B0604030504040204" pitchFamily="34" charset="0"/>
                <a:ea typeface="Verdana" panose="020B0604030504040204" pitchFamily="34" charset="0"/>
              </a:rPr>
              <a:t>Türk</a:t>
            </a:r>
            <a:r>
              <a:rPr lang="en-US" sz="1000" dirty="0">
                <a:solidFill>
                  <a:schemeClr val="tx1"/>
                </a:solidFill>
                <a:latin typeface="Verdana" panose="020B0604030504040204" pitchFamily="34" charset="0"/>
                <a:ea typeface="Verdana" panose="020B0604030504040204" pitchFamily="34" charset="0"/>
              </a:rPr>
              <a:t> </a:t>
            </a:r>
            <a:r>
              <a:rPr lang="en-US" sz="1000" dirty="0" err="1">
                <a:solidFill>
                  <a:schemeClr val="tx1"/>
                </a:solidFill>
                <a:latin typeface="Verdana" panose="020B0604030504040204" pitchFamily="34" charset="0"/>
                <a:ea typeface="Verdana" panose="020B0604030504040204" pitchFamily="34" charset="0"/>
              </a:rPr>
              <a:t>Ytong</a:t>
            </a:r>
            <a:r>
              <a:rPr lang="en-US" sz="1000" dirty="0">
                <a:solidFill>
                  <a:schemeClr val="tx1"/>
                </a:solidFill>
                <a:latin typeface="Verdana" panose="020B0604030504040204" pitchFamily="34" charset="0"/>
                <a:ea typeface="Verdana" panose="020B0604030504040204" pitchFamily="34" charset="0"/>
              </a:rPr>
              <a:t> Sanayi A.S. at its site in </a:t>
            </a:r>
            <a:r>
              <a:rPr lang="en-US" sz="1000" dirty="0" err="1">
                <a:solidFill>
                  <a:schemeClr val="tx1"/>
                </a:solidFill>
                <a:latin typeface="Verdana" panose="020B0604030504040204" pitchFamily="34" charset="0"/>
                <a:ea typeface="Verdana" panose="020B0604030504040204" pitchFamily="34" charset="0"/>
              </a:rPr>
              <a:t>Catalca</a:t>
            </a:r>
            <a:r>
              <a:rPr lang="en-US" sz="1000" dirty="0">
                <a:solidFill>
                  <a:schemeClr val="tx1"/>
                </a:solidFill>
                <a:latin typeface="Verdana" panose="020B0604030504040204" pitchFamily="34" charset="0"/>
                <a:ea typeface="Verdana" panose="020B0604030504040204" pitchFamily="34" charset="0"/>
              </a:rPr>
              <a:t>. (Two in one: the combination of two different production lines under one roof This is A completely new plant concept &amp; developed by the experts of WKB Systems)</a:t>
            </a:r>
          </a:p>
          <a:p>
            <a:pPr marL="171450" indent="-171450" algn="just">
              <a:lnSpc>
                <a:spcPts val="2200"/>
              </a:lnSpc>
              <a:buFont typeface="Arial" panose="020B0604020202020204" pitchFamily="34" charset="0"/>
              <a:buChar char="•"/>
              <a:defRPr/>
            </a:pPr>
            <a:r>
              <a:rPr lang="en-US" sz="1000" dirty="0">
                <a:solidFill>
                  <a:schemeClr val="tx1"/>
                </a:solidFill>
                <a:latin typeface="Verdana" panose="020B0604030504040204" pitchFamily="34" charset="0"/>
                <a:ea typeface="Verdana" panose="020B0604030504040204" pitchFamily="34" charset="0"/>
              </a:rPr>
              <a:t>The WKB specialists worked out a special concept for the packing area of this plant – separate packing lines for common AAC blocks and AAC panels/ lintels, incl. a sorting area. Both packing lines are based on the shuttle system. The shuttle transport system moves the whole AAC cake to separate the blocks into half-pack groups so the needed gaps for a palettizing robot arises </a:t>
            </a:r>
          </a:p>
          <a:p>
            <a:pPr marL="171450" indent="-171450" algn="just">
              <a:lnSpc>
                <a:spcPct val="150000"/>
              </a:lnSpc>
              <a:buFont typeface="Wingdings" panose="05000000000000000000" pitchFamily="2" charset="2"/>
              <a:buChar char="§"/>
            </a:pPr>
            <a:endParaRPr lang="en-US" sz="1000" dirty="0">
              <a:solidFill>
                <a:schemeClr val="tx1"/>
              </a:solidFill>
            </a:endParaRPr>
          </a:p>
          <a:p>
            <a:pPr marL="171450" indent="-171450" algn="just">
              <a:lnSpc>
                <a:spcPct val="150000"/>
              </a:lnSpc>
              <a:buFont typeface="Wingdings" panose="05000000000000000000" pitchFamily="2" charset="2"/>
              <a:buChar char="§"/>
            </a:pPr>
            <a:endParaRPr lang="en-US" sz="1000" dirty="0">
              <a:solidFill>
                <a:schemeClr val="tx1"/>
              </a:solidFill>
              <a:latin typeface="Verdana" panose="020B0604030504040204" pitchFamily="34" charset="0"/>
              <a:ea typeface="Verdana" panose="020B0604030504040204" pitchFamily="34" charset="0"/>
            </a:endParaRPr>
          </a:p>
          <a:p>
            <a:pPr algn="just">
              <a:lnSpc>
                <a:spcPct val="150000"/>
              </a:lnSpc>
            </a:pPr>
            <a:r>
              <a:rPr lang="en-US" sz="1000" b="0" i="0" dirty="0">
                <a:solidFill>
                  <a:schemeClr val="tx1"/>
                </a:solidFill>
                <a:effectLst/>
                <a:latin typeface="Montserrat" panose="00000500000000000000" pitchFamily="2" charset="0"/>
              </a:rPr>
              <a:t>.</a:t>
            </a:r>
            <a:endParaRPr lang="en-US" sz="1000" dirty="0">
              <a:solidFill>
                <a:schemeClr val="tx1"/>
              </a:solidFill>
              <a:latin typeface="Verdana" panose="020B0604030504040204" pitchFamily="34" charset="0"/>
              <a:ea typeface="Verdana" panose="020B0604030504040204" pitchFamily="34" charset="0"/>
            </a:endParaRPr>
          </a:p>
          <a:p>
            <a:pPr algn="just">
              <a:lnSpc>
                <a:spcPct val="150000"/>
              </a:lnSpc>
            </a:pPr>
            <a:endParaRPr lang="en-US" sz="1000" dirty="0">
              <a:solidFill>
                <a:schemeClr val="tx1"/>
              </a:solidFill>
              <a:latin typeface="Verdana" panose="020B0604030504040204" pitchFamily="34" charset="0"/>
              <a:ea typeface="Verdana" panose="020B0604030504040204" pitchFamily="34" charset="0"/>
              <a:cs typeface="Verdana" panose="020B0604030504040204" pitchFamily="34" charset="0"/>
            </a:endParaRPr>
          </a:p>
          <a:p>
            <a:pPr algn="just">
              <a:lnSpc>
                <a:spcPct val="150000"/>
              </a:lnSpc>
            </a:pPr>
            <a:endParaRPr lang="en-US" sz="1000" dirty="0">
              <a:solidFill>
                <a:schemeClr val="tx1"/>
              </a:solidFill>
              <a:latin typeface="Verdana" panose="020B0604030504040204" pitchFamily="34" charset="0"/>
              <a:ea typeface="Verdana" panose="020B0604030504040204" pitchFamily="34" charset="0"/>
              <a:cs typeface="Verdana" panose="020B0604030504040204" pitchFamily="34" charset="0"/>
            </a:endParaRPr>
          </a:p>
        </p:txBody>
      </p:sp>
      <p:sp>
        <p:nvSpPr>
          <p:cNvPr id="15" name="Rectangle 14">
            <a:extLst>
              <a:ext uri="{FF2B5EF4-FFF2-40B4-BE49-F238E27FC236}">
                <a16:creationId xmlns:a16="http://schemas.microsoft.com/office/drawing/2014/main" id="{14496D0B-E3D8-4824-9321-D2E74BC87276}"/>
              </a:ext>
            </a:extLst>
          </p:cNvPr>
          <p:cNvSpPr/>
          <p:nvPr/>
        </p:nvSpPr>
        <p:spPr>
          <a:xfrm>
            <a:off x="4959034" y="1766472"/>
            <a:ext cx="3837946" cy="30573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1450" indent="-171450" algn="just">
              <a:lnSpc>
                <a:spcPct val="150000"/>
              </a:lnSpc>
              <a:buFont typeface="Arial" panose="020B0604020202020204" pitchFamily="34" charset="0"/>
              <a:buChar char="•"/>
            </a:pPr>
            <a:endParaRPr lang="en-US" sz="1000" dirty="0">
              <a:solidFill>
                <a:srgbClr val="4D4D4D"/>
              </a:solidFill>
              <a:latin typeface="Open Sans" panose="020B0606030504020204" pitchFamily="34" charset="0"/>
            </a:endParaRPr>
          </a:p>
          <a:p>
            <a:pPr marL="171450" indent="-171450" algn="just">
              <a:lnSpc>
                <a:spcPts val="2200"/>
              </a:lnSpc>
              <a:buFont typeface="Arial" panose="020B0604020202020204" pitchFamily="34" charset="0"/>
              <a:buChar char="•"/>
              <a:defRPr/>
            </a:pPr>
            <a:r>
              <a:rPr lang="en-US" sz="1000" dirty="0">
                <a:solidFill>
                  <a:schemeClr val="tx1"/>
                </a:solidFill>
                <a:latin typeface="Verdana" panose="020B0604030504040204" pitchFamily="34" charset="0"/>
                <a:ea typeface="Verdana" panose="020B0604030504040204" pitchFamily="34" charset="0"/>
              </a:rPr>
              <a:t>The company Extensive R&amp;D team comes with wide variety of new product in to their portfolio e.g.</a:t>
            </a:r>
            <a:r>
              <a:rPr lang="en-IN" sz="1000" dirty="0">
                <a:solidFill>
                  <a:schemeClr val="tx1"/>
                </a:solidFill>
                <a:latin typeface="Verdana" panose="020B0604030504040204" pitchFamily="34" charset="0"/>
                <a:ea typeface="Verdana" panose="020B0604030504040204" pitchFamily="34" charset="0"/>
              </a:rPr>
              <a:t> GRATE CLEANING MACHINE,</a:t>
            </a:r>
            <a:r>
              <a:rPr lang="en-US" sz="1000" dirty="0">
                <a:solidFill>
                  <a:schemeClr val="tx1"/>
                </a:solidFill>
                <a:latin typeface="Verdana" panose="020B0604030504040204" pitchFamily="34" charset="0"/>
                <a:ea typeface="Verdana" panose="020B0604030504040204" pitchFamily="34" charset="0"/>
              </a:rPr>
              <a:t> The use of our grate cleaning machine prevents the green bricks and hardened bricks from being scratched or damaged. In order to clean the grates of any caking, The company have developed a special grate cleaning machine</a:t>
            </a:r>
          </a:p>
          <a:p>
            <a:pPr marL="171450" indent="-171450" algn="just">
              <a:lnSpc>
                <a:spcPts val="2200"/>
              </a:lnSpc>
              <a:buFont typeface="Arial" panose="020B0604020202020204" pitchFamily="34" charset="0"/>
              <a:buChar char="•"/>
              <a:defRPr/>
            </a:pPr>
            <a:r>
              <a:rPr lang="en-US" sz="1000" dirty="0">
                <a:solidFill>
                  <a:schemeClr val="tx1"/>
                </a:solidFill>
                <a:latin typeface="Verdana" panose="020B0604030504040204" pitchFamily="34" charset="0"/>
                <a:ea typeface="Verdana" panose="020B0604030504040204" pitchFamily="34" charset="0"/>
              </a:rPr>
              <a:t>The company offer the production of U-shells and perforated blocks as an additional option. It is possible to integrate a single machine into existing AAC plant or as a stand alone production line</a:t>
            </a:r>
          </a:p>
          <a:p>
            <a:pPr marL="171450" indent="-171450" algn="just">
              <a:lnSpc>
                <a:spcPts val="2200"/>
              </a:lnSpc>
              <a:buFont typeface="Arial" panose="020B0604020202020204" pitchFamily="34" charset="0"/>
              <a:buChar char="•"/>
              <a:defRPr/>
            </a:pPr>
            <a:r>
              <a:rPr lang="en-US" sz="1000" dirty="0">
                <a:solidFill>
                  <a:schemeClr val="tx1"/>
                </a:solidFill>
                <a:latin typeface="Verdana" panose="020B0604030504040204" pitchFamily="34" charset="0"/>
                <a:ea typeface="Verdana" panose="020B0604030504040204" pitchFamily="34" charset="0"/>
              </a:rPr>
              <a:t>The company are continuously  innovation of modernization concepts, The company believe in concept of even small changes are sufficient to achieve a significant increase in productivity and product quality  </a:t>
            </a:r>
          </a:p>
        </p:txBody>
      </p:sp>
      <p:sp>
        <p:nvSpPr>
          <p:cNvPr id="38" name="Text Placeholder 3">
            <a:extLst>
              <a:ext uri="{FF2B5EF4-FFF2-40B4-BE49-F238E27FC236}">
                <a16:creationId xmlns:a16="http://schemas.microsoft.com/office/drawing/2014/main" id="{EA62A440-79BE-4A4D-9072-C8AD87B6D4F0}"/>
              </a:ext>
            </a:extLst>
          </p:cNvPr>
          <p:cNvSpPr>
            <a:spLocks noGrp="1"/>
          </p:cNvSpPr>
          <p:nvPr>
            <p:ph type="body" sz="quarter" idx="14"/>
          </p:nvPr>
        </p:nvSpPr>
        <p:spPr/>
        <p:txBody>
          <a:bodyPr>
            <a:normAutofit lnSpcReduction="10000"/>
          </a:bodyPr>
          <a:lstStyle/>
          <a:p>
            <a:pPr>
              <a:spcBef>
                <a:spcPts val="0"/>
              </a:spcBef>
            </a:pPr>
            <a:r>
              <a:rPr lang="nb-NO" dirty="0">
                <a:solidFill>
                  <a:schemeClr val="tx1">
                    <a:lumMod val="85000"/>
                    <a:lumOff val="15000"/>
                  </a:schemeClr>
                </a:solidFill>
              </a:rPr>
              <a:t>Competitor Profile </a:t>
            </a:r>
            <a:br>
              <a:rPr lang="nb-NO" dirty="0">
                <a:solidFill>
                  <a:schemeClr val="tx1">
                    <a:lumMod val="85000"/>
                    <a:lumOff val="15000"/>
                  </a:schemeClr>
                </a:solidFill>
              </a:rPr>
            </a:br>
            <a:r>
              <a:rPr lang="en-IN" sz="1400" b="0" i="0" kern="1200" dirty="0">
                <a:solidFill>
                  <a:schemeClr val="dk1"/>
                </a:solidFill>
                <a:effectLst/>
                <a:latin typeface="+mn-lt"/>
                <a:ea typeface="+mn-ea"/>
                <a:cs typeface="+mn-cs"/>
              </a:rPr>
              <a:t>WKB Systems GmbH</a:t>
            </a:r>
            <a:endParaRPr lang="en-IN" sz="1400" b="1" i="0" dirty="0">
              <a:effectLst/>
              <a:latin typeface="-apple-system"/>
            </a:endParaRPr>
          </a:p>
          <a:p>
            <a:pPr>
              <a:spcBef>
                <a:spcPts val="0"/>
              </a:spcBef>
            </a:pPr>
            <a:endParaRPr lang="nb-NO" sz="1200" b="0" dirty="0">
              <a:solidFill>
                <a:schemeClr val="tx1">
                  <a:lumMod val="85000"/>
                  <a:lumOff val="15000"/>
                </a:schemeClr>
              </a:solidFill>
            </a:endParaRPr>
          </a:p>
        </p:txBody>
      </p:sp>
      <p:pic>
        <p:nvPicPr>
          <p:cNvPr id="20" name="Picture 2" descr="WKB Systems GmbH - Innovation made by experience | LinkedIn">
            <a:extLst>
              <a:ext uri="{FF2B5EF4-FFF2-40B4-BE49-F238E27FC236}">
                <a16:creationId xmlns:a16="http://schemas.microsoft.com/office/drawing/2014/main" id="{41242D99-903A-4BB7-91F4-1757B54270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6340" y="693777"/>
            <a:ext cx="2156574" cy="5842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631779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3E5C3741-B0B2-4EAB-82FA-FC0EE3DCC0EB}"/>
              </a:ext>
            </a:extLst>
          </p:cNvPr>
          <p:cNvSpPr txBox="1">
            <a:spLocks/>
          </p:cNvSpPr>
          <p:nvPr/>
        </p:nvSpPr>
        <p:spPr>
          <a:xfrm>
            <a:off x="4815792" y="5904632"/>
            <a:ext cx="1483195" cy="552831"/>
          </a:xfrm>
          <a:prstGeom prst="rect">
            <a:avLst/>
          </a:prstGeom>
        </p:spPr>
        <p:txBody>
          <a:bodyPr lIns="0" tIns="0" rIns="0" bIns="0"/>
          <a:lstStyle>
            <a:lvl1pPr algn="l" defTabSz="914400" rtl="0" eaLnBrk="1" latinLnBrk="0" hangingPunct="1">
              <a:lnSpc>
                <a:spcPct val="85000"/>
              </a:lnSpc>
              <a:spcBef>
                <a:spcPts val="0"/>
              </a:spcBef>
              <a:spcAft>
                <a:spcPts val="600"/>
              </a:spcAft>
              <a:buNone/>
              <a:defRPr sz="3000" b="1" i="0" u="none" kern="1200">
                <a:solidFill>
                  <a:schemeClr val="tx1">
                    <a:lumMod val="50000"/>
                    <a:lumOff val="50000"/>
                  </a:schemeClr>
                </a:solidFill>
                <a:latin typeface="Arial"/>
                <a:ea typeface="+mj-ea"/>
                <a:cs typeface="Arial"/>
              </a:defRPr>
            </a:lvl1pPr>
          </a:lstStyle>
          <a:p>
            <a:pPr marL="0" marR="0" lvl="0" indent="0" algn="ctr" defTabSz="914400" rtl="0" eaLnBrk="1" fontAlgn="auto" latinLnBrk="0" hangingPunct="1">
              <a:lnSpc>
                <a:spcPct val="85000"/>
              </a:lnSpc>
              <a:spcBef>
                <a:spcPts val="0"/>
              </a:spcBef>
              <a:spcAft>
                <a:spcPts val="600"/>
              </a:spcAft>
              <a:buClrTx/>
              <a:buSzTx/>
              <a:buFontTx/>
              <a:buNone/>
              <a:tabLst/>
              <a:defRPr/>
            </a:pPr>
            <a:r>
              <a:rPr kumimoji="0" lang="en-US" sz="900" b="0" i="0" u="none" strike="noStrike" kern="1200" cap="none" spc="0" normalizeH="0" baseline="0" noProof="0" dirty="0">
                <a:ln>
                  <a:noFill/>
                </a:ln>
                <a:solidFill>
                  <a:srgbClr val="4472C4">
                    <a:lumMod val="50000"/>
                  </a:srgbClr>
                </a:solidFill>
                <a:effectLst/>
                <a:uLnTx/>
                <a:uFillTx/>
                <a:latin typeface="Arial" panose="020B0604020202020204" pitchFamily="34" charset="0"/>
                <a:ea typeface="Verdana" panose="020B0604030504040204" pitchFamily="34" charset="0"/>
                <a:cs typeface="Arial" panose="020B0604020202020204" pitchFamily="34" charset="0"/>
              </a:rPr>
              <a:t>Best Market Research &amp; Management Consulting Manufacturing Processby Wafisilpa Entertainments</a:t>
            </a:r>
          </a:p>
        </p:txBody>
      </p:sp>
      <p:pic>
        <p:nvPicPr>
          <p:cNvPr id="7" name="Picture 6">
            <a:extLst>
              <a:ext uri="{FF2B5EF4-FFF2-40B4-BE49-F238E27FC236}">
                <a16:creationId xmlns:a16="http://schemas.microsoft.com/office/drawing/2014/main" id="{897B64F5-C403-4B68-BE00-61B1F5EC0AA9}"/>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9466" t="29294" r="21050" b="26403"/>
          <a:stretch/>
        </p:blipFill>
        <p:spPr>
          <a:xfrm rot="5400000">
            <a:off x="4672826" y="4329829"/>
            <a:ext cx="1765765" cy="1059570"/>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pic>
        <p:nvPicPr>
          <p:cNvPr id="9" name="Picture 8">
            <a:extLst>
              <a:ext uri="{FF2B5EF4-FFF2-40B4-BE49-F238E27FC236}">
                <a16:creationId xmlns:a16="http://schemas.microsoft.com/office/drawing/2014/main" id="{5AE7A412-C532-414B-8051-E9C751FFBEB9}"/>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t="14844" r="17359" b="16504"/>
          <a:stretch/>
        </p:blipFill>
        <p:spPr>
          <a:xfrm rot="5400000">
            <a:off x="-14660" y="4315008"/>
            <a:ext cx="1765768" cy="1126759"/>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
        <p:nvSpPr>
          <p:cNvPr id="11" name="Title 1">
            <a:extLst>
              <a:ext uri="{FF2B5EF4-FFF2-40B4-BE49-F238E27FC236}">
                <a16:creationId xmlns:a16="http://schemas.microsoft.com/office/drawing/2014/main" id="{0CE96578-ECE7-4323-AF9F-0AD87C952F05}"/>
              </a:ext>
            </a:extLst>
          </p:cNvPr>
          <p:cNvSpPr txBox="1">
            <a:spLocks/>
          </p:cNvSpPr>
          <p:nvPr/>
        </p:nvSpPr>
        <p:spPr>
          <a:xfrm>
            <a:off x="163779" y="5987072"/>
            <a:ext cx="1296210" cy="717538"/>
          </a:xfrm>
          <a:prstGeom prst="rect">
            <a:avLst/>
          </a:prstGeom>
        </p:spPr>
        <p:txBody>
          <a:bodyPr lIns="0" tIns="0" rIns="0" bIns="0"/>
          <a:lstStyle>
            <a:lvl1pPr algn="l" defTabSz="914400" rtl="0" eaLnBrk="1" latinLnBrk="0" hangingPunct="1">
              <a:lnSpc>
                <a:spcPct val="85000"/>
              </a:lnSpc>
              <a:spcBef>
                <a:spcPts val="0"/>
              </a:spcBef>
              <a:spcAft>
                <a:spcPts val="600"/>
              </a:spcAft>
              <a:buNone/>
              <a:defRPr sz="3000" b="1" i="0" u="none" kern="1200">
                <a:solidFill>
                  <a:schemeClr val="tx1">
                    <a:lumMod val="50000"/>
                    <a:lumOff val="50000"/>
                  </a:schemeClr>
                </a:solidFill>
                <a:latin typeface="Arial"/>
                <a:ea typeface="+mj-ea"/>
                <a:cs typeface="Arial"/>
              </a:defRPr>
            </a:lvl1pPr>
          </a:lstStyle>
          <a:p>
            <a:pPr marL="0" marR="0" lvl="0" indent="0" algn="ctr" defTabSz="914400" rtl="0" eaLnBrk="1" fontAlgn="auto" latinLnBrk="0" hangingPunct="1">
              <a:lnSpc>
                <a:spcPct val="85000"/>
              </a:lnSpc>
              <a:spcBef>
                <a:spcPts val="0"/>
              </a:spcBef>
              <a:spcAft>
                <a:spcPts val="600"/>
              </a:spcAft>
              <a:buClrTx/>
              <a:buSzTx/>
              <a:buFontTx/>
              <a:buNone/>
              <a:tabLst/>
              <a:defRPr/>
            </a:pPr>
            <a:r>
              <a:rPr kumimoji="0" lang="en-US" sz="900" b="0" i="0" u="none" strike="noStrike" kern="1200" cap="none" spc="0" normalizeH="0" baseline="0" noProof="0" dirty="0">
                <a:ln>
                  <a:noFill/>
                </a:ln>
                <a:solidFill>
                  <a:srgbClr val="4472C4">
                    <a:lumMod val="50000"/>
                  </a:srgbClr>
                </a:solidFill>
                <a:effectLst/>
                <a:uLnTx/>
                <a:uFillTx/>
                <a:latin typeface="Arial" panose="020B0604020202020204" pitchFamily="34" charset="0"/>
                <a:ea typeface="Verdana" panose="020B0604030504040204" pitchFamily="34" charset="0"/>
                <a:cs typeface="Arial" panose="020B0604020202020204" pitchFamily="34" charset="0"/>
              </a:rPr>
              <a:t>Award for Best Place to Work in Research at World Marketing Congress by ABP News (2017)</a:t>
            </a:r>
          </a:p>
        </p:txBody>
      </p:sp>
      <p:pic>
        <p:nvPicPr>
          <p:cNvPr id="13" name="Picture 12">
            <a:extLst>
              <a:ext uri="{FF2B5EF4-FFF2-40B4-BE49-F238E27FC236}">
                <a16:creationId xmlns:a16="http://schemas.microsoft.com/office/drawing/2014/main" id="{21B37665-FB25-4C08-87D1-9DD27E5FEDD0}"/>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l="16805" r="18354"/>
          <a:stretch/>
        </p:blipFill>
        <p:spPr>
          <a:xfrm rot="5400000">
            <a:off x="1550756" y="4150612"/>
            <a:ext cx="1784649" cy="1436671"/>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pic>
        <p:nvPicPr>
          <p:cNvPr id="14" name="Picture 13">
            <a:extLst>
              <a:ext uri="{FF2B5EF4-FFF2-40B4-BE49-F238E27FC236}">
                <a16:creationId xmlns:a16="http://schemas.microsoft.com/office/drawing/2014/main" id="{5467B9A4-29C7-4711-B574-6D77B096E901}"/>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l="11729" t="4568" r="14613" b="4568"/>
          <a:stretch/>
        </p:blipFill>
        <p:spPr>
          <a:xfrm rot="5400000">
            <a:off x="7453859" y="4327668"/>
            <a:ext cx="1763616" cy="1061177"/>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
        <p:nvSpPr>
          <p:cNvPr id="15" name="Title 1">
            <a:extLst>
              <a:ext uri="{FF2B5EF4-FFF2-40B4-BE49-F238E27FC236}">
                <a16:creationId xmlns:a16="http://schemas.microsoft.com/office/drawing/2014/main" id="{594FFB15-00D8-4C37-A80B-36C279728376}"/>
              </a:ext>
            </a:extLst>
          </p:cNvPr>
          <p:cNvSpPr txBox="1">
            <a:spLocks/>
          </p:cNvSpPr>
          <p:nvPr/>
        </p:nvSpPr>
        <p:spPr>
          <a:xfrm>
            <a:off x="7726919" y="5867303"/>
            <a:ext cx="1217496" cy="437652"/>
          </a:xfrm>
          <a:prstGeom prst="rect">
            <a:avLst/>
          </a:prstGeom>
        </p:spPr>
        <p:txBody>
          <a:bodyPr lIns="0" tIns="0" rIns="0" bIns="0"/>
          <a:lstStyle>
            <a:lvl1pPr algn="l" defTabSz="914400" rtl="0" eaLnBrk="1" latinLnBrk="0" hangingPunct="1">
              <a:lnSpc>
                <a:spcPct val="85000"/>
              </a:lnSpc>
              <a:spcBef>
                <a:spcPts val="0"/>
              </a:spcBef>
              <a:spcAft>
                <a:spcPts val="600"/>
              </a:spcAft>
              <a:buNone/>
              <a:defRPr sz="3000" b="1" i="0" u="none" kern="1200">
                <a:solidFill>
                  <a:schemeClr val="tx1">
                    <a:lumMod val="50000"/>
                    <a:lumOff val="50000"/>
                  </a:schemeClr>
                </a:solidFill>
                <a:latin typeface="Arial"/>
                <a:ea typeface="+mj-ea"/>
                <a:cs typeface="Arial"/>
              </a:defRPr>
            </a:lvl1pPr>
          </a:lstStyle>
          <a:p>
            <a:pPr marL="0" marR="0" lvl="0" indent="0" algn="ctr" defTabSz="914400" rtl="0" eaLnBrk="1" fontAlgn="auto" latinLnBrk="0" hangingPunct="1">
              <a:lnSpc>
                <a:spcPct val="85000"/>
              </a:lnSpc>
              <a:spcBef>
                <a:spcPts val="0"/>
              </a:spcBef>
              <a:spcAft>
                <a:spcPts val="600"/>
              </a:spcAft>
              <a:buClrTx/>
              <a:buSzTx/>
              <a:buFontTx/>
              <a:buNone/>
              <a:tabLst/>
              <a:defRPr/>
            </a:pPr>
            <a:r>
              <a:rPr kumimoji="0" lang="en-US" sz="900" b="0" i="0" u="none" strike="noStrike" kern="1200" cap="none" spc="0" normalizeH="0" baseline="0" noProof="0" dirty="0">
                <a:ln>
                  <a:noFill/>
                </a:ln>
                <a:solidFill>
                  <a:srgbClr val="4472C4">
                    <a:lumMod val="50000"/>
                  </a:srgbClr>
                </a:solidFill>
                <a:effectLst/>
                <a:uLnTx/>
                <a:uFillTx/>
                <a:latin typeface="Arial" panose="020B0604020202020204" pitchFamily="34" charset="0"/>
                <a:ea typeface="Verdana" panose="020B0604030504040204" pitchFamily="34" charset="0"/>
                <a:cs typeface="Arial" panose="020B0604020202020204" pitchFamily="34" charset="0"/>
              </a:rPr>
              <a:t>Leadership Award from World Marketing Congress</a:t>
            </a:r>
          </a:p>
        </p:txBody>
      </p:sp>
      <p:sp>
        <p:nvSpPr>
          <p:cNvPr id="16" name="Title 1">
            <a:extLst>
              <a:ext uri="{FF2B5EF4-FFF2-40B4-BE49-F238E27FC236}">
                <a16:creationId xmlns:a16="http://schemas.microsoft.com/office/drawing/2014/main" id="{E9D9E5BB-FD79-4729-AFE9-C9CD661D8133}"/>
              </a:ext>
            </a:extLst>
          </p:cNvPr>
          <p:cNvSpPr txBox="1">
            <a:spLocks/>
          </p:cNvSpPr>
          <p:nvPr/>
        </p:nvSpPr>
        <p:spPr>
          <a:xfrm>
            <a:off x="1766731" y="5945519"/>
            <a:ext cx="1352698" cy="644639"/>
          </a:xfrm>
          <a:prstGeom prst="rect">
            <a:avLst/>
          </a:prstGeom>
        </p:spPr>
        <p:txBody>
          <a:bodyPr lIns="0" tIns="0" rIns="0" bIns="0"/>
          <a:lstStyle>
            <a:lvl1pPr algn="l" defTabSz="914400" rtl="0" eaLnBrk="1" latinLnBrk="0" hangingPunct="1">
              <a:lnSpc>
                <a:spcPct val="85000"/>
              </a:lnSpc>
              <a:spcBef>
                <a:spcPts val="0"/>
              </a:spcBef>
              <a:spcAft>
                <a:spcPts val="600"/>
              </a:spcAft>
              <a:buNone/>
              <a:defRPr sz="3000" b="1" i="0" u="none" kern="1200">
                <a:solidFill>
                  <a:schemeClr val="tx1">
                    <a:lumMod val="50000"/>
                    <a:lumOff val="50000"/>
                  </a:schemeClr>
                </a:solidFill>
                <a:latin typeface="Arial"/>
                <a:ea typeface="+mj-ea"/>
                <a:cs typeface="Arial"/>
              </a:defRPr>
            </a:lvl1pPr>
          </a:lstStyle>
          <a:p>
            <a:pPr marL="0" marR="0" lvl="0" indent="0" algn="ctr" defTabSz="914400" rtl="0" eaLnBrk="1" fontAlgn="auto" latinLnBrk="0" hangingPunct="1">
              <a:lnSpc>
                <a:spcPct val="85000"/>
              </a:lnSpc>
              <a:spcBef>
                <a:spcPts val="0"/>
              </a:spcBef>
              <a:spcAft>
                <a:spcPts val="600"/>
              </a:spcAft>
              <a:buClrTx/>
              <a:buSzTx/>
              <a:buFontTx/>
              <a:buNone/>
              <a:tabLst/>
              <a:defRPr/>
            </a:pPr>
            <a:r>
              <a:rPr kumimoji="0" lang="en-US" sz="900" b="0" i="0" u="none" strike="noStrike" kern="1200" cap="none" spc="0" normalizeH="0" baseline="0" noProof="0" dirty="0">
                <a:ln>
                  <a:noFill/>
                </a:ln>
                <a:solidFill>
                  <a:srgbClr val="4472C4">
                    <a:lumMod val="50000"/>
                  </a:srgbClr>
                </a:solidFill>
                <a:effectLst/>
                <a:uLnTx/>
                <a:uFillTx/>
                <a:latin typeface="Arial" panose="020B0604020202020204" pitchFamily="34" charset="0"/>
                <a:ea typeface="Verdana" panose="020B0604030504040204" pitchFamily="34" charset="0"/>
                <a:cs typeface="Arial" panose="020B0604020202020204" pitchFamily="34" charset="0"/>
              </a:rPr>
              <a:t>Recognition from Silicon India Magazine</a:t>
            </a:r>
          </a:p>
        </p:txBody>
      </p:sp>
      <p:sp>
        <p:nvSpPr>
          <p:cNvPr id="10" name="Title 1">
            <a:extLst>
              <a:ext uri="{FF2B5EF4-FFF2-40B4-BE49-F238E27FC236}">
                <a16:creationId xmlns:a16="http://schemas.microsoft.com/office/drawing/2014/main" id="{4D17BE4F-5E16-47D9-B3B9-0AFEAC6BF902}"/>
              </a:ext>
            </a:extLst>
          </p:cNvPr>
          <p:cNvSpPr txBox="1">
            <a:spLocks/>
          </p:cNvSpPr>
          <p:nvPr/>
        </p:nvSpPr>
        <p:spPr>
          <a:xfrm>
            <a:off x="7817311" y="3107147"/>
            <a:ext cx="1061177" cy="603241"/>
          </a:xfrm>
          <a:prstGeom prst="rect">
            <a:avLst/>
          </a:prstGeom>
        </p:spPr>
        <p:txBody>
          <a:bodyPr lIns="0" tIns="0" rIns="0" bIns="0"/>
          <a:lstStyle>
            <a:lvl1pPr algn="l" defTabSz="914400" rtl="0" eaLnBrk="1" latinLnBrk="0" hangingPunct="1">
              <a:lnSpc>
                <a:spcPct val="85000"/>
              </a:lnSpc>
              <a:spcBef>
                <a:spcPts val="0"/>
              </a:spcBef>
              <a:spcAft>
                <a:spcPts val="600"/>
              </a:spcAft>
              <a:buNone/>
              <a:defRPr sz="3000" b="1" i="0" u="none" kern="1200">
                <a:solidFill>
                  <a:schemeClr val="tx1">
                    <a:lumMod val="50000"/>
                    <a:lumOff val="50000"/>
                  </a:schemeClr>
                </a:solidFill>
                <a:latin typeface="Arial"/>
                <a:ea typeface="+mj-ea"/>
                <a:cs typeface="Arial"/>
              </a:defRPr>
            </a:lvl1pPr>
          </a:lstStyle>
          <a:p>
            <a:pPr marL="0" marR="0" lvl="0" indent="0" algn="ctr" defTabSz="914400" rtl="0" eaLnBrk="1" fontAlgn="auto" latinLnBrk="0" hangingPunct="1">
              <a:lnSpc>
                <a:spcPct val="85000"/>
              </a:lnSpc>
              <a:spcBef>
                <a:spcPts val="0"/>
              </a:spcBef>
              <a:spcAft>
                <a:spcPts val="600"/>
              </a:spcAft>
              <a:buClrTx/>
              <a:buSzTx/>
              <a:buFontTx/>
              <a:buNone/>
              <a:tabLst/>
              <a:defRPr/>
            </a:pPr>
            <a:r>
              <a:rPr kumimoji="0" lang="en-US" sz="900" b="0" i="0" u="none" strike="noStrike" kern="1200" cap="none" spc="0" normalizeH="0" baseline="0" noProof="0" dirty="0">
                <a:ln>
                  <a:noFill/>
                </a:ln>
                <a:solidFill>
                  <a:srgbClr val="4472C4">
                    <a:lumMod val="50000"/>
                  </a:srgbClr>
                </a:solidFill>
                <a:effectLst/>
                <a:uLnTx/>
                <a:uFillTx/>
                <a:latin typeface="Arial" panose="020B0604020202020204" pitchFamily="34" charset="0"/>
                <a:ea typeface="Verdana" panose="020B0604030504040204" pitchFamily="34" charset="0"/>
                <a:cs typeface="Arial" panose="020B0604020202020204" pitchFamily="34" charset="0"/>
              </a:rPr>
              <a:t>Best Application of Research Award at World Marketing Congress by ABP News ( 2017 )</a:t>
            </a:r>
          </a:p>
        </p:txBody>
      </p:sp>
      <p:pic>
        <p:nvPicPr>
          <p:cNvPr id="19" name="Picture 2">
            <a:extLst>
              <a:ext uri="{FF2B5EF4-FFF2-40B4-BE49-F238E27FC236}">
                <a16:creationId xmlns:a16="http://schemas.microsoft.com/office/drawing/2014/main" id="{0EF536FA-D0DE-4DCA-926B-B10173C7C3A7}"/>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p:blipFill>
        <p:spPr bwMode="auto">
          <a:xfrm rot="16200000" flipH="1">
            <a:off x="40153" y="1513664"/>
            <a:ext cx="1637095" cy="117871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0" name="Picture 4">
            <a:extLst>
              <a:ext uri="{FF2B5EF4-FFF2-40B4-BE49-F238E27FC236}">
                <a16:creationId xmlns:a16="http://schemas.microsoft.com/office/drawing/2014/main" id="{D928E58C-429F-4BC0-8880-B2AED2376F0F}"/>
              </a:ext>
            </a:extLst>
          </p:cNvPr>
          <p:cNvPicPr>
            <a:picLocks noChangeAspect="1" noChangeArrowheads="1"/>
          </p:cNvPicPr>
          <p:nvPr/>
        </p:nvPicPr>
        <p:blipFill rotWithShape="1">
          <a:blip r:embed="rId7" cstate="screen">
            <a:extLst>
              <a:ext uri="{28A0092B-C50C-407E-A947-70E740481C1C}">
                <a14:useLocalDpi xmlns:a14="http://schemas.microsoft.com/office/drawing/2010/main"/>
              </a:ext>
            </a:extLst>
          </a:blip>
          <a:srcRect r="16783"/>
          <a:stretch/>
        </p:blipFill>
        <p:spPr bwMode="auto">
          <a:xfrm rot="5400000">
            <a:off x="4464090" y="1580434"/>
            <a:ext cx="1520681" cy="1055820"/>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21" name="Rectangle 20">
            <a:extLst>
              <a:ext uri="{FF2B5EF4-FFF2-40B4-BE49-F238E27FC236}">
                <a16:creationId xmlns:a16="http://schemas.microsoft.com/office/drawing/2014/main" id="{4FA1D7E9-13A5-4528-ACA8-945C3143D377}"/>
              </a:ext>
            </a:extLst>
          </p:cNvPr>
          <p:cNvSpPr/>
          <p:nvPr/>
        </p:nvSpPr>
        <p:spPr>
          <a:xfrm>
            <a:off x="170262" y="3043964"/>
            <a:ext cx="2575482" cy="369332"/>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4472C4">
                    <a:lumMod val="50000"/>
                  </a:srgbClr>
                </a:solidFill>
                <a:effectLst/>
                <a:uLnTx/>
                <a:uFillTx/>
                <a:latin typeface="Arial" panose="020B0604020202020204" pitchFamily="34" charset="0"/>
                <a:ea typeface="Verdana" panose="020B0604030504040204" pitchFamily="34" charset="0"/>
                <a:cs typeface="Arial" panose="020B0604020202020204" pitchFamily="34" charset="0"/>
              </a:rPr>
              <a:t>Best Application of Research Award at World Marketing Congress by ABP News ( 2018 )</a:t>
            </a:r>
          </a:p>
        </p:txBody>
      </p:sp>
      <p:sp>
        <p:nvSpPr>
          <p:cNvPr id="22" name="Rectangle 21">
            <a:extLst>
              <a:ext uri="{FF2B5EF4-FFF2-40B4-BE49-F238E27FC236}">
                <a16:creationId xmlns:a16="http://schemas.microsoft.com/office/drawing/2014/main" id="{1878E908-C842-41A7-8BCD-D505A1CEFD0A}"/>
              </a:ext>
            </a:extLst>
          </p:cNvPr>
          <p:cNvSpPr/>
          <p:nvPr/>
        </p:nvSpPr>
        <p:spPr>
          <a:xfrm>
            <a:off x="4419515" y="2961401"/>
            <a:ext cx="1494529" cy="646331"/>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IN" sz="900" b="0" i="0" u="none" strike="noStrike" kern="1200" cap="none" spc="0" normalizeH="0" baseline="0" noProof="0" dirty="0">
                <a:ln>
                  <a:noFill/>
                </a:ln>
                <a:solidFill>
                  <a:srgbClr val="4472C4">
                    <a:lumMod val="50000"/>
                  </a:srgbClr>
                </a:solidFill>
                <a:effectLst/>
                <a:uLnTx/>
                <a:uFillTx/>
                <a:latin typeface="Arial" panose="020B0604020202020204" pitchFamily="34" charset="0"/>
                <a:ea typeface="+mn-ea"/>
                <a:cs typeface="Arial" panose="020B0604020202020204" pitchFamily="34" charset="0"/>
              </a:rPr>
              <a:t>Business-to-Business Research Award at Brand Excellence Awards by ABP News (2018)</a:t>
            </a:r>
            <a:endParaRPr kumimoji="0" lang="en-US" sz="900" b="0" i="0" u="none" strike="noStrike" kern="1200" cap="none" spc="0" normalizeH="0" baseline="0" noProof="0" dirty="0">
              <a:ln>
                <a:noFill/>
              </a:ln>
              <a:solidFill>
                <a:srgbClr val="4472C4">
                  <a:lumMod val="50000"/>
                </a:srgbClr>
              </a:solidFill>
              <a:effectLst/>
              <a:uLnTx/>
              <a:uFillTx/>
              <a:latin typeface="Arial" panose="020B0604020202020204" pitchFamily="34" charset="0"/>
              <a:ea typeface="Verdana" panose="020B0604030504040204" pitchFamily="34" charset="0"/>
              <a:cs typeface="Arial" panose="020B0604020202020204" pitchFamily="34" charset="0"/>
            </a:endParaRPr>
          </a:p>
        </p:txBody>
      </p:sp>
      <p:pic>
        <p:nvPicPr>
          <p:cNvPr id="36" name="Picture 35">
            <a:extLst>
              <a:ext uri="{FF2B5EF4-FFF2-40B4-BE49-F238E27FC236}">
                <a16:creationId xmlns:a16="http://schemas.microsoft.com/office/drawing/2014/main" id="{03673BA2-40B2-4FEA-97CB-F2036C8A4DC4}"/>
              </a:ext>
            </a:extLst>
          </p:cNvPr>
          <p:cNvPicPr>
            <a:picLocks noChangeAspect="1"/>
          </p:cNvPicPr>
          <p:nvPr/>
        </p:nvPicPr>
        <p:blipFill rotWithShape="1">
          <a:blip r:embed="rId8" cstate="screen">
            <a:extLst>
              <a:ext uri="{28A0092B-C50C-407E-A947-70E740481C1C}">
                <a14:useLocalDpi xmlns:a14="http://schemas.microsoft.com/office/drawing/2010/main"/>
              </a:ext>
            </a:extLst>
          </a:blip>
          <a:srcRect t="10153" r="31679" b="16246"/>
          <a:stretch/>
        </p:blipFill>
        <p:spPr>
          <a:xfrm rot="5400000">
            <a:off x="7515116" y="1604760"/>
            <a:ext cx="1648641" cy="1061177"/>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pic>
        <p:nvPicPr>
          <p:cNvPr id="37" name="Picture 2">
            <a:extLst>
              <a:ext uri="{FF2B5EF4-FFF2-40B4-BE49-F238E27FC236}">
                <a16:creationId xmlns:a16="http://schemas.microsoft.com/office/drawing/2014/main" id="{3ED86256-442B-4A99-A94D-4764C87A2823}"/>
              </a:ext>
            </a:extLst>
          </p:cNvPr>
          <p:cNvPicPr>
            <a:picLocks noChangeAspect="1" noChangeArrowheads="1"/>
          </p:cNvPicPr>
          <p:nvPr/>
        </p:nvPicPr>
        <p:blipFill rotWithShape="1">
          <a:blip r:embed="rId9" cstate="screen">
            <a:extLst>
              <a:ext uri="{28A0092B-C50C-407E-A947-70E740481C1C}">
                <a14:useLocalDpi xmlns:a14="http://schemas.microsoft.com/office/drawing/2010/main"/>
              </a:ext>
            </a:extLst>
          </a:blip>
          <a:srcRect l="22272" t="16761" r="14969" b="14460"/>
          <a:stretch/>
        </p:blipFill>
        <p:spPr bwMode="auto">
          <a:xfrm rot="16200000" flipH="1" flipV="1">
            <a:off x="2889106" y="1528029"/>
            <a:ext cx="1648640" cy="114478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8" name="Rectangle 37">
            <a:extLst>
              <a:ext uri="{FF2B5EF4-FFF2-40B4-BE49-F238E27FC236}">
                <a16:creationId xmlns:a16="http://schemas.microsoft.com/office/drawing/2014/main" id="{DE96914F-0CAE-4628-8474-49C195EB540E}"/>
              </a:ext>
            </a:extLst>
          </p:cNvPr>
          <p:cNvSpPr/>
          <p:nvPr/>
        </p:nvSpPr>
        <p:spPr>
          <a:xfrm>
            <a:off x="3040468" y="2985906"/>
            <a:ext cx="1494414" cy="507831"/>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4472C4">
                    <a:lumMod val="50000"/>
                  </a:srgbClr>
                </a:solidFill>
                <a:effectLst/>
                <a:uLnTx/>
                <a:uFillTx/>
                <a:latin typeface="Arial" panose="020B0604020202020204" pitchFamily="34" charset="0"/>
                <a:ea typeface="Verdana" panose="020B0604030504040204" pitchFamily="34" charset="0"/>
                <a:cs typeface="Arial" panose="020B0604020202020204" pitchFamily="34" charset="0"/>
              </a:rPr>
              <a:t>Organic India Excellence Awards by ASSOCHAM India (2018)</a:t>
            </a:r>
          </a:p>
        </p:txBody>
      </p:sp>
      <p:pic>
        <p:nvPicPr>
          <p:cNvPr id="40" name="Picture 4">
            <a:extLst>
              <a:ext uri="{FF2B5EF4-FFF2-40B4-BE49-F238E27FC236}">
                <a16:creationId xmlns:a16="http://schemas.microsoft.com/office/drawing/2014/main" id="{B11E8D93-9954-4A6F-BE79-E9B833DBD351}"/>
              </a:ext>
            </a:extLst>
          </p:cNvPr>
          <p:cNvPicPr>
            <a:picLocks noChangeAspect="1" noChangeArrowheads="1"/>
          </p:cNvPicPr>
          <p:nvPr/>
        </p:nvPicPr>
        <p:blipFill rotWithShape="1">
          <a:blip r:embed="rId10" cstate="screen">
            <a:extLst>
              <a:ext uri="{28A0092B-C50C-407E-A947-70E740481C1C}">
                <a14:useLocalDpi xmlns:a14="http://schemas.microsoft.com/office/drawing/2010/main"/>
              </a:ext>
            </a:extLst>
          </a:blip>
          <a:srcRect l="6922" t="15357" r="33261" b="25148"/>
          <a:stretch/>
        </p:blipFill>
        <p:spPr bwMode="auto">
          <a:xfrm rot="5400000">
            <a:off x="1467530" y="1582995"/>
            <a:ext cx="1516379" cy="1040047"/>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25" name="Picture 4">
            <a:extLst>
              <a:ext uri="{FF2B5EF4-FFF2-40B4-BE49-F238E27FC236}">
                <a16:creationId xmlns:a16="http://schemas.microsoft.com/office/drawing/2014/main" id="{81FE3169-0ACE-4AC2-99AD-A120F2F4A220}"/>
              </a:ext>
            </a:extLst>
          </p:cNvPr>
          <p:cNvPicPr>
            <a:picLocks noChangeAspect="1" noChangeArrowheads="1"/>
          </p:cNvPicPr>
          <p:nvPr/>
        </p:nvPicPr>
        <p:blipFill rotWithShape="1">
          <a:blip r:embed="rId11" cstate="screen">
            <a:extLst>
              <a:ext uri="{28A0092B-C50C-407E-A947-70E740481C1C}">
                <a14:useLocalDpi xmlns:a14="http://schemas.microsoft.com/office/drawing/2010/main"/>
              </a:ext>
            </a:extLst>
          </a:blip>
          <a:srcRect t="5910" r="12682" b="6582"/>
          <a:stretch/>
        </p:blipFill>
        <p:spPr bwMode="auto">
          <a:xfrm rot="5400000">
            <a:off x="6049137" y="1543891"/>
            <a:ext cx="1520684" cy="1144790"/>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26" name="Rectangle 25">
            <a:extLst>
              <a:ext uri="{FF2B5EF4-FFF2-40B4-BE49-F238E27FC236}">
                <a16:creationId xmlns:a16="http://schemas.microsoft.com/office/drawing/2014/main" id="{4005215F-3514-4FBE-A8A7-B4CF3468C2AC}"/>
              </a:ext>
            </a:extLst>
          </p:cNvPr>
          <p:cNvSpPr/>
          <p:nvPr/>
        </p:nvSpPr>
        <p:spPr>
          <a:xfrm>
            <a:off x="6069125" y="2970927"/>
            <a:ext cx="1494529" cy="369332"/>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IN" sz="900" b="0" i="0" u="none" strike="noStrike" kern="1200" cap="none" spc="0" normalizeH="0" baseline="0" noProof="0" dirty="0">
                <a:ln>
                  <a:noFill/>
                </a:ln>
                <a:solidFill>
                  <a:srgbClr val="4472C4">
                    <a:lumMod val="50000"/>
                  </a:srgbClr>
                </a:solidFill>
                <a:effectLst/>
                <a:uLnTx/>
                <a:uFillTx/>
                <a:latin typeface="Arial" panose="020B0604020202020204" pitchFamily="34" charset="0"/>
                <a:ea typeface="+mn-ea"/>
                <a:cs typeface="Arial" panose="020B0604020202020204" pitchFamily="34" charset="0"/>
              </a:rPr>
              <a:t>Quality Management System by ISO (2018)</a:t>
            </a:r>
            <a:endParaRPr kumimoji="0" lang="en-US" sz="900" b="0" i="0" u="none" strike="noStrike" kern="1200" cap="none" spc="0" normalizeH="0" baseline="0" noProof="0" dirty="0">
              <a:ln>
                <a:noFill/>
              </a:ln>
              <a:solidFill>
                <a:srgbClr val="4472C4">
                  <a:lumMod val="50000"/>
                </a:srgbClr>
              </a:solidFill>
              <a:effectLst/>
              <a:uLnTx/>
              <a:uFillTx/>
              <a:latin typeface="Arial" panose="020B0604020202020204" pitchFamily="34" charset="0"/>
              <a:ea typeface="Verdana" panose="020B0604030504040204" pitchFamily="34" charset="0"/>
              <a:cs typeface="Arial" panose="020B0604020202020204" pitchFamily="34" charset="0"/>
            </a:endParaRPr>
          </a:p>
        </p:txBody>
      </p:sp>
      <p:sp>
        <p:nvSpPr>
          <p:cNvPr id="29" name="Title 1">
            <a:extLst>
              <a:ext uri="{FF2B5EF4-FFF2-40B4-BE49-F238E27FC236}">
                <a16:creationId xmlns:a16="http://schemas.microsoft.com/office/drawing/2014/main" id="{05901485-3515-4423-8990-E23F983F60F9}"/>
              </a:ext>
            </a:extLst>
          </p:cNvPr>
          <p:cNvSpPr txBox="1">
            <a:spLocks/>
          </p:cNvSpPr>
          <p:nvPr/>
        </p:nvSpPr>
        <p:spPr>
          <a:xfrm>
            <a:off x="6389484" y="5867304"/>
            <a:ext cx="1217496" cy="437652"/>
          </a:xfrm>
          <a:prstGeom prst="rect">
            <a:avLst/>
          </a:prstGeom>
        </p:spPr>
        <p:txBody>
          <a:bodyPr lIns="0" tIns="0" rIns="0" bIns="0"/>
          <a:lstStyle>
            <a:lvl1pPr algn="l" defTabSz="914400" rtl="0" eaLnBrk="1" latinLnBrk="0" hangingPunct="1">
              <a:lnSpc>
                <a:spcPct val="85000"/>
              </a:lnSpc>
              <a:spcBef>
                <a:spcPts val="0"/>
              </a:spcBef>
              <a:spcAft>
                <a:spcPts val="600"/>
              </a:spcAft>
              <a:buNone/>
              <a:defRPr sz="3000" b="1" i="0" u="none" kern="1200">
                <a:solidFill>
                  <a:schemeClr val="tx1">
                    <a:lumMod val="50000"/>
                    <a:lumOff val="50000"/>
                  </a:schemeClr>
                </a:solidFill>
                <a:latin typeface="Arial"/>
                <a:ea typeface="+mj-ea"/>
                <a:cs typeface="Arial"/>
              </a:defRPr>
            </a:lvl1pPr>
          </a:lstStyle>
          <a:p>
            <a:pPr marL="0" marR="0" lvl="0" indent="0" algn="ctr" defTabSz="914400" rtl="0" eaLnBrk="1" fontAlgn="auto" latinLnBrk="0" hangingPunct="1">
              <a:lnSpc>
                <a:spcPct val="85000"/>
              </a:lnSpc>
              <a:spcBef>
                <a:spcPts val="0"/>
              </a:spcBef>
              <a:spcAft>
                <a:spcPts val="600"/>
              </a:spcAft>
              <a:buClrTx/>
              <a:buSzTx/>
              <a:buFontTx/>
              <a:buNone/>
              <a:tabLst/>
              <a:defRPr/>
            </a:pPr>
            <a:r>
              <a:rPr kumimoji="0" lang="en-US" sz="900" b="0" i="0" u="none" strike="noStrike" kern="1200" cap="none" spc="0" normalizeH="0" baseline="0" noProof="0" dirty="0">
                <a:ln>
                  <a:noFill/>
                </a:ln>
                <a:solidFill>
                  <a:srgbClr val="4472C4">
                    <a:lumMod val="50000"/>
                  </a:srgbClr>
                </a:solidFill>
                <a:effectLst/>
                <a:uLnTx/>
                <a:uFillTx/>
                <a:latin typeface="Arial" panose="020B0604020202020204" pitchFamily="34" charset="0"/>
                <a:ea typeface="Verdana" panose="020B0604030504040204" pitchFamily="34" charset="0"/>
                <a:cs typeface="Arial" panose="020B0604020202020204" pitchFamily="34" charset="0"/>
              </a:rPr>
              <a:t>Leadership Award from World Marketing Congress</a:t>
            </a:r>
          </a:p>
        </p:txBody>
      </p:sp>
      <p:pic>
        <p:nvPicPr>
          <p:cNvPr id="30" name="Picture 29">
            <a:extLst>
              <a:ext uri="{FF2B5EF4-FFF2-40B4-BE49-F238E27FC236}">
                <a16:creationId xmlns:a16="http://schemas.microsoft.com/office/drawing/2014/main" id="{0C073DAF-6DA2-4DDE-85CA-36D3781A780F}"/>
              </a:ext>
            </a:extLst>
          </p:cNvPr>
          <p:cNvPicPr>
            <a:picLocks noChangeAspect="1"/>
          </p:cNvPicPr>
          <p:nvPr/>
        </p:nvPicPr>
        <p:blipFill rotWithShape="1">
          <a:blip r:embed="rId12" cstate="screen">
            <a:extLst>
              <a:ext uri="{28A0092B-C50C-407E-A947-70E740481C1C}">
                <a14:useLocalDpi xmlns:a14="http://schemas.microsoft.com/office/drawing/2010/main"/>
              </a:ext>
            </a:extLst>
          </a:blip>
          <a:srcRect t="15780" r="20805" b="11897"/>
          <a:stretch/>
        </p:blipFill>
        <p:spPr>
          <a:xfrm rot="5400000">
            <a:off x="6037209" y="4331158"/>
            <a:ext cx="1763615" cy="1059065"/>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
        <p:nvSpPr>
          <p:cNvPr id="31" name="Title 1">
            <a:extLst>
              <a:ext uri="{FF2B5EF4-FFF2-40B4-BE49-F238E27FC236}">
                <a16:creationId xmlns:a16="http://schemas.microsoft.com/office/drawing/2014/main" id="{AC567A1E-9229-40A0-BC65-6CAE009BAA2E}"/>
              </a:ext>
            </a:extLst>
          </p:cNvPr>
          <p:cNvSpPr txBox="1">
            <a:spLocks/>
          </p:cNvSpPr>
          <p:nvPr/>
        </p:nvSpPr>
        <p:spPr>
          <a:xfrm>
            <a:off x="3550107" y="5945519"/>
            <a:ext cx="1220726" cy="400322"/>
          </a:xfrm>
          <a:prstGeom prst="rect">
            <a:avLst/>
          </a:prstGeom>
        </p:spPr>
        <p:txBody>
          <a:bodyPr lIns="0" tIns="0" rIns="0" bIns="0"/>
          <a:lstStyle>
            <a:lvl1pPr algn="l" defTabSz="914400" rtl="0" eaLnBrk="1" latinLnBrk="0" hangingPunct="1">
              <a:lnSpc>
                <a:spcPct val="85000"/>
              </a:lnSpc>
              <a:spcBef>
                <a:spcPts val="0"/>
              </a:spcBef>
              <a:spcAft>
                <a:spcPts val="600"/>
              </a:spcAft>
              <a:buNone/>
              <a:defRPr sz="3000" b="1" i="0" u="none" kern="1200">
                <a:solidFill>
                  <a:schemeClr val="tx1">
                    <a:lumMod val="50000"/>
                    <a:lumOff val="50000"/>
                  </a:schemeClr>
                </a:solidFill>
                <a:latin typeface="Arial"/>
                <a:ea typeface="+mj-ea"/>
                <a:cs typeface="Arial"/>
              </a:defRPr>
            </a:lvl1pPr>
          </a:lstStyle>
          <a:p>
            <a:pPr marL="0" marR="0" lvl="0" indent="0" algn="ctr" defTabSz="914400" rtl="0" eaLnBrk="1" fontAlgn="auto" latinLnBrk="0" hangingPunct="1">
              <a:lnSpc>
                <a:spcPct val="85000"/>
              </a:lnSpc>
              <a:spcBef>
                <a:spcPts val="0"/>
              </a:spcBef>
              <a:spcAft>
                <a:spcPts val="600"/>
              </a:spcAft>
              <a:buClrTx/>
              <a:buSzTx/>
              <a:buFontTx/>
              <a:buNone/>
              <a:tabLst/>
              <a:defRPr/>
            </a:pPr>
            <a:r>
              <a:rPr kumimoji="0" lang="en-US" sz="900" b="0" i="0" u="none" strike="noStrike" kern="1200" cap="none" spc="0" normalizeH="0" baseline="0" noProof="0" dirty="0">
                <a:ln>
                  <a:noFill/>
                </a:ln>
                <a:solidFill>
                  <a:srgbClr val="4472C4">
                    <a:lumMod val="50000"/>
                  </a:srgbClr>
                </a:solidFill>
                <a:effectLst/>
                <a:uLnTx/>
                <a:uFillTx/>
                <a:latin typeface="Arial" panose="020B0604020202020204" pitchFamily="34" charset="0"/>
                <a:ea typeface="Verdana" panose="020B0604030504040204" pitchFamily="34" charset="0"/>
                <a:cs typeface="Arial" panose="020B0604020202020204" pitchFamily="34" charset="0"/>
              </a:rPr>
              <a:t>Recognition &amp; Appreciation from WQIA</a:t>
            </a:r>
          </a:p>
        </p:txBody>
      </p:sp>
      <p:pic>
        <p:nvPicPr>
          <p:cNvPr id="32" name="Picture 31">
            <a:extLst>
              <a:ext uri="{FF2B5EF4-FFF2-40B4-BE49-F238E27FC236}">
                <a16:creationId xmlns:a16="http://schemas.microsoft.com/office/drawing/2014/main" id="{8F5215A0-08B2-47D4-B2D8-1BD7F4C0E000}"/>
              </a:ext>
            </a:extLst>
          </p:cNvPr>
          <p:cNvPicPr>
            <a:picLocks noChangeAspect="1"/>
          </p:cNvPicPr>
          <p:nvPr/>
        </p:nvPicPr>
        <p:blipFill rotWithShape="1">
          <a:blip r:embed="rId13" cstate="screen">
            <a:extLst>
              <a:ext uri="{28A0092B-C50C-407E-A947-70E740481C1C}">
                <a14:useLocalDpi xmlns:a14="http://schemas.microsoft.com/office/drawing/2010/main"/>
              </a:ext>
            </a:extLst>
          </a:blip>
          <a:srcRect l="7255" t="6291" r="12834" b="9474"/>
          <a:stretch/>
        </p:blipFill>
        <p:spPr>
          <a:xfrm rot="5400000">
            <a:off x="3227294" y="4232888"/>
            <a:ext cx="1784824" cy="1271944"/>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
        <p:nvSpPr>
          <p:cNvPr id="2" name="Text Placeholder 1">
            <a:extLst>
              <a:ext uri="{FF2B5EF4-FFF2-40B4-BE49-F238E27FC236}">
                <a16:creationId xmlns:a16="http://schemas.microsoft.com/office/drawing/2014/main" id="{262184B0-9461-486B-A03B-986B6F881A6F}"/>
              </a:ext>
            </a:extLst>
          </p:cNvPr>
          <p:cNvSpPr>
            <a:spLocks noGrp="1"/>
          </p:cNvSpPr>
          <p:nvPr>
            <p:ph type="body" sz="quarter" idx="14"/>
          </p:nvPr>
        </p:nvSpPr>
        <p:spPr/>
        <p:txBody>
          <a:bodyPr/>
          <a:lstStyle/>
          <a:p>
            <a:pPr marL="0" marR="0" lvl="0" indent="0" algn="l" defTabSz="914400" rtl="0" eaLnBrk="1" fontAlgn="auto" latinLnBrk="0" hangingPunct="1">
              <a:lnSpc>
                <a:spcPct val="85000"/>
              </a:lnSpc>
              <a:spcBef>
                <a:spcPts val="0"/>
              </a:spcBef>
              <a:spcAft>
                <a:spcPts val="60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Montserrat"/>
                <a:ea typeface="Verdana" panose="020B0604030504040204" pitchFamily="34" charset="0"/>
                <a:cs typeface="Verdana" panose="020B0604030504040204" pitchFamily="34" charset="0"/>
              </a:rPr>
              <a:t>TechSci Research- Awards &amp; Recognition</a:t>
            </a:r>
          </a:p>
        </p:txBody>
      </p:sp>
    </p:spTree>
    <p:extLst>
      <p:ext uri="{BB962C8B-B14F-4D97-AF65-F5344CB8AC3E}">
        <p14:creationId xmlns:p14="http://schemas.microsoft.com/office/powerpoint/2010/main" val="393044356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957F1F8C-4D08-46D8-997C-D4F73A3E8F2F}"/>
              </a:ext>
            </a:extLst>
          </p:cNvPr>
          <p:cNvGrpSpPr/>
          <p:nvPr/>
        </p:nvGrpSpPr>
        <p:grpSpPr>
          <a:xfrm>
            <a:off x="469124" y="1172687"/>
            <a:ext cx="8453357" cy="5334129"/>
            <a:chOff x="1055668" y="1385529"/>
            <a:chExt cx="6961053" cy="4408406"/>
          </a:xfrm>
        </p:grpSpPr>
        <p:pic>
          <p:nvPicPr>
            <p:cNvPr id="1036" name="Picture 12" descr="Image result for GODREJ CONSUMER PRODUCTS LTD.s logo">
              <a:extLst>
                <a:ext uri="{FF2B5EF4-FFF2-40B4-BE49-F238E27FC236}">
                  <a16:creationId xmlns:a16="http://schemas.microsoft.com/office/drawing/2014/main" id="{EF32C176-CF36-48C4-AA08-F428B1439CA2}"/>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2691338" y="3683653"/>
              <a:ext cx="1713665" cy="110372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MarkPlus Inc. logo">
              <a:extLst>
                <a:ext uri="{FF2B5EF4-FFF2-40B4-BE49-F238E27FC236}">
                  <a16:creationId xmlns:a16="http://schemas.microsoft.com/office/drawing/2014/main" id="{2D97928A-9A10-4C2B-9DC6-DF4DD38E77E5}"/>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225729" y="2051925"/>
              <a:ext cx="1029500" cy="562733"/>
            </a:xfrm>
            <a:prstGeom prst="rect">
              <a:avLst/>
            </a:prstGeom>
            <a:noFill/>
            <a:extLst>
              <a:ext uri="{909E8E84-426E-40DD-AFC4-6F175D3DCCD1}">
                <a14:hiddenFill xmlns:a14="http://schemas.microsoft.com/office/drawing/2010/main">
                  <a:solidFill>
                    <a:srgbClr val="FFFFFF"/>
                  </a:solidFill>
                </a14:hiddenFill>
              </a:ext>
            </a:extLst>
          </p:spPr>
        </p:pic>
        <p:pic>
          <p:nvPicPr>
            <p:cNvPr id="2066" name="Picture 18" descr="Image result for pall corporation logo">
              <a:extLst>
                <a:ext uri="{FF2B5EF4-FFF2-40B4-BE49-F238E27FC236}">
                  <a16:creationId xmlns:a16="http://schemas.microsoft.com/office/drawing/2014/main" id="{A4486026-5990-4E8D-B006-D407B9A7C363}"/>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1301297" y="2722432"/>
              <a:ext cx="953932" cy="46978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Related image">
              <a:extLst>
                <a:ext uri="{FF2B5EF4-FFF2-40B4-BE49-F238E27FC236}">
                  <a16:creationId xmlns:a16="http://schemas.microsoft.com/office/drawing/2014/main" id="{D22F59E5-475A-4139-A09A-58B10033AC6E}"/>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6314661" y="2863358"/>
              <a:ext cx="1566460" cy="250425"/>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0" descr="Related image">
              <a:extLst>
                <a:ext uri="{FF2B5EF4-FFF2-40B4-BE49-F238E27FC236}">
                  <a16:creationId xmlns:a16="http://schemas.microsoft.com/office/drawing/2014/main" id="{7AFCB047-2F79-48A9-85A9-7E4CD55909F6}"/>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1146559" y="1407636"/>
              <a:ext cx="1210270" cy="533170"/>
            </a:xfrm>
            <a:prstGeom prst="rect">
              <a:avLst/>
            </a:prstGeom>
            <a:noFill/>
            <a:extLst>
              <a:ext uri="{909E8E84-426E-40DD-AFC4-6F175D3DCCD1}">
                <a14:hiddenFill xmlns:a14="http://schemas.microsoft.com/office/drawing/2010/main">
                  <a:solidFill>
                    <a:srgbClr val="FFFFFF"/>
                  </a:solidFill>
                </a14:hiddenFill>
              </a:ext>
            </a:extLst>
          </p:spPr>
        </p:pic>
        <p:pic>
          <p:nvPicPr>
            <p:cNvPr id="2070" name="Picture 22" descr="Image result for â Ernst &amp; Young LLP logo">
              <a:extLst>
                <a:ext uri="{FF2B5EF4-FFF2-40B4-BE49-F238E27FC236}">
                  <a16:creationId xmlns:a16="http://schemas.microsoft.com/office/drawing/2014/main" id="{E9431A2A-013D-41B8-8FF6-8D8E2CDC13F9}"/>
                </a:ext>
              </a:extLst>
            </p:cNvPr>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6818013" y="4573894"/>
              <a:ext cx="489666" cy="500795"/>
            </a:xfrm>
            <a:prstGeom prst="rect">
              <a:avLst/>
            </a:prstGeom>
            <a:noFill/>
            <a:extLst>
              <a:ext uri="{909E8E84-426E-40DD-AFC4-6F175D3DCCD1}">
                <a14:hiddenFill xmlns:a14="http://schemas.microsoft.com/office/drawing/2010/main">
                  <a:solidFill>
                    <a:srgbClr val="FFFFFF"/>
                  </a:solidFill>
                </a14:hiddenFill>
              </a:ext>
            </a:extLst>
          </p:spPr>
        </p:pic>
        <p:pic>
          <p:nvPicPr>
            <p:cNvPr id="2080" name="Picture 32" descr="Related image">
              <a:extLst>
                <a:ext uri="{FF2B5EF4-FFF2-40B4-BE49-F238E27FC236}">
                  <a16:creationId xmlns:a16="http://schemas.microsoft.com/office/drawing/2014/main" id="{41C2530B-CF9C-42B9-BD7D-2F2DE4148541}"/>
                </a:ext>
              </a:extLst>
            </p:cNvPr>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4572003" y="1385529"/>
              <a:ext cx="1408579" cy="590429"/>
            </a:xfrm>
            <a:prstGeom prst="rect">
              <a:avLst/>
            </a:prstGeom>
            <a:noFill/>
            <a:extLst>
              <a:ext uri="{909E8E84-426E-40DD-AFC4-6F175D3DCCD1}">
                <a14:hiddenFill xmlns:a14="http://schemas.microsoft.com/office/drawing/2010/main">
                  <a:solidFill>
                    <a:srgbClr val="FFFFFF"/>
                  </a:solidFill>
                </a14:hiddenFill>
              </a:ext>
            </a:extLst>
          </p:spPr>
        </p:pic>
        <p:pic>
          <p:nvPicPr>
            <p:cNvPr id="2082" name="Picture 34" descr="Image result for Hitachi Zosen Corporation logo">
              <a:extLst>
                <a:ext uri="{FF2B5EF4-FFF2-40B4-BE49-F238E27FC236}">
                  <a16:creationId xmlns:a16="http://schemas.microsoft.com/office/drawing/2014/main" id="{C743A443-2B23-4F6D-B9D6-59FD747412C9}"/>
                </a:ext>
              </a:extLst>
            </p:cNvPr>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4849503" y="4613983"/>
              <a:ext cx="920439" cy="454219"/>
            </a:xfrm>
            <a:prstGeom prst="rect">
              <a:avLst/>
            </a:prstGeom>
            <a:noFill/>
            <a:extLst>
              <a:ext uri="{909E8E84-426E-40DD-AFC4-6F175D3DCCD1}">
                <a14:hiddenFill xmlns:a14="http://schemas.microsoft.com/office/drawing/2010/main">
                  <a:solidFill>
                    <a:srgbClr val="FFFFFF"/>
                  </a:solidFill>
                </a14:hiddenFill>
              </a:ext>
            </a:extLst>
          </p:spPr>
        </p:pic>
        <p:pic>
          <p:nvPicPr>
            <p:cNvPr id="2084" name="Picture 36" descr="Image result for Mizuho Bank Ltd. logo">
              <a:extLst>
                <a:ext uri="{FF2B5EF4-FFF2-40B4-BE49-F238E27FC236}">
                  <a16:creationId xmlns:a16="http://schemas.microsoft.com/office/drawing/2014/main" id="{6620C2A1-F1BE-4A2A-8AB2-532F64F1E859}"/>
                </a:ext>
              </a:extLst>
            </p:cNvPr>
            <p:cNvPicPr>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2887040" y="1447117"/>
              <a:ext cx="1292092" cy="528838"/>
            </a:xfrm>
            <a:prstGeom prst="rect">
              <a:avLst/>
            </a:prstGeom>
            <a:noFill/>
            <a:extLst>
              <a:ext uri="{909E8E84-426E-40DD-AFC4-6F175D3DCCD1}">
                <a14:hiddenFill xmlns:a14="http://schemas.microsoft.com/office/drawing/2010/main">
                  <a:solidFill>
                    <a:srgbClr val="FFFFFF"/>
                  </a:solidFill>
                </a14:hiddenFill>
              </a:ext>
            </a:extLst>
          </p:spPr>
        </p:pic>
        <p:pic>
          <p:nvPicPr>
            <p:cNvPr id="2086" name="Picture 38" descr="Image result for LG Hausys logo">
              <a:extLst>
                <a:ext uri="{FF2B5EF4-FFF2-40B4-BE49-F238E27FC236}">
                  <a16:creationId xmlns:a16="http://schemas.microsoft.com/office/drawing/2014/main" id="{4A1EFBD7-9626-4EEA-AF8A-9A698B04D803}"/>
                </a:ext>
              </a:extLst>
            </p:cNvPr>
            <p:cNvPicPr>
              <a:picLocks noChangeAspect="1" noChangeArrowheads="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4572003" y="2149758"/>
              <a:ext cx="1566459" cy="344442"/>
            </a:xfrm>
            <a:prstGeom prst="rect">
              <a:avLst/>
            </a:prstGeom>
            <a:noFill/>
            <a:extLst>
              <a:ext uri="{909E8E84-426E-40DD-AFC4-6F175D3DCCD1}">
                <a14:hiddenFill xmlns:a14="http://schemas.microsoft.com/office/drawing/2010/main">
                  <a:solidFill>
                    <a:srgbClr val="FFFFFF"/>
                  </a:solidFill>
                </a14:hiddenFill>
              </a:ext>
            </a:extLst>
          </p:spPr>
        </p:pic>
        <p:pic>
          <p:nvPicPr>
            <p:cNvPr id="2088" name="Picture 40" descr="Image result for Davey Water Products logo">
              <a:extLst>
                <a:ext uri="{FF2B5EF4-FFF2-40B4-BE49-F238E27FC236}">
                  <a16:creationId xmlns:a16="http://schemas.microsoft.com/office/drawing/2014/main" id="{61BD178D-57FC-495C-8F99-06A86DBB0A6B}"/>
                </a:ext>
              </a:extLst>
            </p:cNvPr>
            <p:cNvPicPr>
              <a:picLocks noChangeAspect="1" noChangeArrowheads="1"/>
            </p:cNvPicPr>
            <p:nvPr/>
          </p:nvPicPr>
          <p:blipFill>
            <a:blip r:embed="rId12" cstate="screen">
              <a:extLst>
                <a:ext uri="{28A0092B-C50C-407E-A947-70E740481C1C}">
                  <a14:useLocalDpi xmlns:a14="http://schemas.microsoft.com/office/drawing/2010/main"/>
                </a:ext>
              </a:extLst>
            </a:blip>
            <a:srcRect/>
            <a:stretch>
              <a:fillRect/>
            </a:stretch>
          </p:blipFill>
          <p:spPr bwMode="auto">
            <a:xfrm>
              <a:off x="1132988" y="3980168"/>
              <a:ext cx="1188700" cy="500795"/>
            </a:xfrm>
            <a:prstGeom prst="rect">
              <a:avLst/>
            </a:prstGeom>
            <a:noFill/>
            <a:extLst>
              <a:ext uri="{909E8E84-426E-40DD-AFC4-6F175D3DCCD1}">
                <a14:hiddenFill xmlns:a14="http://schemas.microsoft.com/office/drawing/2010/main">
                  <a:solidFill>
                    <a:srgbClr val="FFFFFF"/>
                  </a:solidFill>
                </a14:hiddenFill>
              </a:ext>
            </a:extLst>
          </p:spPr>
        </p:pic>
        <p:pic>
          <p:nvPicPr>
            <p:cNvPr id="2094" name="Picture 46" descr="Related image">
              <a:extLst>
                <a:ext uri="{FF2B5EF4-FFF2-40B4-BE49-F238E27FC236}">
                  <a16:creationId xmlns:a16="http://schemas.microsoft.com/office/drawing/2014/main" id="{95D5CB28-4E5C-4CF1-A4EF-90B2EC7D701B}"/>
                </a:ext>
              </a:extLst>
            </p:cNvPr>
            <p:cNvPicPr>
              <a:picLocks noChangeAspect="1" noChangeArrowheads="1"/>
            </p:cNvPicPr>
            <p:nvPr/>
          </p:nvPicPr>
          <p:blipFill>
            <a:blip r:embed="rId13" cstate="screen">
              <a:extLst>
                <a:ext uri="{28A0092B-C50C-407E-A947-70E740481C1C}">
                  <a14:useLocalDpi xmlns:a14="http://schemas.microsoft.com/office/drawing/2010/main"/>
                </a:ext>
              </a:extLst>
            </a:blip>
            <a:srcRect/>
            <a:stretch>
              <a:fillRect/>
            </a:stretch>
          </p:blipFill>
          <p:spPr bwMode="auto">
            <a:xfrm>
              <a:off x="2740283" y="2734699"/>
              <a:ext cx="1584765" cy="469789"/>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Image result for the boston consulting group">
              <a:extLst>
                <a:ext uri="{FF2B5EF4-FFF2-40B4-BE49-F238E27FC236}">
                  <a16:creationId xmlns:a16="http://schemas.microsoft.com/office/drawing/2014/main" id="{0B3A87FE-CA7D-418E-841D-C50A1CFE6D22}"/>
                </a:ext>
              </a:extLst>
            </p:cNvPr>
            <p:cNvPicPr>
              <a:picLocks noChangeAspect="1" noChangeArrowheads="1"/>
            </p:cNvPicPr>
            <p:nvPr/>
          </p:nvPicPr>
          <p:blipFill>
            <a:blip r:embed="rId14" cstate="screen">
              <a:extLst>
                <a:ext uri="{28A0092B-C50C-407E-A947-70E740481C1C}">
                  <a14:useLocalDpi xmlns:a14="http://schemas.microsoft.com/office/drawing/2010/main"/>
                </a:ext>
              </a:extLst>
            </a:blip>
            <a:srcRect/>
            <a:stretch>
              <a:fillRect/>
            </a:stretch>
          </p:blipFill>
          <p:spPr bwMode="auto">
            <a:xfrm>
              <a:off x="6276455" y="5263701"/>
              <a:ext cx="1604666" cy="38402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MITSUI &amp; Co., Ltd. logo">
              <a:extLst>
                <a:ext uri="{FF2B5EF4-FFF2-40B4-BE49-F238E27FC236}">
                  <a16:creationId xmlns:a16="http://schemas.microsoft.com/office/drawing/2014/main" id="{8C91F8E3-C9F1-4271-8C61-04CEC10A683B}"/>
                </a:ext>
              </a:extLst>
            </p:cNvPr>
            <p:cNvPicPr>
              <a:picLocks noChangeAspect="1" noChangeArrowheads="1"/>
            </p:cNvPicPr>
            <p:nvPr/>
          </p:nvPicPr>
          <p:blipFill>
            <a:blip r:embed="rId15" cstate="screen">
              <a:extLst>
                <a:ext uri="{28A0092B-C50C-407E-A947-70E740481C1C}">
                  <a14:useLocalDpi xmlns:a14="http://schemas.microsoft.com/office/drawing/2010/main"/>
                </a:ext>
              </a:extLst>
            </a:blip>
            <a:srcRect/>
            <a:stretch>
              <a:fillRect/>
            </a:stretch>
          </p:blipFill>
          <p:spPr bwMode="auto">
            <a:xfrm>
              <a:off x="4983199" y="5142489"/>
              <a:ext cx="651447" cy="651446"/>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Sika India Pvt. Limited logo">
              <a:extLst>
                <a:ext uri="{FF2B5EF4-FFF2-40B4-BE49-F238E27FC236}">
                  <a16:creationId xmlns:a16="http://schemas.microsoft.com/office/drawing/2014/main" id="{C3193CD3-C7B5-4297-B648-82B4A9730816}"/>
                </a:ext>
              </a:extLst>
            </p:cNvPr>
            <p:cNvPicPr>
              <a:picLocks noChangeAspect="1" noChangeArrowheads="1"/>
            </p:cNvPicPr>
            <p:nvPr/>
          </p:nvPicPr>
          <p:blipFill>
            <a:blip r:embed="rId16" cstate="screen">
              <a:extLst>
                <a:ext uri="{28A0092B-C50C-407E-A947-70E740481C1C}">
                  <a14:useLocalDpi xmlns:a14="http://schemas.microsoft.com/office/drawing/2010/main"/>
                </a:ext>
              </a:extLst>
            </a:blip>
            <a:srcRect/>
            <a:stretch>
              <a:fillRect/>
            </a:stretch>
          </p:blipFill>
          <p:spPr bwMode="auto">
            <a:xfrm>
              <a:off x="6686604" y="3770470"/>
              <a:ext cx="793821" cy="86752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result for Kimberly-Clark Professionals logo">
              <a:extLst>
                <a:ext uri="{FF2B5EF4-FFF2-40B4-BE49-F238E27FC236}">
                  <a16:creationId xmlns:a16="http://schemas.microsoft.com/office/drawing/2014/main" id="{8201E3F4-1D3C-427E-B410-476DBA2C7C47}"/>
                </a:ext>
              </a:extLst>
            </p:cNvPr>
            <p:cNvPicPr>
              <a:picLocks noChangeAspect="1" noChangeArrowheads="1"/>
            </p:cNvPicPr>
            <p:nvPr/>
          </p:nvPicPr>
          <p:blipFill>
            <a:blip r:embed="rId17" cstate="screen">
              <a:extLst>
                <a:ext uri="{28A0092B-C50C-407E-A947-70E740481C1C}">
                  <a14:useLocalDpi xmlns:a14="http://schemas.microsoft.com/office/drawing/2010/main"/>
                </a:ext>
              </a:extLst>
            </a:blip>
            <a:srcRect/>
            <a:stretch>
              <a:fillRect/>
            </a:stretch>
          </p:blipFill>
          <p:spPr bwMode="auto">
            <a:xfrm>
              <a:off x="2920864" y="4634735"/>
              <a:ext cx="1280006" cy="471669"/>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Image result for Reckitt Benckiser Group plc logo">
              <a:extLst>
                <a:ext uri="{FF2B5EF4-FFF2-40B4-BE49-F238E27FC236}">
                  <a16:creationId xmlns:a16="http://schemas.microsoft.com/office/drawing/2014/main" id="{2D50F7CC-86F2-4506-9A8A-91407849016F}"/>
                </a:ext>
              </a:extLst>
            </p:cNvPr>
            <p:cNvPicPr>
              <a:picLocks noChangeAspect="1" noChangeArrowheads="1"/>
            </p:cNvPicPr>
            <p:nvPr/>
          </p:nvPicPr>
          <p:blipFill>
            <a:blip r:embed="rId18" cstate="screen">
              <a:extLst>
                <a:ext uri="{28A0092B-C50C-407E-A947-70E740481C1C}">
                  <a14:useLocalDpi xmlns:a14="http://schemas.microsoft.com/office/drawing/2010/main"/>
                </a:ext>
              </a:extLst>
            </a:blip>
            <a:srcRect/>
            <a:stretch>
              <a:fillRect/>
            </a:stretch>
          </p:blipFill>
          <p:spPr bwMode="auto">
            <a:xfrm>
              <a:off x="1213592" y="3319283"/>
              <a:ext cx="1215344" cy="533823"/>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descr="Related image">
              <a:extLst>
                <a:ext uri="{FF2B5EF4-FFF2-40B4-BE49-F238E27FC236}">
                  <a16:creationId xmlns:a16="http://schemas.microsoft.com/office/drawing/2014/main" id="{3E8EF85C-9989-4FC0-8844-F6338FCC90DC}"/>
                </a:ext>
              </a:extLst>
            </p:cNvPr>
            <p:cNvPicPr>
              <a:picLocks noChangeAspect="1" noChangeArrowheads="1"/>
            </p:cNvPicPr>
            <p:nvPr/>
          </p:nvPicPr>
          <p:blipFill>
            <a:blip r:embed="rId19" cstate="screen">
              <a:extLst>
                <a:ext uri="{28A0092B-C50C-407E-A947-70E740481C1C}">
                  <a14:useLocalDpi xmlns:a14="http://schemas.microsoft.com/office/drawing/2010/main"/>
                </a:ext>
              </a:extLst>
            </a:blip>
            <a:srcRect/>
            <a:stretch>
              <a:fillRect/>
            </a:stretch>
          </p:blipFill>
          <p:spPr bwMode="auto">
            <a:xfrm>
              <a:off x="6414368" y="2049412"/>
              <a:ext cx="1299670" cy="545963"/>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26" descr="Image result for Teijin Ltd. logo">
              <a:extLst>
                <a:ext uri="{FF2B5EF4-FFF2-40B4-BE49-F238E27FC236}">
                  <a16:creationId xmlns:a16="http://schemas.microsoft.com/office/drawing/2014/main" id="{53220BF0-01F2-487A-811F-867CEBCAAF81}"/>
                </a:ext>
              </a:extLst>
            </p:cNvPr>
            <p:cNvPicPr>
              <a:picLocks noChangeAspect="1" noChangeArrowheads="1"/>
            </p:cNvPicPr>
            <p:nvPr/>
          </p:nvPicPr>
          <p:blipFill>
            <a:blip r:embed="rId20" cstate="screen">
              <a:extLst>
                <a:ext uri="{28A0092B-C50C-407E-A947-70E740481C1C}">
                  <a14:useLocalDpi xmlns:a14="http://schemas.microsoft.com/office/drawing/2010/main"/>
                </a:ext>
              </a:extLst>
            </a:blip>
            <a:srcRect/>
            <a:stretch>
              <a:fillRect/>
            </a:stretch>
          </p:blipFill>
          <p:spPr bwMode="auto">
            <a:xfrm>
              <a:off x="4517552" y="2862672"/>
              <a:ext cx="1566460" cy="294844"/>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18" descr="Image result for Bosch Limited logo">
              <a:extLst>
                <a:ext uri="{FF2B5EF4-FFF2-40B4-BE49-F238E27FC236}">
                  <a16:creationId xmlns:a16="http://schemas.microsoft.com/office/drawing/2014/main" id="{A4ECCB26-C7C7-477A-9DA7-E89312F2154E}"/>
                </a:ext>
              </a:extLst>
            </p:cNvPr>
            <p:cNvPicPr>
              <a:picLocks noChangeAspect="1" noChangeArrowheads="1"/>
            </p:cNvPicPr>
            <p:nvPr/>
          </p:nvPicPr>
          <p:blipFill>
            <a:blip r:embed="rId21" cstate="screen">
              <a:extLst>
                <a:ext uri="{28A0092B-C50C-407E-A947-70E740481C1C}">
                  <a14:useLocalDpi xmlns:a14="http://schemas.microsoft.com/office/drawing/2010/main"/>
                </a:ext>
              </a:extLst>
            </a:blip>
            <a:srcRect/>
            <a:stretch>
              <a:fillRect/>
            </a:stretch>
          </p:blipFill>
          <p:spPr bwMode="auto">
            <a:xfrm>
              <a:off x="1055668" y="4634732"/>
              <a:ext cx="1456849" cy="346152"/>
            </a:xfrm>
            <a:prstGeom prst="rect">
              <a:avLst/>
            </a:prstGeom>
            <a:noFill/>
            <a:extLst>
              <a:ext uri="{909E8E84-426E-40DD-AFC4-6F175D3DCCD1}">
                <a14:hiddenFill xmlns:a14="http://schemas.microsoft.com/office/drawing/2010/main">
                  <a:solidFill>
                    <a:srgbClr val="FFFFFF"/>
                  </a:solidFill>
                </a14:hiddenFill>
              </a:ext>
            </a:extLst>
          </p:spPr>
        </p:pic>
        <p:pic>
          <p:nvPicPr>
            <p:cNvPr id="1052" name="Picture 28" descr="Image result for Bain &amp; Co logo">
              <a:extLst>
                <a:ext uri="{FF2B5EF4-FFF2-40B4-BE49-F238E27FC236}">
                  <a16:creationId xmlns:a16="http://schemas.microsoft.com/office/drawing/2014/main" id="{790CC454-BD70-4B4C-B347-43C317CECA29}"/>
                </a:ext>
              </a:extLst>
            </p:cNvPr>
            <p:cNvPicPr>
              <a:picLocks noChangeAspect="1" noChangeArrowheads="1"/>
            </p:cNvPicPr>
            <p:nvPr/>
          </p:nvPicPr>
          <p:blipFill>
            <a:blip r:embed="rId22" cstate="screen">
              <a:extLst>
                <a:ext uri="{28A0092B-C50C-407E-A947-70E740481C1C}">
                  <a14:useLocalDpi xmlns:a14="http://schemas.microsoft.com/office/drawing/2010/main"/>
                </a:ext>
              </a:extLst>
            </a:blip>
            <a:srcRect/>
            <a:stretch>
              <a:fillRect/>
            </a:stretch>
          </p:blipFill>
          <p:spPr bwMode="auto">
            <a:xfrm>
              <a:off x="1334793" y="5168080"/>
              <a:ext cx="920439" cy="575275"/>
            </a:xfrm>
            <a:prstGeom prst="rect">
              <a:avLst/>
            </a:prstGeom>
            <a:noFill/>
            <a:extLst>
              <a:ext uri="{909E8E84-426E-40DD-AFC4-6F175D3DCCD1}">
                <a14:hiddenFill xmlns:a14="http://schemas.microsoft.com/office/drawing/2010/main">
                  <a:solidFill>
                    <a:srgbClr val="FFFFFF"/>
                  </a:solidFill>
                </a14:hiddenFill>
              </a:ext>
            </a:extLst>
          </p:spPr>
        </p:pic>
        <p:pic>
          <p:nvPicPr>
            <p:cNvPr id="1054" name="Picture 30" descr="Related image">
              <a:extLst>
                <a:ext uri="{FF2B5EF4-FFF2-40B4-BE49-F238E27FC236}">
                  <a16:creationId xmlns:a16="http://schemas.microsoft.com/office/drawing/2014/main" id="{D38E3C62-0FED-4B92-820E-9A94ADE0A76B}"/>
                </a:ext>
              </a:extLst>
            </p:cNvPr>
            <p:cNvPicPr>
              <a:picLocks noChangeAspect="1" noChangeArrowheads="1"/>
            </p:cNvPicPr>
            <p:nvPr/>
          </p:nvPicPr>
          <p:blipFill>
            <a:blip r:embed="rId23" cstate="screen">
              <a:extLst>
                <a:ext uri="{28A0092B-C50C-407E-A947-70E740481C1C}">
                  <a14:useLocalDpi xmlns:a14="http://schemas.microsoft.com/office/drawing/2010/main"/>
                </a:ext>
              </a:extLst>
            </a:blip>
            <a:srcRect/>
            <a:stretch>
              <a:fillRect/>
            </a:stretch>
          </p:blipFill>
          <p:spPr bwMode="auto">
            <a:xfrm>
              <a:off x="2712898" y="5201029"/>
              <a:ext cx="1655870" cy="509370"/>
            </a:xfrm>
            <a:prstGeom prst="rect">
              <a:avLst/>
            </a:prstGeom>
            <a:noFill/>
            <a:extLst>
              <a:ext uri="{909E8E84-426E-40DD-AFC4-6F175D3DCCD1}">
                <a14:hiddenFill xmlns:a14="http://schemas.microsoft.com/office/drawing/2010/main">
                  <a:solidFill>
                    <a:srgbClr val="FFFFFF"/>
                  </a:solidFill>
                </a14:hiddenFill>
              </a:ext>
            </a:extLst>
          </p:spPr>
        </p:pic>
        <p:pic>
          <p:nvPicPr>
            <p:cNvPr id="1056" name="Picture 32" descr="Image result for GAIL India LTD logo">
              <a:extLst>
                <a:ext uri="{FF2B5EF4-FFF2-40B4-BE49-F238E27FC236}">
                  <a16:creationId xmlns:a16="http://schemas.microsoft.com/office/drawing/2014/main" id="{99A476B6-836A-4E70-BCC9-A3B5D8E7BF8C}"/>
                </a:ext>
              </a:extLst>
            </p:cNvPr>
            <p:cNvPicPr>
              <a:picLocks noChangeAspect="1" noChangeArrowheads="1"/>
            </p:cNvPicPr>
            <p:nvPr/>
          </p:nvPicPr>
          <p:blipFill>
            <a:blip r:embed="rId24" cstate="screen">
              <a:extLst>
                <a:ext uri="{28A0092B-C50C-407E-A947-70E740481C1C}">
                  <a14:useLocalDpi xmlns:a14="http://schemas.microsoft.com/office/drawing/2010/main"/>
                </a:ext>
              </a:extLst>
            </a:blip>
            <a:srcRect/>
            <a:stretch>
              <a:fillRect/>
            </a:stretch>
          </p:blipFill>
          <p:spPr bwMode="auto">
            <a:xfrm>
              <a:off x="4609221" y="3348986"/>
              <a:ext cx="1249838" cy="505101"/>
            </a:xfrm>
            <a:prstGeom prst="rect">
              <a:avLst/>
            </a:prstGeom>
            <a:noFill/>
            <a:extLst>
              <a:ext uri="{909E8E84-426E-40DD-AFC4-6F175D3DCCD1}">
                <a14:hiddenFill xmlns:a14="http://schemas.microsoft.com/office/drawing/2010/main">
                  <a:solidFill>
                    <a:srgbClr val="FFFFFF"/>
                  </a:solidFill>
                </a14:hiddenFill>
              </a:ext>
            </a:extLst>
          </p:spPr>
        </p:pic>
        <p:pic>
          <p:nvPicPr>
            <p:cNvPr id="1058" name="Picture 34" descr="Image result for Franklin Electric logo">
              <a:extLst>
                <a:ext uri="{FF2B5EF4-FFF2-40B4-BE49-F238E27FC236}">
                  <a16:creationId xmlns:a16="http://schemas.microsoft.com/office/drawing/2014/main" id="{567A0898-4808-4BB6-A4D6-5D56BD793BC0}"/>
                </a:ext>
              </a:extLst>
            </p:cNvPr>
            <p:cNvPicPr>
              <a:picLocks noChangeAspect="1" noChangeArrowheads="1"/>
            </p:cNvPicPr>
            <p:nvPr/>
          </p:nvPicPr>
          <p:blipFill>
            <a:blip r:embed="rId25" cstate="screen">
              <a:extLst>
                <a:ext uri="{28A0092B-C50C-407E-A947-70E740481C1C}">
                  <a14:useLocalDpi xmlns:a14="http://schemas.microsoft.com/office/drawing/2010/main"/>
                </a:ext>
              </a:extLst>
            </a:blip>
            <a:srcRect/>
            <a:stretch>
              <a:fillRect/>
            </a:stretch>
          </p:blipFill>
          <p:spPr bwMode="auto">
            <a:xfrm>
              <a:off x="6242101" y="3197759"/>
              <a:ext cx="1774620" cy="766940"/>
            </a:xfrm>
            <a:prstGeom prst="rect">
              <a:avLst/>
            </a:prstGeom>
            <a:noFill/>
            <a:extLst>
              <a:ext uri="{909E8E84-426E-40DD-AFC4-6F175D3DCCD1}">
                <a14:hiddenFill xmlns:a14="http://schemas.microsoft.com/office/drawing/2010/main">
                  <a:solidFill>
                    <a:srgbClr val="FFFFFF"/>
                  </a:solidFill>
                </a14:hiddenFill>
              </a:ext>
            </a:extLst>
          </p:spPr>
        </p:pic>
        <p:pic>
          <p:nvPicPr>
            <p:cNvPr id="1060" name="Picture 36" descr="Image result for Toray Industries, Inc. logo">
              <a:extLst>
                <a:ext uri="{FF2B5EF4-FFF2-40B4-BE49-F238E27FC236}">
                  <a16:creationId xmlns:a16="http://schemas.microsoft.com/office/drawing/2014/main" id="{75634EC2-8F5A-4442-AF01-08C726A12A24}"/>
                </a:ext>
              </a:extLst>
            </p:cNvPr>
            <p:cNvPicPr>
              <a:picLocks noChangeAspect="1" noChangeArrowheads="1"/>
            </p:cNvPicPr>
            <p:nvPr/>
          </p:nvPicPr>
          <p:blipFill>
            <a:blip r:embed="rId26" cstate="screen">
              <a:extLst>
                <a:ext uri="{28A0092B-C50C-407E-A947-70E740481C1C}">
                  <a14:useLocalDpi xmlns:a14="http://schemas.microsoft.com/office/drawing/2010/main"/>
                </a:ext>
              </a:extLst>
            </a:blip>
            <a:srcRect/>
            <a:stretch>
              <a:fillRect/>
            </a:stretch>
          </p:blipFill>
          <p:spPr bwMode="auto">
            <a:xfrm>
              <a:off x="6450028" y="1447117"/>
              <a:ext cx="1264010" cy="528838"/>
            </a:xfrm>
            <a:prstGeom prst="rect">
              <a:avLst/>
            </a:prstGeom>
            <a:noFill/>
            <a:extLst>
              <a:ext uri="{909E8E84-426E-40DD-AFC4-6F175D3DCCD1}">
                <a14:hiddenFill xmlns:a14="http://schemas.microsoft.com/office/drawing/2010/main">
                  <a:solidFill>
                    <a:srgbClr val="FFFFFF"/>
                  </a:solidFill>
                </a14:hiddenFill>
              </a:ext>
            </a:extLst>
          </p:spPr>
        </p:pic>
        <p:pic>
          <p:nvPicPr>
            <p:cNvPr id="1062" name="Picture 38" descr="Image result for DLA Piper Australia  logo">
              <a:extLst>
                <a:ext uri="{FF2B5EF4-FFF2-40B4-BE49-F238E27FC236}">
                  <a16:creationId xmlns:a16="http://schemas.microsoft.com/office/drawing/2014/main" id="{9D0E6EBB-A8D7-4730-BFD4-964ABB828E19}"/>
                </a:ext>
              </a:extLst>
            </p:cNvPr>
            <p:cNvPicPr>
              <a:picLocks noChangeAspect="1" noChangeArrowheads="1"/>
            </p:cNvPicPr>
            <p:nvPr/>
          </p:nvPicPr>
          <p:blipFill>
            <a:blip r:embed="rId27" cstate="screen">
              <a:extLst>
                <a:ext uri="{28A0092B-C50C-407E-A947-70E740481C1C}">
                  <a14:useLocalDpi xmlns:a14="http://schemas.microsoft.com/office/drawing/2010/main"/>
                </a:ext>
              </a:extLst>
            </a:blip>
            <a:srcRect/>
            <a:stretch>
              <a:fillRect/>
            </a:stretch>
          </p:blipFill>
          <p:spPr bwMode="auto">
            <a:xfrm>
              <a:off x="2990069" y="2086002"/>
              <a:ext cx="1252350" cy="509370"/>
            </a:xfrm>
            <a:prstGeom prst="rect">
              <a:avLst/>
            </a:prstGeom>
            <a:noFill/>
            <a:extLst>
              <a:ext uri="{909E8E84-426E-40DD-AFC4-6F175D3DCCD1}">
                <a14:hiddenFill xmlns:a14="http://schemas.microsoft.com/office/drawing/2010/main">
                  <a:solidFill>
                    <a:srgbClr val="FFFFFF"/>
                  </a:solidFill>
                </a14:hiddenFill>
              </a:ext>
            </a:extLst>
          </p:spPr>
        </p:pic>
        <p:pic>
          <p:nvPicPr>
            <p:cNvPr id="1070" name="Picture 46" descr="Related image">
              <a:extLst>
                <a:ext uri="{FF2B5EF4-FFF2-40B4-BE49-F238E27FC236}">
                  <a16:creationId xmlns:a16="http://schemas.microsoft.com/office/drawing/2014/main" id="{E20ACB34-09FC-4E57-B0F9-250A8202B714}"/>
                </a:ext>
              </a:extLst>
            </p:cNvPr>
            <p:cNvPicPr>
              <a:picLocks noChangeAspect="1" noChangeArrowheads="1"/>
            </p:cNvPicPr>
            <p:nvPr/>
          </p:nvPicPr>
          <p:blipFill>
            <a:blip r:embed="rId28" cstate="screen">
              <a:extLst>
                <a:ext uri="{28A0092B-C50C-407E-A947-70E740481C1C}">
                  <a14:useLocalDpi xmlns:a14="http://schemas.microsoft.com/office/drawing/2010/main"/>
                </a:ext>
              </a:extLst>
            </a:blip>
            <a:srcRect/>
            <a:stretch>
              <a:fillRect/>
            </a:stretch>
          </p:blipFill>
          <p:spPr bwMode="auto">
            <a:xfrm>
              <a:off x="2702749" y="3323519"/>
              <a:ext cx="1632153" cy="533170"/>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22" descr="Image result for Dun &amp; Bradstreet Information Services India Pvt Ltd. logo">
              <a:extLst>
                <a:ext uri="{FF2B5EF4-FFF2-40B4-BE49-F238E27FC236}">
                  <a16:creationId xmlns:a16="http://schemas.microsoft.com/office/drawing/2014/main" id="{17473293-1CB1-438D-99C6-9D0AE11555B3}"/>
                </a:ext>
              </a:extLst>
            </p:cNvPr>
            <p:cNvPicPr>
              <a:picLocks noChangeAspect="1" noChangeArrowheads="1"/>
            </p:cNvPicPr>
            <p:nvPr/>
          </p:nvPicPr>
          <p:blipFill>
            <a:blip r:embed="rId29" cstate="screen">
              <a:extLst>
                <a:ext uri="{28A0092B-C50C-407E-A947-70E740481C1C}">
                  <a14:useLocalDpi xmlns:a14="http://schemas.microsoft.com/office/drawing/2010/main"/>
                </a:ext>
              </a:extLst>
            </a:blip>
            <a:srcRect/>
            <a:stretch>
              <a:fillRect/>
            </a:stretch>
          </p:blipFill>
          <p:spPr bwMode="auto">
            <a:xfrm>
              <a:off x="4495177" y="4044233"/>
              <a:ext cx="1655982" cy="294844"/>
            </a:xfrm>
            <a:prstGeom prst="rect">
              <a:avLst/>
            </a:prstGeom>
            <a:noFill/>
            <a:extLst>
              <a:ext uri="{909E8E84-426E-40DD-AFC4-6F175D3DCCD1}">
                <a14:hiddenFill xmlns:a14="http://schemas.microsoft.com/office/drawing/2010/main">
                  <a:solidFill>
                    <a:srgbClr val="FFFFFF"/>
                  </a:solidFill>
                </a14:hiddenFill>
              </a:ext>
            </a:extLst>
          </p:spPr>
        </p:pic>
      </p:grpSp>
      <p:graphicFrame>
        <p:nvGraphicFramePr>
          <p:cNvPr id="36" name="Table 2">
            <a:extLst>
              <a:ext uri="{FF2B5EF4-FFF2-40B4-BE49-F238E27FC236}">
                <a16:creationId xmlns:a16="http://schemas.microsoft.com/office/drawing/2014/main" id="{B8D75639-44C4-456F-8306-2DFADE4D9277}"/>
              </a:ext>
            </a:extLst>
          </p:cNvPr>
          <p:cNvGraphicFramePr>
            <a:graphicFrameLocks noGrp="1"/>
          </p:cNvGraphicFramePr>
          <p:nvPr/>
        </p:nvGraphicFramePr>
        <p:xfrm>
          <a:off x="318050" y="1192698"/>
          <a:ext cx="8574160" cy="5289697"/>
        </p:xfrm>
        <a:graphic>
          <a:graphicData uri="http://schemas.openxmlformats.org/drawingml/2006/table">
            <a:tbl>
              <a:tblPr firstRow="1" bandRow="1">
                <a:tableStyleId>{5940675A-B579-460E-94D1-54222C63F5DA}</a:tableStyleId>
              </a:tblPr>
              <a:tblGrid>
                <a:gridCol w="2143540">
                  <a:extLst>
                    <a:ext uri="{9D8B030D-6E8A-4147-A177-3AD203B41FA5}">
                      <a16:colId xmlns:a16="http://schemas.microsoft.com/office/drawing/2014/main" val="172828129"/>
                    </a:ext>
                  </a:extLst>
                </a:gridCol>
                <a:gridCol w="2143540">
                  <a:extLst>
                    <a:ext uri="{9D8B030D-6E8A-4147-A177-3AD203B41FA5}">
                      <a16:colId xmlns:a16="http://schemas.microsoft.com/office/drawing/2014/main" val="4233152267"/>
                    </a:ext>
                  </a:extLst>
                </a:gridCol>
                <a:gridCol w="2143540">
                  <a:extLst>
                    <a:ext uri="{9D8B030D-6E8A-4147-A177-3AD203B41FA5}">
                      <a16:colId xmlns:a16="http://schemas.microsoft.com/office/drawing/2014/main" val="3372618508"/>
                    </a:ext>
                  </a:extLst>
                </a:gridCol>
                <a:gridCol w="2143540">
                  <a:extLst>
                    <a:ext uri="{9D8B030D-6E8A-4147-A177-3AD203B41FA5}">
                      <a16:colId xmlns:a16="http://schemas.microsoft.com/office/drawing/2014/main" val="2213240307"/>
                    </a:ext>
                  </a:extLst>
                </a:gridCol>
              </a:tblGrid>
              <a:tr h="755671">
                <a:tc>
                  <a:txBody>
                    <a:bodyPr/>
                    <a:lstStyle/>
                    <a:p>
                      <a:endParaRPr lang="en-US" dirty="0"/>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endParaRPr lang="en-US" dirty="0"/>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endParaRPr lang="en-US" dirty="0"/>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endParaRPr lang="en-US" dirty="0"/>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tcPr>
                </a:tc>
                <a:extLst>
                  <a:ext uri="{0D108BD9-81ED-4DB2-BD59-A6C34878D82A}">
                    <a16:rowId xmlns:a16="http://schemas.microsoft.com/office/drawing/2014/main" val="2366149844"/>
                  </a:ext>
                </a:extLst>
              </a:tr>
              <a:tr h="755671">
                <a:tc>
                  <a:txBody>
                    <a:bodyPr/>
                    <a:lstStyle/>
                    <a:p>
                      <a:endParaRPr lang="en-US" dirty="0"/>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endParaRPr lang="en-US" dirty="0"/>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endParaRPr lang="en-US" dirty="0"/>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endParaRPr lang="en-US" dirty="0"/>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tcPr>
                </a:tc>
                <a:extLst>
                  <a:ext uri="{0D108BD9-81ED-4DB2-BD59-A6C34878D82A}">
                    <a16:rowId xmlns:a16="http://schemas.microsoft.com/office/drawing/2014/main" val="1619694464"/>
                  </a:ext>
                </a:extLst>
              </a:tr>
              <a:tr h="755671">
                <a:tc>
                  <a:txBody>
                    <a:bodyPr/>
                    <a:lstStyle/>
                    <a:p>
                      <a:endParaRPr lang="en-US" dirty="0"/>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endParaRPr lang="en-US" dirty="0"/>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endParaRPr lang="en-US" dirty="0"/>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endParaRPr lang="en-US" dirty="0"/>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tcPr>
                </a:tc>
                <a:extLst>
                  <a:ext uri="{0D108BD9-81ED-4DB2-BD59-A6C34878D82A}">
                    <a16:rowId xmlns:a16="http://schemas.microsoft.com/office/drawing/2014/main" val="3674792885"/>
                  </a:ext>
                </a:extLst>
              </a:tr>
              <a:tr h="755671">
                <a:tc>
                  <a:txBody>
                    <a:bodyPr/>
                    <a:lstStyle/>
                    <a:p>
                      <a:endParaRPr lang="en-US" dirty="0"/>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endParaRPr lang="en-US" dirty="0"/>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endParaRPr lang="en-US" dirty="0"/>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endParaRPr lang="en-US" dirty="0"/>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tcPr>
                </a:tc>
                <a:extLst>
                  <a:ext uri="{0D108BD9-81ED-4DB2-BD59-A6C34878D82A}">
                    <a16:rowId xmlns:a16="http://schemas.microsoft.com/office/drawing/2014/main" val="3566418816"/>
                  </a:ext>
                </a:extLst>
              </a:tr>
              <a:tr h="755671">
                <a:tc>
                  <a:txBody>
                    <a:bodyPr/>
                    <a:lstStyle/>
                    <a:p>
                      <a:endParaRPr lang="en-US" dirty="0"/>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endParaRPr lang="en-US" dirty="0"/>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endParaRPr lang="en-US" dirty="0"/>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endParaRPr lang="en-US" dirty="0"/>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tcPr>
                </a:tc>
                <a:extLst>
                  <a:ext uri="{0D108BD9-81ED-4DB2-BD59-A6C34878D82A}">
                    <a16:rowId xmlns:a16="http://schemas.microsoft.com/office/drawing/2014/main" val="494572416"/>
                  </a:ext>
                </a:extLst>
              </a:tr>
              <a:tr h="755671">
                <a:tc>
                  <a:txBody>
                    <a:bodyPr/>
                    <a:lstStyle/>
                    <a:p>
                      <a:endParaRPr lang="en-US" dirty="0"/>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endParaRPr lang="en-US" dirty="0"/>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endParaRPr lang="en-US" dirty="0"/>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endParaRPr lang="en-US" dirty="0"/>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tcPr>
                </a:tc>
                <a:extLst>
                  <a:ext uri="{0D108BD9-81ED-4DB2-BD59-A6C34878D82A}">
                    <a16:rowId xmlns:a16="http://schemas.microsoft.com/office/drawing/2014/main" val="211838391"/>
                  </a:ext>
                </a:extLst>
              </a:tr>
              <a:tr h="755671">
                <a:tc>
                  <a:txBody>
                    <a:bodyPr/>
                    <a:lstStyle/>
                    <a:p>
                      <a:endParaRPr lang="en-US" dirty="0"/>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endParaRPr lang="en-US" dirty="0"/>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endParaRPr lang="en-US" dirty="0"/>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endParaRPr lang="en-US" dirty="0"/>
                    </a:p>
                  </a:txBody>
                  <a:tcP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tcPr>
                </a:tc>
                <a:extLst>
                  <a:ext uri="{0D108BD9-81ED-4DB2-BD59-A6C34878D82A}">
                    <a16:rowId xmlns:a16="http://schemas.microsoft.com/office/drawing/2014/main" val="353085298"/>
                  </a:ext>
                </a:extLst>
              </a:tr>
            </a:tbl>
          </a:graphicData>
        </a:graphic>
      </p:graphicFrame>
      <p:pic>
        <p:nvPicPr>
          <p:cNvPr id="1026" name="Picture 2" descr="Image result for Deloitte Tohmatsu Consulting LLC logo">
            <a:extLst>
              <a:ext uri="{FF2B5EF4-FFF2-40B4-BE49-F238E27FC236}">
                <a16:creationId xmlns:a16="http://schemas.microsoft.com/office/drawing/2014/main" id="{D66DB79F-9FDF-4E3D-B4F2-A65D1A2F402D}"/>
              </a:ext>
            </a:extLst>
          </p:cNvPr>
          <p:cNvPicPr>
            <a:picLocks noChangeAspect="1" noChangeArrowheads="1"/>
          </p:cNvPicPr>
          <p:nvPr/>
        </p:nvPicPr>
        <p:blipFill>
          <a:blip r:embed="rId30" cstate="screen">
            <a:extLst>
              <a:ext uri="{28A0092B-C50C-407E-A947-70E740481C1C}">
                <a14:useLocalDpi xmlns:a14="http://schemas.microsoft.com/office/drawing/2010/main"/>
              </a:ext>
            </a:extLst>
          </a:blip>
          <a:srcRect/>
          <a:stretch>
            <a:fillRect/>
          </a:stretch>
        </p:blipFill>
        <p:spPr bwMode="auto">
          <a:xfrm>
            <a:off x="10407941" y="-1531523"/>
            <a:ext cx="155959" cy="108528"/>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Image result for Sanso Electric Co., Ltd. logo">
            <a:extLst>
              <a:ext uri="{FF2B5EF4-FFF2-40B4-BE49-F238E27FC236}">
                <a16:creationId xmlns:a16="http://schemas.microsoft.com/office/drawing/2014/main" id="{3B0C8A64-25DD-4E4A-BAAB-B100FB8F4A51}"/>
              </a:ext>
            </a:extLst>
          </p:cNvPr>
          <p:cNvPicPr>
            <a:picLocks noChangeAspect="1" noChangeArrowheads="1"/>
          </p:cNvPicPr>
          <p:nvPr/>
        </p:nvPicPr>
        <p:blipFill>
          <a:blip r:embed="rId31" cstate="screen">
            <a:extLst>
              <a:ext uri="{28A0092B-C50C-407E-A947-70E740481C1C}">
                <a14:useLocalDpi xmlns:a14="http://schemas.microsoft.com/office/drawing/2010/main"/>
              </a:ext>
            </a:extLst>
          </a:blip>
          <a:srcRect/>
          <a:stretch>
            <a:fillRect/>
          </a:stretch>
        </p:blipFill>
        <p:spPr bwMode="auto">
          <a:xfrm>
            <a:off x="10415487" y="-2402086"/>
            <a:ext cx="362927" cy="239202"/>
          </a:xfrm>
          <a:prstGeom prst="rect">
            <a:avLst/>
          </a:prstGeom>
          <a:noFill/>
          <a:extLst>
            <a:ext uri="{909E8E84-426E-40DD-AFC4-6F175D3DCCD1}">
              <a14:hiddenFill xmlns:a14="http://schemas.microsoft.com/office/drawing/2010/main">
                <a:solidFill>
                  <a:srgbClr val="FFFFFF"/>
                </a:solidFill>
              </a14:hiddenFill>
            </a:ext>
          </a:extLst>
        </p:spPr>
      </p:pic>
      <p:sp>
        <p:nvSpPr>
          <p:cNvPr id="3" name="Text Placeholder 2">
            <a:extLst>
              <a:ext uri="{FF2B5EF4-FFF2-40B4-BE49-F238E27FC236}">
                <a16:creationId xmlns:a16="http://schemas.microsoft.com/office/drawing/2014/main" id="{574A430B-A18C-4DB9-B609-648628E43F60}"/>
              </a:ext>
            </a:extLst>
          </p:cNvPr>
          <p:cNvSpPr>
            <a:spLocks noGrp="1"/>
          </p:cNvSpPr>
          <p:nvPr>
            <p:ph type="body" sz="quarter" idx="4294967295"/>
          </p:nvPr>
        </p:nvSpPr>
        <p:spPr>
          <a:xfrm>
            <a:off x="22109" y="347319"/>
            <a:ext cx="7863840" cy="457200"/>
          </a:xfrm>
        </p:spPr>
        <p:txBody>
          <a:bodyPr/>
          <a:lstStyle/>
          <a:p>
            <a:r>
              <a:rPr kumimoji="0" lang="en-US" sz="1600" b="1" i="0" u="none" strike="noStrike" kern="1200" cap="none" spc="0" normalizeH="0" baseline="0" noProof="0" dirty="0">
                <a:ln>
                  <a:noFill/>
                </a:ln>
                <a:solidFill>
                  <a:prstClr val="black"/>
                </a:solidFill>
                <a:effectLst/>
                <a:uLnTx/>
                <a:uFillTx/>
                <a:latin typeface="Montserrat"/>
                <a:ea typeface="Verdana" panose="020B0604030504040204" pitchFamily="34" charset="0"/>
                <a:cs typeface="Verdana" panose="020B0604030504040204" pitchFamily="34" charset="0"/>
              </a:rPr>
              <a:t>Our Prestigious Clients Who Bought Reports in Chemical Industry </a:t>
            </a:r>
          </a:p>
          <a:p>
            <a:endParaRPr lang="en-US" dirty="0"/>
          </a:p>
        </p:txBody>
      </p:sp>
    </p:spTree>
    <p:extLst>
      <p:ext uri="{BB962C8B-B14F-4D97-AF65-F5344CB8AC3E}">
        <p14:creationId xmlns:p14="http://schemas.microsoft.com/office/powerpoint/2010/main" val="219014231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close up of electronics&#10;&#10;Description automatically generated">
            <a:extLst>
              <a:ext uri="{FF2B5EF4-FFF2-40B4-BE49-F238E27FC236}">
                <a16:creationId xmlns:a16="http://schemas.microsoft.com/office/drawing/2014/main" id="{13E98575-940F-4B38-B4C5-6F4626D708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508" y="701503"/>
            <a:ext cx="9030715" cy="5078052"/>
          </a:xfrm>
          <a:prstGeom prst="rect">
            <a:avLst/>
          </a:prstGeom>
        </p:spPr>
      </p:pic>
      <p:sp>
        <p:nvSpPr>
          <p:cNvPr id="8" name="TextBox 7">
            <a:extLst>
              <a:ext uri="{FF2B5EF4-FFF2-40B4-BE49-F238E27FC236}">
                <a16:creationId xmlns:a16="http://schemas.microsoft.com/office/drawing/2014/main" id="{B9013405-2F7B-4CB5-A0C9-1A2D5D68B35A}"/>
              </a:ext>
            </a:extLst>
          </p:cNvPr>
          <p:cNvSpPr txBox="1"/>
          <p:nvPr/>
        </p:nvSpPr>
        <p:spPr>
          <a:xfrm>
            <a:off x="0" y="5755730"/>
            <a:ext cx="6348995" cy="910699"/>
          </a:xfrm>
          <a:prstGeom prst="rect">
            <a:avLst/>
          </a:prstGeom>
          <a:noFill/>
        </p:spPr>
        <p:txBody>
          <a:bodyPr wrap="square" rtlCol="0">
            <a:spAutoFit/>
          </a:bodyPr>
          <a:lstStyle/>
          <a:p>
            <a:r>
              <a:rPr lang="en-IN" sz="3500" dirty="0">
                <a:solidFill>
                  <a:schemeClr val="tx2">
                    <a:lumMod val="50000"/>
                  </a:schemeClr>
                </a:solidFill>
                <a:latin typeface="Montserrat"/>
                <a:ea typeface="Verdana" panose="020B0604030504040204" pitchFamily="34" charset="0"/>
                <a:cs typeface="Arial" panose="020B0604020202020204" pitchFamily="34" charset="0"/>
              </a:rPr>
              <a:t>Thank you!! </a:t>
            </a:r>
          </a:p>
          <a:p>
            <a:r>
              <a:rPr lang="en-IN" sz="1818" i="1" dirty="0">
                <a:solidFill>
                  <a:schemeClr val="tx2">
                    <a:lumMod val="50000"/>
                  </a:schemeClr>
                </a:solidFill>
                <a:latin typeface="Calibri" panose="020F0502020204030204" pitchFamily="34" charset="0"/>
                <a:ea typeface="Verdana" panose="020B0604030504040204" pitchFamily="34" charset="0"/>
                <a:cs typeface="Arial" panose="020B0604020202020204" pitchFamily="34" charset="0"/>
              </a:rPr>
              <a:t>We look forward to serving your research needs!! </a:t>
            </a:r>
          </a:p>
        </p:txBody>
      </p:sp>
      <p:sp>
        <p:nvSpPr>
          <p:cNvPr id="9" name="Rectangle 8">
            <a:extLst>
              <a:ext uri="{FF2B5EF4-FFF2-40B4-BE49-F238E27FC236}">
                <a16:creationId xmlns:a16="http://schemas.microsoft.com/office/drawing/2014/main" id="{DA12E790-7301-473F-AD18-EB2C41E25F6A}"/>
              </a:ext>
            </a:extLst>
          </p:cNvPr>
          <p:cNvSpPr/>
          <p:nvPr/>
        </p:nvSpPr>
        <p:spPr>
          <a:xfrm>
            <a:off x="5984126" y="770253"/>
            <a:ext cx="2873777" cy="1649430"/>
          </a:xfrm>
          <a:prstGeom prst="rect">
            <a:avLst/>
          </a:prstGeom>
          <a:solidFill>
            <a:srgbClr val="168C86"/>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CF6859E8-114C-42CC-AD29-2E33D7BF706D}"/>
              </a:ext>
            </a:extLst>
          </p:cNvPr>
          <p:cNvSpPr txBox="1"/>
          <p:nvPr/>
        </p:nvSpPr>
        <p:spPr>
          <a:xfrm>
            <a:off x="6212611" y="1097438"/>
            <a:ext cx="2383712" cy="1015663"/>
          </a:xfrm>
          <a:prstGeom prst="rect">
            <a:avLst/>
          </a:prstGeom>
          <a:noFill/>
          <a:ln>
            <a:noFill/>
          </a:ln>
        </p:spPr>
        <p:txBody>
          <a:bodyPr wrap="square" rtlCol="0">
            <a:spAutoFit/>
          </a:bodyPr>
          <a:lstStyle/>
          <a:p>
            <a:pPr algn="ctr">
              <a:defRPr/>
            </a:pPr>
            <a:r>
              <a:rPr lang="en-US" sz="1000" b="1" kern="0" dirty="0">
                <a:solidFill>
                  <a:schemeClr val="bg1"/>
                </a:solidFill>
                <a:latin typeface="Arial" pitchFamily="34" charset="0"/>
                <a:cs typeface="Arial" pitchFamily="34" charset="0"/>
              </a:rPr>
              <a:t>TechSci Research – North America</a:t>
            </a:r>
          </a:p>
          <a:p>
            <a:pPr algn="ctr">
              <a:defRPr/>
            </a:pPr>
            <a:r>
              <a:rPr lang="en-US" sz="1000" b="1" kern="0" dirty="0">
                <a:solidFill>
                  <a:schemeClr val="bg1"/>
                </a:solidFill>
                <a:latin typeface="Arial" pitchFamily="34" charset="0"/>
                <a:cs typeface="Arial" pitchFamily="34" charset="0"/>
              </a:rPr>
              <a:t>708 Third Avenue, Manhattan,  </a:t>
            </a:r>
          </a:p>
          <a:p>
            <a:pPr algn="ctr">
              <a:defRPr/>
            </a:pPr>
            <a:r>
              <a:rPr lang="en-US" sz="1000" b="1" kern="0" dirty="0">
                <a:solidFill>
                  <a:schemeClr val="bg1"/>
                </a:solidFill>
                <a:latin typeface="Arial" pitchFamily="34" charset="0"/>
                <a:cs typeface="Arial" pitchFamily="34" charset="0"/>
              </a:rPr>
              <a:t>New York, United States</a:t>
            </a:r>
          </a:p>
          <a:p>
            <a:pPr algn="ctr">
              <a:defRPr/>
            </a:pPr>
            <a:r>
              <a:rPr lang="en-US" sz="1000" b="1" kern="0" dirty="0">
                <a:solidFill>
                  <a:schemeClr val="bg1"/>
                </a:solidFill>
                <a:latin typeface="Arial" pitchFamily="34" charset="0"/>
                <a:cs typeface="Arial" pitchFamily="34" charset="0"/>
              </a:rPr>
              <a:t>Tel: +1- 646- 360- 1656</a:t>
            </a:r>
          </a:p>
          <a:p>
            <a:pPr algn="ctr">
              <a:defRPr/>
            </a:pPr>
            <a:r>
              <a:rPr lang="en-US" sz="1000" b="1" kern="0" dirty="0">
                <a:solidFill>
                  <a:schemeClr val="bg1"/>
                </a:solidFill>
                <a:latin typeface="Arial" pitchFamily="34" charset="0"/>
                <a:cs typeface="Arial" pitchFamily="34" charset="0"/>
              </a:rPr>
              <a:t>Email: sales@techsciresearch.com  www.techsciresearch.com</a:t>
            </a:r>
          </a:p>
        </p:txBody>
      </p:sp>
      <p:sp>
        <p:nvSpPr>
          <p:cNvPr id="11" name="Rectangle 10">
            <a:extLst>
              <a:ext uri="{FF2B5EF4-FFF2-40B4-BE49-F238E27FC236}">
                <a16:creationId xmlns:a16="http://schemas.microsoft.com/office/drawing/2014/main" id="{269D8310-0776-4A58-AD7B-552EB6D70BE4}"/>
              </a:ext>
            </a:extLst>
          </p:cNvPr>
          <p:cNvSpPr/>
          <p:nvPr/>
        </p:nvSpPr>
        <p:spPr>
          <a:xfrm>
            <a:off x="5984002" y="2509035"/>
            <a:ext cx="2840930" cy="1649430"/>
          </a:xfrm>
          <a:prstGeom prst="rect">
            <a:avLst/>
          </a:prstGeom>
          <a:solidFill>
            <a:srgbClr val="168C86"/>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a:extLst>
              <a:ext uri="{FF2B5EF4-FFF2-40B4-BE49-F238E27FC236}">
                <a16:creationId xmlns:a16="http://schemas.microsoft.com/office/drawing/2014/main" id="{A9466AC6-9EAA-43D2-A656-DF9BC2F32DCF}"/>
              </a:ext>
            </a:extLst>
          </p:cNvPr>
          <p:cNvSpPr txBox="1"/>
          <p:nvPr/>
        </p:nvSpPr>
        <p:spPr>
          <a:xfrm>
            <a:off x="6212611" y="2746868"/>
            <a:ext cx="2588489" cy="1015663"/>
          </a:xfrm>
          <a:prstGeom prst="rect">
            <a:avLst/>
          </a:prstGeom>
          <a:noFill/>
          <a:ln>
            <a:noFill/>
          </a:ln>
        </p:spPr>
        <p:txBody>
          <a:bodyPr wrap="square" rtlCol="0">
            <a:spAutoFit/>
          </a:bodyPr>
          <a:lstStyle/>
          <a:p>
            <a:pPr algn="ctr">
              <a:defRPr/>
            </a:pPr>
            <a:r>
              <a:rPr lang="en-US" sz="1000" b="1" kern="0" dirty="0">
                <a:solidFill>
                  <a:schemeClr val="bg1"/>
                </a:solidFill>
                <a:latin typeface="Arial" pitchFamily="34" charset="0"/>
                <a:cs typeface="Arial" pitchFamily="34" charset="0"/>
              </a:rPr>
              <a:t>TechSci Research – Europe</a:t>
            </a:r>
          </a:p>
          <a:p>
            <a:pPr algn="ctr">
              <a:defRPr/>
            </a:pPr>
            <a:r>
              <a:rPr lang="en-US" sz="1000" b="1" kern="0" dirty="0">
                <a:solidFill>
                  <a:schemeClr val="bg1"/>
                </a:solidFill>
                <a:latin typeface="Arial" pitchFamily="34" charset="0"/>
                <a:cs typeface="Arial" pitchFamily="34" charset="0"/>
              </a:rPr>
              <a:t>54, Old brook,  Bretton, </a:t>
            </a:r>
          </a:p>
          <a:p>
            <a:pPr algn="ctr">
              <a:defRPr/>
            </a:pPr>
            <a:r>
              <a:rPr lang="en-US" sz="1000" b="1" kern="0" dirty="0">
                <a:solidFill>
                  <a:schemeClr val="bg1"/>
                </a:solidFill>
                <a:latin typeface="Arial" pitchFamily="34" charset="0"/>
                <a:cs typeface="Arial" pitchFamily="34" charset="0"/>
              </a:rPr>
              <a:t>Peterborough, </a:t>
            </a:r>
          </a:p>
          <a:p>
            <a:pPr algn="ctr">
              <a:defRPr/>
            </a:pPr>
            <a:r>
              <a:rPr lang="en-US" sz="1000" b="1" kern="0" dirty="0">
                <a:solidFill>
                  <a:schemeClr val="bg1"/>
                </a:solidFill>
                <a:latin typeface="Arial" pitchFamily="34" charset="0"/>
                <a:cs typeface="Arial" pitchFamily="34" charset="0"/>
              </a:rPr>
              <a:t>United Kingdom</a:t>
            </a:r>
          </a:p>
          <a:p>
            <a:pPr algn="ctr">
              <a:defRPr/>
            </a:pPr>
            <a:r>
              <a:rPr lang="en-US" sz="1000" b="1" kern="0" dirty="0">
                <a:solidFill>
                  <a:schemeClr val="bg1"/>
                </a:solidFill>
                <a:latin typeface="Arial" pitchFamily="34" charset="0"/>
                <a:cs typeface="Arial" pitchFamily="34" charset="0"/>
              </a:rPr>
              <a:t>Email: sales@techsciresearch.com  www.techsciresearch.com</a:t>
            </a:r>
          </a:p>
        </p:txBody>
      </p:sp>
      <p:sp>
        <p:nvSpPr>
          <p:cNvPr id="13" name="Rectangle 12">
            <a:extLst>
              <a:ext uri="{FF2B5EF4-FFF2-40B4-BE49-F238E27FC236}">
                <a16:creationId xmlns:a16="http://schemas.microsoft.com/office/drawing/2014/main" id="{FAF560E8-480C-43B6-B306-402EAB433FE7}"/>
              </a:ext>
            </a:extLst>
          </p:cNvPr>
          <p:cNvSpPr/>
          <p:nvPr/>
        </p:nvSpPr>
        <p:spPr>
          <a:xfrm>
            <a:off x="5984002" y="4204360"/>
            <a:ext cx="2840930" cy="1601859"/>
          </a:xfrm>
          <a:prstGeom prst="rect">
            <a:avLst/>
          </a:prstGeom>
          <a:solidFill>
            <a:srgbClr val="168C86"/>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a:extLst>
              <a:ext uri="{FF2B5EF4-FFF2-40B4-BE49-F238E27FC236}">
                <a16:creationId xmlns:a16="http://schemas.microsoft.com/office/drawing/2014/main" id="{47BE9CBA-0F72-4341-A98B-DEE3901E2AF2}"/>
              </a:ext>
            </a:extLst>
          </p:cNvPr>
          <p:cNvSpPr txBox="1"/>
          <p:nvPr/>
        </p:nvSpPr>
        <p:spPr>
          <a:xfrm>
            <a:off x="6212611" y="4487267"/>
            <a:ext cx="2348020" cy="1015663"/>
          </a:xfrm>
          <a:prstGeom prst="rect">
            <a:avLst/>
          </a:prstGeom>
          <a:noFill/>
          <a:ln>
            <a:noFill/>
          </a:ln>
        </p:spPr>
        <p:txBody>
          <a:bodyPr wrap="square" rtlCol="0">
            <a:spAutoFit/>
          </a:bodyPr>
          <a:lstStyle/>
          <a:p>
            <a:pPr algn="ctr">
              <a:defRPr/>
            </a:pPr>
            <a:r>
              <a:rPr lang="en-US" sz="1000" b="1" kern="0" dirty="0">
                <a:solidFill>
                  <a:schemeClr val="bg1"/>
                </a:solidFill>
                <a:latin typeface="Arial" pitchFamily="34" charset="0"/>
                <a:cs typeface="Arial" pitchFamily="34" charset="0"/>
              </a:rPr>
              <a:t>TechSci Research – Asia-Pacific</a:t>
            </a:r>
          </a:p>
          <a:p>
            <a:pPr algn="ctr">
              <a:defRPr/>
            </a:pPr>
            <a:r>
              <a:rPr lang="en-US" sz="1000" b="1" kern="0" dirty="0">
                <a:solidFill>
                  <a:schemeClr val="bg1"/>
                </a:solidFill>
                <a:latin typeface="Arial" pitchFamily="34" charset="0"/>
                <a:cs typeface="Arial" pitchFamily="34" charset="0"/>
              </a:rPr>
              <a:t>B – 44, Sector – 57, Noida, National Capital Region, U.P. - India</a:t>
            </a:r>
          </a:p>
          <a:p>
            <a:pPr algn="ctr">
              <a:defRPr/>
            </a:pPr>
            <a:r>
              <a:rPr lang="en-US" sz="1000" b="1" kern="0" dirty="0">
                <a:solidFill>
                  <a:schemeClr val="bg1"/>
                </a:solidFill>
                <a:latin typeface="Arial" pitchFamily="34" charset="0"/>
                <a:cs typeface="Arial" pitchFamily="34" charset="0"/>
              </a:rPr>
              <a:t>Tel: +91-120-4523900  </a:t>
            </a:r>
          </a:p>
          <a:p>
            <a:pPr algn="ctr">
              <a:defRPr/>
            </a:pPr>
            <a:r>
              <a:rPr lang="en-US" sz="1000" b="1" kern="0" dirty="0">
                <a:solidFill>
                  <a:schemeClr val="bg1"/>
                </a:solidFill>
                <a:latin typeface="Arial" pitchFamily="34" charset="0"/>
                <a:cs typeface="Arial" pitchFamily="34" charset="0"/>
              </a:rPr>
              <a:t>Email: sales@techsciresearch.com  www.techsciresearch.com</a:t>
            </a:r>
          </a:p>
        </p:txBody>
      </p:sp>
    </p:spTree>
    <p:extLst>
      <p:ext uri="{BB962C8B-B14F-4D97-AF65-F5344CB8AC3E}">
        <p14:creationId xmlns:p14="http://schemas.microsoft.com/office/powerpoint/2010/main" val="35897975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F2EC0C3-6E3E-4717-B23E-5FD820D23C48}"/>
              </a:ext>
            </a:extLst>
          </p:cNvPr>
          <p:cNvSpPr>
            <a:spLocks noGrp="1"/>
          </p:cNvSpPr>
          <p:nvPr>
            <p:ph type="body" sz="quarter" idx="4294967295"/>
          </p:nvPr>
        </p:nvSpPr>
        <p:spPr>
          <a:xfrm>
            <a:off x="250825" y="241338"/>
            <a:ext cx="7863840" cy="228600"/>
          </a:xfrm>
        </p:spPr>
        <p:txBody>
          <a:bodyPr>
            <a:noAutofit/>
          </a:bodyPr>
          <a:lstStyle/>
          <a:p>
            <a:pPr marL="0" indent="0">
              <a:buNone/>
            </a:pPr>
            <a:r>
              <a:rPr lang="en-US" sz="1400" b="1" spc="0" dirty="0">
                <a:solidFill>
                  <a:schemeClr val="tx1">
                    <a:lumMod val="85000"/>
                    <a:lumOff val="15000"/>
                  </a:schemeClr>
                </a:solidFill>
                <a:latin typeface="Verdana" panose="020B0604030504040204" pitchFamily="34" charset="0"/>
                <a:ea typeface="Verdana" panose="020B0604030504040204" pitchFamily="34" charset="0"/>
              </a:rPr>
              <a:t>Research Methodology</a:t>
            </a:r>
          </a:p>
        </p:txBody>
      </p:sp>
      <p:graphicFrame>
        <p:nvGraphicFramePr>
          <p:cNvPr id="5" name="Table 4">
            <a:extLst>
              <a:ext uri="{FF2B5EF4-FFF2-40B4-BE49-F238E27FC236}">
                <a16:creationId xmlns:a16="http://schemas.microsoft.com/office/drawing/2014/main" id="{6FDA5238-E4C6-4D9D-A5B8-43B2AABE87A1}"/>
              </a:ext>
            </a:extLst>
          </p:cNvPr>
          <p:cNvGraphicFramePr>
            <a:graphicFrameLocks noGrp="1"/>
          </p:cNvGraphicFramePr>
          <p:nvPr>
            <p:extLst>
              <p:ext uri="{D42A27DB-BD31-4B8C-83A1-F6EECF244321}">
                <p14:modId xmlns:p14="http://schemas.microsoft.com/office/powerpoint/2010/main" val="216116767"/>
              </p:ext>
            </p:extLst>
          </p:nvPr>
        </p:nvGraphicFramePr>
        <p:xfrm>
          <a:off x="250825" y="832573"/>
          <a:ext cx="8550275" cy="4433165"/>
        </p:xfrm>
        <a:graphic>
          <a:graphicData uri="http://schemas.openxmlformats.org/drawingml/2006/table">
            <a:tbl>
              <a:tblPr firstRow="1" bandRow="1"/>
              <a:tblGrid>
                <a:gridCol w="4091888">
                  <a:extLst>
                    <a:ext uri="{9D8B030D-6E8A-4147-A177-3AD203B41FA5}">
                      <a16:colId xmlns:a16="http://schemas.microsoft.com/office/drawing/2014/main" val="349298002"/>
                    </a:ext>
                  </a:extLst>
                </a:gridCol>
                <a:gridCol w="4458387">
                  <a:extLst>
                    <a:ext uri="{9D8B030D-6E8A-4147-A177-3AD203B41FA5}">
                      <a16:colId xmlns:a16="http://schemas.microsoft.com/office/drawing/2014/main" val="3616909425"/>
                    </a:ext>
                  </a:extLst>
                </a:gridCol>
              </a:tblGrid>
              <a:tr h="311163">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000" b="1" kern="1200" noProof="0" dirty="0">
                          <a:solidFill>
                            <a:schemeClr val="tx1"/>
                          </a:solidFill>
                          <a:latin typeface="Verdana" panose="020B0604030504040204" pitchFamily="34" charset="0"/>
                          <a:ea typeface="Verdana" panose="020B0604030504040204" pitchFamily="34" charset="0"/>
                          <a:cs typeface="Arial" panose="020B0604020202020204" pitchFamily="34" charset="0"/>
                        </a:rPr>
                        <a:t>Partial List of Key Secondary Sources to be Considered</a:t>
                      </a:r>
                      <a:endParaRPr lang="en-IN" sz="1000" b="1" kern="1200" noProof="0" dirty="0">
                        <a:solidFill>
                          <a:schemeClr val="tx1"/>
                        </a:solidFill>
                        <a:latin typeface="Verdana" panose="020B0604030504040204" pitchFamily="34" charset="0"/>
                        <a:ea typeface="Verdana" panose="020B060403050404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mpd="sng">
                      <a:noFill/>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000" b="1" kern="1200" noProof="0" dirty="0">
                          <a:solidFill>
                            <a:schemeClr val="tx1"/>
                          </a:solidFill>
                          <a:latin typeface="Verdana" panose="020B0604030504040204" pitchFamily="34" charset="0"/>
                          <a:ea typeface="Verdana" panose="020B0604030504040204" pitchFamily="34" charset="0"/>
                          <a:cs typeface="Arial" panose="020B0604020202020204" pitchFamily="34" charset="0"/>
                        </a:rPr>
                        <a:t>Partial List of Key Primary Sources to be Considered</a:t>
                      </a:r>
                      <a:endParaRPr lang="en-IN" sz="1000" b="1" kern="1200" noProof="0" dirty="0">
                        <a:solidFill>
                          <a:schemeClr val="tx1"/>
                        </a:solidFill>
                        <a:latin typeface="Verdana" panose="020B0604030504040204" pitchFamily="34" charset="0"/>
                        <a:ea typeface="Verdana" panose="020B060403050404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mpd="sng">
                      <a:noFill/>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extLst>
                  <a:ext uri="{0D108BD9-81ED-4DB2-BD59-A6C34878D82A}">
                    <a16:rowId xmlns:a16="http://schemas.microsoft.com/office/drawing/2014/main" val="1550844330"/>
                  </a:ext>
                </a:extLst>
              </a:tr>
              <a:tr h="4122002">
                <a:tc>
                  <a:txBody>
                    <a:bodyPr/>
                    <a:lstStyle>
                      <a:lvl1pPr marL="0" algn="l" defTabSz="914400" rtl="0" eaLnBrk="1" latinLnBrk="0" hangingPunct="1">
                        <a:defRPr sz="1800" b="1" kern="1200">
                          <a:solidFill>
                            <a:schemeClr val="tx1"/>
                          </a:solidFill>
                          <a:latin typeface="Calibri" panose="020F0502020204030204"/>
                        </a:defRPr>
                      </a:lvl1pPr>
                      <a:lvl2pPr marL="457200" algn="l" defTabSz="914400" rtl="0" eaLnBrk="1" latinLnBrk="0" hangingPunct="1">
                        <a:defRPr sz="1800" b="1" kern="1200">
                          <a:solidFill>
                            <a:schemeClr val="tx1"/>
                          </a:solidFill>
                          <a:latin typeface="Calibri" panose="020F0502020204030204"/>
                        </a:defRPr>
                      </a:lvl2pPr>
                      <a:lvl3pPr marL="914400" algn="l" defTabSz="914400" rtl="0" eaLnBrk="1" latinLnBrk="0" hangingPunct="1">
                        <a:defRPr sz="1800" b="1" kern="1200">
                          <a:solidFill>
                            <a:schemeClr val="tx1"/>
                          </a:solidFill>
                          <a:latin typeface="Calibri" panose="020F0502020204030204"/>
                        </a:defRPr>
                      </a:lvl3pPr>
                      <a:lvl4pPr marL="1371600" algn="l" defTabSz="914400" rtl="0" eaLnBrk="1" latinLnBrk="0" hangingPunct="1">
                        <a:defRPr sz="1800" b="1" kern="1200">
                          <a:solidFill>
                            <a:schemeClr val="tx1"/>
                          </a:solidFill>
                          <a:latin typeface="Calibri" panose="020F0502020204030204"/>
                        </a:defRPr>
                      </a:lvl4pPr>
                      <a:lvl5pPr marL="1828800" algn="l" defTabSz="914400" rtl="0" eaLnBrk="1" latinLnBrk="0" hangingPunct="1">
                        <a:defRPr sz="1800" b="1" kern="1200">
                          <a:solidFill>
                            <a:schemeClr val="tx1"/>
                          </a:solidFill>
                          <a:latin typeface="Calibri" panose="020F0502020204030204"/>
                        </a:defRPr>
                      </a:lvl5pPr>
                      <a:lvl6pPr marL="2286000" algn="l" defTabSz="914400" rtl="0" eaLnBrk="1" latinLnBrk="0" hangingPunct="1">
                        <a:defRPr sz="1800" b="1" kern="1200">
                          <a:solidFill>
                            <a:schemeClr val="tx1"/>
                          </a:solidFill>
                          <a:latin typeface="Calibri" panose="020F0502020204030204"/>
                        </a:defRPr>
                      </a:lvl6pPr>
                      <a:lvl7pPr marL="2743200" algn="l" defTabSz="914400" rtl="0" eaLnBrk="1" latinLnBrk="0" hangingPunct="1">
                        <a:defRPr sz="1800" b="1" kern="1200">
                          <a:solidFill>
                            <a:schemeClr val="tx1"/>
                          </a:solidFill>
                          <a:latin typeface="Calibri" panose="020F0502020204030204"/>
                        </a:defRPr>
                      </a:lvl7pPr>
                      <a:lvl8pPr marL="3200400" algn="l" defTabSz="914400" rtl="0" eaLnBrk="1" latinLnBrk="0" hangingPunct="1">
                        <a:defRPr sz="1800" b="1" kern="1200">
                          <a:solidFill>
                            <a:schemeClr val="tx1"/>
                          </a:solidFill>
                          <a:latin typeface="Calibri" panose="020F0502020204030204"/>
                        </a:defRPr>
                      </a:lvl8pPr>
                      <a:lvl9pPr marL="3657600" algn="l" defTabSz="914400" rtl="0" eaLnBrk="1" latinLnBrk="0" hangingPunct="1">
                        <a:defRPr sz="1800" b="1" kern="1200">
                          <a:solidFill>
                            <a:schemeClr val="tx1"/>
                          </a:solidFill>
                          <a:latin typeface="Calibri" panose="020F0502020204030204"/>
                        </a:defRPr>
                      </a:lvl9pPr>
                    </a:lstStyle>
                    <a:p>
                      <a:pPr marL="628650" marR="0" lvl="1" indent="-171450" algn="l" defTabSz="914400" rtl="0" eaLnBrk="1" fontAlgn="auto" latinLnBrk="0" hangingPunct="1">
                        <a:lnSpc>
                          <a:spcPct val="150000"/>
                        </a:lnSpc>
                        <a:spcBef>
                          <a:spcPts val="0"/>
                        </a:spcBef>
                        <a:spcAft>
                          <a:spcPts val="0"/>
                        </a:spcAft>
                        <a:buClrTx/>
                        <a:buSzTx/>
                        <a:buFont typeface="Wingdings" panose="05000000000000000000" pitchFamily="2" charset="2"/>
                        <a:buChar char="§"/>
                        <a:tabLst/>
                        <a:defRPr/>
                      </a:pPr>
                      <a:r>
                        <a:rPr lang="en-US" sz="1000" b="0" kern="1200" noProof="0" dirty="0">
                          <a:solidFill>
                            <a:schemeClr val="tx1"/>
                          </a:solidFill>
                          <a:latin typeface="Verdana" panose="020B0604030504040204" pitchFamily="34" charset="0"/>
                          <a:ea typeface="Verdana" panose="020B0604030504040204" pitchFamily="34" charset="0"/>
                          <a:cs typeface="Arial" panose="020B0604020202020204" pitchFamily="34" charset="0"/>
                        </a:rPr>
                        <a:t>World Bank</a:t>
                      </a:r>
                    </a:p>
                    <a:p>
                      <a:pPr marL="628650" marR="0" lvl="1" indent="-171450" algn="l" defTabSz="914400" rtl="0" eaLnBrk="1" fontAlgn="auto" latinLnBrk="0" hangingPunct="1">
                        <a:lnSpc>
                          <a:spcPct val="150000"/>
                        </a:lnSpc>
                        <a:spcBef>
                          <a:spcPts val="0"/>
                        </a:spcBef>
                        <a:spcAft>
                          <a:spcPts val="0"/>
                        </a:spcAft>
                        <a:buClrTx/>
                        <a:buSzTx/>
                        <a:buFont typeface="Wingdings" panose="05000000000000000000" pitchFamily="2" charset="2"/>
                        <a:buChar char="§"/>
                        <a:tabLst/>
                        <a:defRPr/>
                      </a:pPr>
                      <a:r>
                        <a:rPr lang="en-IN" sz="1000" b="0" kern="1200" noProof="0" dirty="0">
                          <a:solidFill>
                            <a:schemeClr val="tx1"/>
                          </a:solidFill>
                          <a:latin typeface="Verdana" panose="020B0604030504040204" pitchFamily="34" charset="0"/>
                          <a:ea typeface="Verdana" panose="020B0604030504040204" pitchFamily="34" charset="0"/>
                          <a:cs typeface="Arial" panose="020B0604020202020204" pitchFamily="34" charset="0"/>
                        </a:rPr>
                        <a:t>TechSci Research Proprietary Database &amp; Knowledge Repository</a:t>
                      </a:r>
                    </a:p>
                    <a:p>
                      <a:pPr marL="628650" marR="0" lvl="1" indent="-171450" algn="l" defTabSz="914400" rtl="0" eaLnBrk="1" fontAlgn="auto" latinLnBrk="0" hangingPunct="1">
                        <a:lnSpc>
                          <a:spcPct val="150000"/>
                        </a:lnSpc>
                        <a:spcBef>
                          <a:spcPts val="0"/>
                        </a:spcBef>
                        <a:spcAft>
                          <a:spcPts val="0"/>
                        </a:spcAft>
                        <a:buClrTx/>
                        <a:buSzTx/>
                        <a:buFont typeface="Wingdings" panose="05000000000000000000" pitchFamily="2" charset="2"/>
                        <a:buChar char="§"/>
                        <a:tabLst/>
                        <a:defRPr/>
                      </a:pPr>
                      <a:r>
                        <a:rPr lang="en-IN" sz="1000" b="0" kern="1200" noProof="0" dirty="0">
                          <a:solidFill>
                            <a:schemeClr val="tx1"/>
                          </a:solidFill>
                          <a:latin typeface="Verdana" panose="020B0604030504040204" pitchFamily="34" charset="0"/>
                          <a:ea typeface="Verdana" panose="020B0604030504040204" pitchFamily="34" charset="0"/>
                          <a:cs typeface="Arial" panose="020B0604020202020204" pitchFamily="34" charset="0"/>
                        </a:rPr>
                        <a:t>Company Annual Reports </a:t>
                      </a:r>
                    </a:p>
                    <a:p>
                      <a:pPr marL="628650" marR="0" lvl="1" indent="-171450" algn="l" defTabSz="914400" rtl="0" eaLnBrk="1" fontAlgn="auto" latinLnBrk="0" hangingPunct="1">
                        <a:lnSpc>
                          <a:spcPct val="150000"/>
                        </a:lnSpc>
                        <a:spcBef>
                          <a:spcPts val="0"/>
                        </a:spcBef>
                        <a:spcAft>
                          <a:spcPts val="0"/>
                        </a:spcAft>
                        <a:buClrTx/>
                        <a:buSzTx/>
                        <a:buFont typeface="Wingdings" panose="05000000000000000000" pitchFamily="2" charset="2"/>
                        <a:buChar char="§"/>
                        <a:tabLst/>
                        <a:defRPr/>
                      </a:pPr>
                      <a:r>
                        <a:rPr lang="en-IN" sz="1000" b="0" kern="1200" noProof="0" dirty="0">
                          <a:solidFill>
                            <a:schemeClr val="tx1"/>
                          </a:solidFill>
                          <a:latin typeface="Verdana" panose="020B0604030504040204" pitchFamily="34" charset="0"/>
                          <a:ea typeface="Verdana" panose="020B0604030504040204" pitchFamily="34" charset="0"/>
                          <a:cs typeface="Arial" panose="020B0604020202020204" pitchFamily="34" charset="0"/>
                        </a:rPr>
                        <a:t>Industry Magazines</a:t>
                      </a:r>
                    </a:p>
                    <a:p>
                      <a:pPr marL="628650" marR="0" lvl="1" indent="-171450" algn="l" defTabSz="914400" rtl="0" eaLnBrk="1" fontAlgn="auto" latinLnBrk="0" hangingPunct="1">
                        <a:lnSpc>
                          <a:spcPct val="150000"/>
                        </a:lnSpc>
                        <a:spcBef>
                          <a:spcPts val="0"/>
                        </a:spcBef>
                        <a:spcAft>
                          <a:spcPts val="0"/>
                        </a:spcAft>
                        <a:buClrTx/>
                        <a:buSzTx/>
                        <a:buFont typeface="Wingdings" panose="05000000000000000000" pitchFamily="2" charset="2"/>
                        <a:buChar char="§"/>
                        <a:tabLst/>
                        <a:defRPr/>
                      </a:pPr>
                      <a:r>
                        <a:rPr lang="en-IN" sz="1000" b="0" kern="1200" noProof="0" dirty="0">
                          <a:solidFill>
                            <a:schemeClr val="tx1"/>
                          </a:solidFill>
                          <a:latin typeface="Verdana" panose="020B0604030504040204" pitchFamily="34" charset="0"/>
                          <a:ea typeface="Verdana" panose="020B0604030504040204" pitchFamily="34" charset="0"/>
                          <a:cs typeface="Arial" panose="020B0604020202020204" pitchFamily="34" charset="0"/>
                        </a:rPr>
                        <a:t>Industry Reports</a:t>
                      </a:r>
                    </a:p>
                    <a:p>
                      <a:pPr marL="628650" marR="0" lvl="1" indent="-171450" algn="l" defTabSz="914400" rtl="0" eaLnBrk="1" fontAlgn="auto" latinLnBrk="0" hangingPunct="1">
                        <a:lnSpc>
                          <a:spcPct val="150000"/>
                        </a:lnSpc>
                        <a:spcBef>
                          <a:spcPts val="0"/>
                        </a:spcBef>
                        <a:spcAft>
                          <a:spcPts val="0"/>
                        </a:spcAft>
                        <a:buClrTx/>
                        <a:buSzTx/>
                        <a:buFont typeface="Wingdings" panose="05000000000000000000" pitchFamily="2" charset="2"/>
                        <a:buChar char="§"/>
                        <a:tabLst/>
                        <a:defRPr/>
                      </a:pPr>
                      <a:r>
                        <a:rPr lang="en-IN" sz="1000" b="0" kern="1200" noProof="0" dirty="0">
                          <a:solidFill>
                            <a:schemeClr val="tx1"/>
                          </a:solidFill>
                          <a:latin typeface="Verdana" panose="020B0604030504040204" pitchFamily="34" charset="0"/>
                          <a:ea typeface="Verdana" panose="020B0604030504040204" pitchFamily="34" charset="0"/>
                          <a:cs typeface="Arial" panose="020B0604020202020204" pitchFamily="34" charset="0"/>
                        </a:rPr>
                        <a:t>News Dailies</a:t>
                      </a:r>
                    </a:p>
                    <a:p>
                      <a:pPr marL="628650" marR="0" lvl="1" indent="-171450" algn="l" defTabSz="914400" rtl="0" eaLnBrk="1" fontAlgn="auto" latinLnBrk="0" hangingPunct="1">
                        <a:lnSpc>
                          <a:spcPct val="150000"/>
                        </a:lnSpc>
                        <a:spcBef>
                          <a:spcPts val="0"/>
                        </a:spcBef>
                        <a:spcAft>
                          <a:spcPts val="0"/>
                        </a:spcAft>
                        <a:buClrTx/>
                        <a:buSzTx/>
                        <a:buFont typeface="Wingdings" panose="05000000000000000000" pitchFamily="2" charset="2"/>
                        <a:buChar char="§"/>
                        <a:tabLst/>
                        <a:defRPr/>
                      </a:pPr>
                      <a:r>
                        <a:rPr lang="en-IN" sz="1000" b="0" kern="1200" noProof="0" dirty="0">
                          <a:solidFill>
                            <a:schemeClr val="tx1"/>
                          </a:solidFill>
                          <a:latin typeface="Verdana" panose="020B0604030504040204" pitchFamily="34" charset="0"/>
                          <a:ea typeface="Verdana" panose="020B0604030504040204" pitchFamily="34" charset="0"/>
                          <a:cs typeface="Arial" panose="020B0604020202020204" pitchFamily="34" charset="0"/>
                        </a:rPr>
                        <a:t>Credible Paid Databases</a:t>
                      </a:r>
                    </a:p>
                    <a:p>
                      <a:pPr marL="628650" marR="0" lvl="1" indent="-171450" algn="l" defTabSz="914400" rtl="0" eaLnBrk="1" fontAlgn="auto" latinLnBrk="0" hangingPunct="1">
                        <a:lnSpc>
                          <a:spcPct val="150000"/>
                        </a:lnSpc>
                        <a:spcBef>
                          <a:spcPts val="0"/>
                        </a:spcBef>
                        <a:spcAft>
                          <a:spcPts val="0"/>
                        </a:spcAft>
                        <a:buClrTx/>
                        <a:buSzTx/>
                        <a:buFont typeface="Wingdings" panose="05000000000000000000" pitchFamily="2" charset="2"/>
                        <a:buChar char="§"/>
                        <a:tabLst/>
                        <a:defRPr/>
                      </a:pPr>
                      <a:r>
                        <a:rPr lang="en-US" sz="1000" b="0" kern="1200" noProof="0" dirty="0">
                          <a:solidFill>
                            <a:schemeClr val="tx1"/>
                          </a:solidFill>
                          <a:latin typeface="Verdana" panose="020B0604030504040204" pitchFamily="34" charset="0"/>
                          <a:ea typeface="Verdana" panose="020B0604030504040204" pitchFamily="34" charset="0"/>
                          <a:cs typeface="Arial" panose="020B0604020202020204" pitchFamily="34" charset="0"/>
                        </a:rPr>
                        <a:t>EAACA (European Autoclaved Aerated Concrete Association)</a:t>
                      </a:r>
                    </a:p>
                    <a:p>
                      <a:pPr marL="628650" marR="0" lvl="1" indent="-171450" algn="l" defTabSz="914400" rtl="0" eaLnBrk="1" fontAlgn="auto" latinLnBrk="0" hangingPunct="1">
                        <a:lnSpc>
                          <a:spcPct val="150000"/>
                        </a:lnSpc>
                        <a:spcBef>
                          <a:spcPts val="0"/>
                        </a:spcBef>
                        <a:spcAft>
                          <a:spcPts val="0"/>
                        </a:spcAft>
                        <a:buClrTx/>
                        <a:buSzTx/>
                        <a:buFont typeface="Wingdings" panose="05000000000000000000" pitchFamily="2" charset="2"/>
                        <a:buChar char="§"/>
                        <a:tabLst/>
                        <a:defRPr/>
                      </a:pPr>
                      <a:r>
                        <a:rPr lang="en-US" sz="1000" b="0" kern="1200" noProof="0" dirty="0">
                          <a:solidFill>
                            <a:schemeClr val="tx1"/>
                          </a:solidFill>
                          <a:latin typeface="Verdana" panose="020B0604030504040204" pitchFamily="34" charset="0"/>
                          <a:ea typeface="Verdana" panose="020B0604030504040204" pitchFamily="34" charset="0"/>
                          <a:cs typeface="Arial" panose="020B0604020202020204" pitchFamily="34" charset="0"/>
                        </a:rPr>
                        <a:t>AAC Worldwide7</a:t>
                      </a:r>
                    </a:p>
                    <a:p>
                      <a:pPr marL="628650" marR="0" lvl="1" indent="-171450" algn="l" defTabSz="914400" rtl="0" eaLnBrk="1" fontAlgn="auto" latinLnBrk="0" hangingPunct="1">
                        <a:lnSpc>
                          <a:spcPct val="150000"/>
                        </a:lnSpc>
                        <a:spcBef>
                          <a:spcPts val="0"/>
                        </a:spcBef>
                        <a:spcAft>
                          <a:spcPts val="0"/>
                        </a:spcAft>
                        <a:buClrTx/>
                        <a:buSzTx/>
                        <a:buFont typeface="Wingdings" panose="05000000000000000000" pitchFamily="2" charset="2"/>
                        <a:buChar char="§"/>
                        <a:tabLst/>
                        <a:defRPr/>
                      </a:pPr>
                      <a:r>
                        <a:rPr lang="en-US" sz="1000" b="0" kern="1200" noProof="0" dirty="0">
                          <a:solidFill>
                            <a:schemeClr val="tx1"/>
                          </a:solidFill>
                          <a:latin typeface="Verdana" panose="020B0604030504040204" pitchFamily="34" charset="0"/>
                          <a:ea typeface="Verdana" panose="020B0604030504040204" pitchFamily="34" charset="0"/>
                          <a:cs typeface="Arial" panose="020B0604020202020204" pitchFamily="34" charset="0"/>
                        </a:rPr>
                        <a:t>FISSAC (Fostering Industrial Symbiosis for a Sustainable Resource Intensive Industry across the extended Construction Value Chain)</a:t>
                      </a:r>
                    </a:p>
                  </a:txBody>
                  <a:tcPr>
                    <a:lnL w="12700" cap="flat" cmpd="sng" algn="ctr">
                      <a:noFill/>
                      <a:prstDash val="solid"/>
                      <a:round/>
                      <a:headEnd type="none" w="med" len="med"/>
                      <a:tailEnd type="none" w="med" len="med"/>
                    </a:lnL>
                    <a:lnR w="12700" cmpd="sng">
                      <a:noFill/>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c>
                  <a:txBody>
                    <a:bodyPr/>
                    <a:lstStyle/>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lang="en-IN" sz="1000" b="0" kern="1200" dirty="0">
                        <a:solidFill>
                          <a:schemeClr val="tx1"/>
                        </a:solidFill>
                        <a:latin typeface="Verdana" panose="020B0604030504040204" pitchFamily="34" charset="0"/>
                        <a:ea typeface="Verdana" panose="020B0604030504040204" pitchFamily="34" charset="0"/>
                        <a:cs typeface="Arial" panose="020B0604020202020204" pitchFamily="34" charset="0"/>
                      </a:endParaRPr>
                    </a:p>
                    <a:p>
                      <a:pPr marL="171450" indent="-171450">
                        <a:lnSpc>
                          <a:spcPct val="150000"/>
                        </a:lnSpc>
                        <a:buFont typeface="Arial" panose="020B0604020202020204" pitchFamily="34" charset="0"/>
                        <a:buChar char="•"/>
                      </a:pPr>
                      <a:r>
                        <a:rPr lang="en-US" sz="1000" b="0" i="0" kern="1200" dirty="0">
                          <a:solidFill>
                            <a:schemeClr val="tx1"/>
                          </a:solidFill>
                          <a:effectLst/>
                          <a:latin typeface="Verdana" panose="020B0604030504040204" pitchFamily="34" charset="0"/>
                          <a:ea typeface="Verdana" panose="020B0604030504040204" pitchFamily="34" charset="0"/>
                          <a:cs typeface="Arial" panose="020B0604020202020204" pitchFamily="34" charset="0"/>
                        </a:rPr>
                        <a:t>Xella Group</a:t>
                      </a:r>
                    </a:p>
                    <a:p>
                      <a:pPr marL="171450" indent="-171450">
                        <a:lnSpc>
                          <a:spcPct val="150000"/>
                        </a:lnSpc>
                        <a:buFont typeface="Arial" panose="020B0604020202020204" pitchFamily="34" charset="0"/>
                        <a:buChar char="•"/>
                      </a:pPr>
                      <a:r>
                        <a:rPr lang="en-US" sz="1000" b="0" i="0" kern="1200" dirty="0" err="1">
                          <a:solidFill>
                            <a:schemeClr val="tx1"/>
                          </a:solidFill>
                          <a:effectLst/>
                          <a:latin typeface="Verdana" panose="020B0604030504040204" pitchFamily="34" charset="0"/>
                          <a:ea typeface="Verdana" panose="020B0604030504040204" pitchFamily="34" charset="0"/>
                          <a:cs typeface="Arial" panose="020B0604020202020204" pitchFamily="34" charset="0"/>
                        </a:rPr>
                        <a:t>Mannok</a:t>
                      </a:r>
                      <a:endParaRPr lang="en-US" sz="1000" b="0" i="0" kern="1200" dirty="0">
                        <a:solidFill>
                          <a:schemeClr val="tx1"/>
                        </a:solidFill>
                        <a:effectLst/>
                        <a:latin typeface="Verdana" panose="020B0604030504040204" pitchFamily="34" charset="0"/>
                        <a:ea typeface="Verdana" panose="020B0604030504040204" pitchFamily="34" charset="0"/>
                        <a:cs typeface="Arial" panose="020B0604020202020204" pitchFamily="34" charset="0"/>
                      </a:endParaRPr>
                    </a:p>
                    <a:p>
                      <a:pPr marL="171450" indent="-171450">
                        <a:lnSpc>
                          <a:spcPct val="150000"/>
                        </a:lnSpc>
                        <a:buFont typeface="Arial" panose="020B0604020202020204" pitchFamily="34" charset="0"/>
                        <a:buChar char="•"/>
                      </a:pPr>
                      <a:r>
                        <a:rPr lang="pt-BR" sz="1000" b="0" i="0" kern="1200" dirty="0">
                          <a:solidFill>
                            <a:schemeClr val="tx1"/>
                          </a:solidFill>
                          <a:effectLst/>
                          <a:latin typeface="Verdana" panose="020B0604030504040204" pitchFamily="34" charset="0"/>
                          <a:ea typeface="Verdana" panose="020B0604030504040204" pitchFamily="34" charset="0"/>
                          <a:cs typeface="Arial" panose="020B0604020202020204" pitchFamily="34" charset="0"/>
                        </a:rPr>
                        <a:t>H+H International A/S</a:t>
                      </a:r>
                    </a:p>
                    <a:p>
                      <a:pPr marL="171450" indent="-171450">
                        <a:lnSpc>
                          <a:spcPct val="150000"/>
                        </a:lnSpc>
                        <a:buFont typeface="Arial" panose="020B0604020202020204" pitchFamily="34" charset="0"/>
                        <a:buChar char="•"/>
                      </a:pPr>
                      <a:r>
                        <a:rPr lang="en-US" sz="1000" kern="1200" dirty="0" err="1">
                          <a:solidFill>
                            <a:schemeClr val="tx1"/>
                          </a:solidFill>
                          <a:effectLst/>
                          <a:latin typeface="Verdana" panose="020B0604030504040204" pitchFamily="34" charset="0"/>
                          <a:ea typeface="Verdana" panose="020B0604030504040204" pitchFamily="34" charset="0"/>
                          <a:cs typeface="Arial" panose="020B0604020202020204" pitchFamily="34" charset="0"/>
                        </a:rPr>
                        <a:t>Bauroc</a:t>
                      </a:r>
                      <a:r>
                        <a:rPr lang="en-US" sz="1000" kern="1200" dirty="0">
                          <a:solidFill>
                            <a:schemeClr val="tx1"/>
                          </a:solidFill>
                          <a:effectLst/>
                          <a:latin typeface="Verdana" panose="020B0604030504040204" pitchFamily="34" charset="0"/>
                          <a:ea typeface="Verdana" panose="020B0604030504040204" pitchFamily="34" charset="0"/>
                          <a:cs typeface="Arial" panose="020B0604020202020204" pitchFamily="34" charset="0"/>
                        </a:rPr>
                        <a:t> SAS</a:t>
                      </a:r>
                    </a:p>
                    <a:p>
                      <a:pPr marL="171450" indent="-171450">
                        <a:lnSpc>
                          <a:spcPct val="150000"/>
                        </a:lnSpc>
                        <a:buFont typeface="Arial" panose="020B0604020202020204" pitchFamily="34" charset="0"/>
                        <a:buChar char="•"/>
                      </a:pPr>
                      <a:r>
                        <a:rPr lang="en-US" sz="1000" kern="1200" dirty="0">
                          <a:solidFill>
                            <a:schemeClr val="tx1"/>
                          </a:solidFill>
                          <a:effectLst/>
                          <a:latin typeface="Verdana" panose="020B0604030504040204" pitchFamily="34" charset="0"/>
                          <a:ea typeface="Verdana" panose="020B0604030504040204" pitchFamily="34" charset="0"/>
                          <a:cs typeface="Arial" panose="020B0604020202020204" pitchFamily="34" charset="0"/>
                        </a:rPr>
                        <a:t>Aircrete Europe</a:t>
                      </a:r>
                    </a:p>
                    <a:p>
                      <a:pPr marL="171450" indent="-171450">
                        <a:lnSpc>
                          <a:spcPct val="150000"/>
                        </a:lnSpc>
                        <a:buFont typeface="Arial" panose="020B0604020202020204" pitchFamily="34" charset="0"/>
                        <a:buChar char="•"/>
                      </a:pPr>
                      <a:r>
                        <a:rPr lang="en-US" sz="1000" kern="1200" dirty="0">
                          <a:solidFill>
                            <a:schemeClr val="tx1"/>
                          </a:solidFill>
                          <a:effectLst/>
                          <a:latin typeface="Verdana" panose="020B0604030504040204" pitchFamily="34" charset="0"/>
                          <a:ea typeface="Verdana" panose="020B0604030504040204" pitchFamily="34" charset="0"/>
                          <a:cs typeface="Arial" panose="020B0604020202020204" pitchFamily="34" charset="0"/>
                        </a:rPr>
                        <a:t>Wehrhahn GmbH</a:t>
                      </a:r>
                    </a:p>
                    <a:p>
                      <a:pPr marL="171450" indent="-171450">
                        <a:lnSpc>
                          <a:spcPct val="150000"/>
                        </a:lnSpc>
                        <a:buFont typeface="Arial" panose="020B0604020202020204" pitchFamily="34" charset="0"/>
                        <a:buChar char="•"/>
                      </a:pPr>
                      <a:r>
                        <a:rPr lang="en-US" sz="1000" kern="1200" dirty="0" err="1">
                          <a:solidFill>
                            <a:schemeClr val="tx1"/>
                          </a:solidFill>
                          <a:effectLst/>
                          <a:latin typeface="Verdana" panose="020B0604030504040204" pitchFamily="34" charset="0"/>
                          <a:ea typeface="Verdana" panose="020B0604030504040204" pitchFamily="34" charset="0"/>
                          <a:cs typeface="Arial" panose="020B0604020202020204" pitchFamily="34" charset="0"/>
                        </a:rPr>
                        <a:t>Domapor</a:t>
                      </a:r>
                      <a:r>
                        <a:rPr lang="en-US" sz="1000" kern="1200" dirty="0">
                          <a:solidFill>
                            <a:schemeClr val="tx1"/>
                          </a:solidFill>
                          <a:effectLst/>
                          <a:latin typeface="Verdana" panose="020B0604030504040204" pitchFamily="34" charset="0"/>
                          <a:ea typeface="Verdana" panose="020B0604030504040204" pitchFamily="34" charset="0"/>
                          <a:cs typeface="Arial" panose="020B0604020202020204" pitchFamily="34" charset="0"/>
                        </a:rPr>
                        <a:t> </a:t>
                      </a:r>
                      <a:r>
                        <a:rPr lang="en-US" sz="1000" kern="1200" dirty="0" err="1">
                          <a:solidFill>
                            <a:schemeClr val="tx1"/>
                          </a:solidFill>
                          <a:effectLst/>
                          <a:latin typeface="Verdana" panose="020B0604030504040204" pitchFamily="34" charset="0"/>
                          <a:ea typeface="Verdana" panose="020B0604030504040204" pitchFamily="34" charset="0"/>
                          <a:cs typeface="Arial" panose="020B0604020202020204" pitchFamily="34" charset="0"/>
                        </a:rPr>
                        <a:t>Baustoffwerke</a:t>
                      </a:r>
                      <a:r>
                        <a:rPr lang="en-US" sz="1000" kern="1200" dirty="0">
                          <a:solidFill>
                            <a:schemeClr val="tx1"/>
                          </a:solidFill>
                          <a:effectLst/>
                          <a:latin typeface="Verdana" panose="020B0604030504040204" pitchFamily="34" charset="0"/>
                          <a:ea typeface="Verdana" panose="020B0604030504040204" pitchFamily="34" charset="0"/>
                          <a:cs typeface="Arial" panose="020B0604020202020204" pitchFamily="34" charset="0"/>
                        </a:rPr>
                        <a:t> GmbH and Co.KG</a:t>
                      </a:r>
                    </a:p>
                    <a:p>
                      <a:pPr marL="171450" indent="-171450">
                        <a:lnSpc>
                          <a:spcPct val="150000"/>
                        </a:lnSpc>
                        <a:buFont typeface="Arial" panose="020B0604020202020204" pitchFamily="34" charset="0"/>
                        <a:buChar char="•"/>
                      </a:pPr>
                      <a:r>
                        <a:rPr lang="en-US" sz="1000" kern="1200" dirty="0" err="1">
                          <a:solidFill>
                            <a:schemeClr val="tx1"/>
                          </a:solidFill>
                          <a:effectLst/>
                          <a:latin typeface="Verdana" panose="020B0604030504040204" pitchFamily="34" charset="0"/>
                          <a:ea typeface="Verdana" panose="020B0604030504040204" pitchFamily="34" charset="0"/>
                          <a:cs typeface="Arial" panose="020B0604020202020204" pitchFamily="34" charset="0"/>
                        </a:rPr>
                        <a:t>Ekoru</a:t>
                      </a:r>
                      <a:r>
                        <a:rPr lang="en-US" sz="1000" kern="1200" dirty="0">
                          <a:solidFill>
                            <a:schemeClr val="tx1"/>
                          </a:solidFill>
                          <a:effectLst/>
                          <a:latin typeface="Verdana" panose="020B0604030504040204" pitchFamily="34" charset="0"/>
                          <a:ea typeface="Verdana" panose="020B0604030504040204" pitchFamily="34" charset="0"/>
                          <a:cs typeface="Arial" panose="020B0604020202020204" pitchFamily="34" charset="0"/>
                        </a:rPr>
                        <a:t> SRL</a:t>
                      </a:r>
                    </a:p>
                    <a:p>
                      <a:pPr marL="171450" indent="-171450">
                        <a:lnSpc>
                          <a:spcPct val="150000"/>
                        </a:lnSpc>
                        <a:buFont typeface="Arial" panose="020B0604020202020204" pitchFamily="34" charset="0"/>
                        <a:buChar char="•"/>
                      </a:pPr>
                      <a:r>
                        <a:rPr lang="en-US" sz="1000" kern="1200" dirty="0">
                          <a:solidFill>
                            <a:schemeClr val="tx1"/>
                          </a:solidFill>
                          <a:effectLst/>
                          <a:latin typeface="Verdana" panose="020B0604030504040204" pitchFamily="34" charset="0"/>
                          <a:ea typeface="Verdana" panose="020B0604030504040204" pitchFamily="34" charset="0"/>
                          <a:cs typeface="Arial" panose="020B0604020202020204" pitchFamily="34" charset="0"/>
                        </a:rPr>
                        <a:t>Forterra PLC</a:t>
                      </a:r>
                    </a:p>
                    <a:p>
                      <a:pPr marL="171450" indent="-171450">
                        <a:lnSpc>
                          <a:spcPct val="150000"/>
                        </a:lnSpc>
                        <a:buFont typeface="Arial" panose="020B0604020202020204" pitchFamily="34" charset="0"/>
                        <a:buChar char="•"/>
                      </a:pPr>
                      <a:r>
                        <a:rPr lang="en-US" sz="1000" kern="1200" dirty="0">
                          <a:solidFill>
                            <a:schemeClr val="tx1"/>
                          </a:solidFill>
                          <a:effectLst/>
                          <a:latin typeface="Verdana" panose="020B0604030504040204" pitchFamily="34" charset="0"/>
                          <a:ea typeface="Verdana" panose="020B0604030504040204" pitchFamily="34" charset="0"/>
                          <a:cs typeface="Arial" panose="020B0604020202020204" pitchFamily="34" charset="0"/>
                        </a:rPr>
                        <a:t>Hansa </a:t>
                      </a:r>
                      <a:r>
                        <a:rPr lang="en-US" sz="1000" kern="1200" dirty="0" err="1">
                          <a:solidFill>
                            <a:schemeClr val="tx1"/>
                          </a:solidFill>
                          <a:effectLst/>
                          <a:latin typeface="Verdana" panose="020B0604030504040204" pitchFamily="34" charset="0"/>
                          <a:ea typeface="Verdana" panose="020B0604030504040204" pitchFamily="34" charset="0"/>
                          <a:cs typeface="Arial" panose="020B0604020202020204" pitchFamily="34" charset="0"/>
                        </a:rPr>
                        <a:t>Baustoffweke</a:t>
                      </a:r>
                      <a:r>
                        <a:rPr lang="en-US" sz="1000" kern="1200" dirty="0">
                          <a:solidFill>
                            <a:schemeClr val="tx1"/>
                          </a:solidFill>
                          <a:effectLst/>
                          <a:latin typeface="Verdana" panose="020B0604030504040204" pitchFamily="34" charset="0"/>
                          <a:ea typeface="Verdana" panose="020B0604030504040204" pitchFamily="34" charset="0"/>
                          <a:cs typeface="Arial" panose="020B0604020202020204" pitchFamily="34" charset="0"/>
                        </a:rPr>
                        <a:t> </a:t>
                      </a:r>
                      <a:r>
                        <a:rPr lang="en-US" sz="1000" kern="1200" dirty="0" err="1">
                          <a:solidFill>
                            <a:schemeClr val="tx1"/>
                          </a:solidFill>
                          <a:effectLst/>
                          <a:latin typeface="Verdana" panose="020B0604030504040204" pitchFamily="34" charset="0"/>
                          <a:ea typeface="Verdana" panose="020B0604030504040204" pitchFamily="34" charset="0"/>
                          <a:cs typeface="Arial" panose="020B0604020202020204" pitchFamily="34" charset="0"/>
                        </a:rPr>
                        <a:t>Parchim</a:t>
                      </a:r>
                      <a:r>
                        <a:rPr lang="en-US" sz="1000" kern="1200" dirty="0">
                          <a:solidFill>
                            <a:schemeClr val="tx1"/>
                          </a:solidFill>
                          <a:effectLst/>
                          <a:latin typeface="Verdana" panose="020B0604030504040204" pitchFamily="34" charset="0"/>
                          <a:ea typeface="Verdana" panose="020B0604030504040204" pitchFamily="34" charset="0"/>
                          <a:cs typeface="Arial" panose="020B0604020202020204" pitchFamily="34" charset="0"/>
                        </a:rPr>
                        <a:t> GmbH</a:t>
                      </a:r>
                    </a:p>
                    <a:p>
                      <a:pPr marL="171450" indent="-171450">
                        <a:lnSpc>
                          <a:spcPct val="150000"/>
                        </a:lnSpc>
                        <a:buFont typeface="Arial" panose="020B0604020202020204" pitchFamily="34" charset="0"/>
                        <a:buChar char="•"/>
                      </a:pPr>
                      <a:r>
                        <a:rPr lang="en-US" sz="1000" kern="1200" dirty="0" err="1">
                          <a:solidFill>
                            <a:schemeClr val="tx1"/>
                          </a:solidFill>
                          <a:effectLst/>
                          <a:latin typeface="Verdana" panose="020B0604030504040204" pitchFamily="34" charset="0"/>
                          <a:ea typeface="Verdana" panose="020B0604030504040204" pitchFamily="34" charset="0"/>
                          <a:cs typeface="Arial" panose="020B0604020202020204" pitchFamily="34" charset="0"/>
                        </a:rPr>
                        <a:t>Schlamann</a:t>
                      </a:r>
                      <a:r>
                        <a:rPr lang="en-US" sz="1000" kern="1200" dirty="0">
                          <a:solidFill>
                            <a:schemeClr val="tx1"/>
                          </a:solidFill>
                          <a:effectLst/>
                          <a:latin typeface="Verdana" panose="020B0604030504040204" pitchFamily="34" charset="0"/>
                          <a:ea typeface="Verdana" panose="020B0604030504040204" pitchFamily="34" charset="0"/>
                          <a:cs typeface="Arial" panose="020B0604020202020204" pitchFamily="34" charset="0"/>
                        </a:rPr>
                        <a:t> KG</a:t>
                      </a:r>
                    </a:p>
                    <a:p>
                      <a:pPr marL="171450" indent="-171450">
                        <a:lnSpc>
                          <a:spcPct val="150000"/>
                        </a:lnSpc>
                        <a:buFont typeface="Arial" panose="020B0604020202020204" pitchFamily="34" charset="0"/>
                        <a:buChar char="•"/>
                      </a:pPr>
                      <a:r>
                        <a:rPr lang="en-US" sz="1000" kern="1200" dirty="0" err="1">
                          <a:solidFill>
                            <a:schemeClr val="tx1"/>
                          </a:solidFill>
                          <a:effectLst/>
                          <a:latin typeface="Verdana" panose="020B0604030504040204" pitchFamily="34" charset="0"/>
                          <a:ea typeface="Verdana" panose="020B0604030504040204" pitchFamily="34" charset="0"/>
                          <a:cs typeface="Arial" panose="020B0604020202020204" pitchFamily="34" charset="0"/>
                        </a:rPr>
                        <a:t>Solbet</a:t>
                      </a:r>
                      <a:r>
                        <a:rPr lang="en-US" sz="1000" kern="1200" dirty="0">
                          <a:solidFill>
                            <a:schemeClr val="tx1"/>
                          </a:solidFill>
                          <a:effectLst/>
                          <a:latin typeface="Verdana" panose="020B0604030504040204" pitchFamily="34" charset="0"/>
                          <a:ea typeface="Verdana" panose="020B0604030504040204" pitchFamily="34" charset="0"/>
                          <a:cs typeface="Arial" panose="020B0604020202020204" pitchFamily="34" charset="0"/>
                        </a:rPr>
                        <a:t> Group</a:t>
                      </a:r>
                    </a:p>
                    <a:p>
                      <a:pPr marL="0" indent="0">
                        <a:lnSpc>
                          <a:spcPct val="150000"/>
                        </a:lnSpc>
                        <a:buFont typeface="Arial" panose="020B0604020202020204" pitchFamily="34" charset="0"/>
                        <a:buNone/>
                      </a:pPr>
                      <a:endParaRPr lang="en-US" sz="1000" kern="1200" dirty="0">
                        <a:solidFill>
                          <a:schemeClr val="tx1"/>
                        </a:solidFill>
                        <a:effectLst/>
                        <a:latin typeface="Verdana" panose="020B0604030504040204" pitchFamily="34" charset="0"/>
                        <a:ea typeface="Verdana" panose="020B0604030504040204" pitchFamily="34" charset="0"/>
                        <a:cs typeface="Arial" panose="020B0604020202020204" pitchFamily="34" charset="0"/>
                      </a:endParaRPr>
                    </a:p>
                    <a:p>
                      <a:endParaRPr lang="en-IN" sz="1000" kern="1200" dirty="0">
                        <a:solidFill>
                          <a:schemeClr val="tx1"/>
                        </a:solidFill>
                        <a:effectLst/>
                        <a:latin typeface="Verdana" panose="020B0604030504040204" pitchFamily="34" charset="0"/>
                        <a:ea typeface="Verdana" panose="020B0604030504040204" pitchFamily="34" charset="0"/>
                        <a:cs typeface="Arial" panose="020B0604020202020204" pitchFamily="34" charset="0"/>
                      </a:endParaRPr>
                    </a:p>
                    <a:p>
                      <a:pPr marL="171450" marR="0" lvl="0" indent="-171450" algn="l" defTabSz="914400" rtl="0" eaLnBrk="1" fontAlgn="auto" latinLnBrk="0" hangingPunct="1">
                        <a:lnSpc>
                          <a:spcPct val="150000"/>
                        </a:lnSpc>
                        <a:spcBef>
                          <a:spcPts val="0"/>
                        </a:spcBef>
                        <a:spcAft>
                          <a:spcPts val="0"/>
                        </a:spcAft>
                        <a:buClrTx/>
                        <a:buSzTx/>
                        <a:buFont typeface="Wingdings" panose="05000000000000000000" pitchFamily="2" charset="2"/>
                        <a:buChar char="§"/>
                        <a:tabLst/>
                        <a:defRPr/>
                      </a:pPr>
                      <a:endParaRPr lang="en-IN" sz="1000" b="0" kern="1200" dirty="0">
                        <a:solidFill>
                          <a:srgbClr val="FF0000"/>
                        </a:solidFill>
                        <a:latin typeface="Verdana" panose="020B0604030504040204" pitchFamily="34" charset="0"/>
                        <a:ea typeface="Verdana" panose="020B0604030504040204" pitchFamily="34" charset="0"/>
                        <a:cs typeface="Arial" panose="020B0604020202020204" pitchFamily="34" charset="0"/>
                      </a:endParaRPr>
                    </a:p>
                    <a:p>
                      <a:pPr marL="171450" marR="0" lvl="0" indent="-171450" algn="l" defTabSz="914400" rtl="0" eaLnBrk="1" fontAlgn="auto" latinLnBrk="0" hangingPunct="1">
                        <a:lnSpc>
                          <a:spcPct val="150000"/>
                        </a:lnSpc>
                        <a:spcBef>
                          <a:spcPts val="0"/>
                        </a:spcBef>
                        <a:spcAft>
                          <a:spcPts val="0"/>
                        </a:spcAft>
                        <a:buClrTx/>
                        <a:buSzTx/>
                        <a:buFont typeface="Wingdings" panose="05000000000000000000" pitchFamily="2" charset="2"/>
                        <a:buChar char="§"/>
                        <a:tabLst/>
                        <a:defRPr/>
                      </a:pPr>
                      <a:endParaRPr lang="en-IN" sz="1000" b="0" kern="1200" dirty="0">
                        <a:solidFill>
                          <a:schemeClr val="tx1"/>
                        </a:solidFill>
                        <a:latin typeface="Verdana" panose="020B0604030504040204" pitchFamily="34" charset="0"/>
                        <a:ea typeface="Verdana" panose="020B0604030504040204" pitchFamily="34" charset="0"/>
                        <a:cs typeface="Arial" panose="020B0604020202020204" pitchFamily="34" charset="0"/>
                      </a:endParaRPr>
                    </a:p>
                  </a:txBody>
                  <a:tcPr>
                    <a:lnL w="12700" cap="flat" cmpd="sng" algn="ctr">
                      <a:noFill/>
                      <a:prstDash val="solid"/>
                      <a:round/>
                      <a:headEnd type="none" w="med" len="med"/>
                      <a:tailEnd type="none" w="med" len="med"/>
                    </a:lnL>
                    <a:lnR w="12700" cmpd="sng">
                      <a:noFill/>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extLst>
                  <a:ext uri="{0D108BD9-81ED-4DB2-BD59-A6C34878D82A}">
                    <a16:rowId xmlns:a16="http://schemas.microsoft.com/office/drawing/2014/main" val="4092538018"/>
                  </a:ext>
                </a:extLst>
              </a:tr>
            </a:tbl>
          </a:graphicData>
        </a:graphic>
      </p:graphicFrame>
    </p:spTree>
    <p:extLst>
      <p:ext uri="{BB962C8B-B14F-4D97-AF65-F5344CB8AC3E}">
        <p14:creationId xmlns:p14="http://schemas.microsoft.com/office/powerpoint/2010/main" val="39381834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7DCEEF8-1F3C-4D10-9121-A1CFB3E73A7B}"/>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t="16010" r="2041" b="24813"/>
          <a:stretch/>
        </p:blipFill>
        <p:spPr>
          <a:xfrm>
            <a:off x="0" y="-1"/>
            <a:ext cx="9144000" cy="5418161"/>
          </a:xfrm>
          <a:prstGeom prst="rect">
            <a:avLst/>
          </a:prstGeom>
          <a:effectLst>
            <a:innerShdw blurRad="63500" dist="50800" dir="5400000">
              <a:prstClr val="black">
                <a:alpha val="50000"/>
              </a:prstClr>
            </a:innerShdw>
          </a:effectLst>
        </p:spPr>
      </p:pic>
      <p:sp>
        <p:nvSpPr>
          <p:cNvPr id="5" name="Content Placeholder 2">
            <a:extLst>
              <a:ext uri="{FF2B5EF4-FFF2-40B4-BE49-F238E27FC236}">
                <a16:creationId xmlns:a16="http://schemas.microsoft.com/office/drawing/2014/main" id="{F888F908-0425-448A-9F48-E1135DF27EBA}"/>
              </a:ext>
            </a:extLst>
          </p:cNvPr>
          <p:cNvSpPr txBox="1">
            <a:spLocks/>
          </p:cNvSpPr>
          <p:nvPr/>
        </p:nvSpPr>
        <p:spPr>
          <a:xfrm>
            <a:off x="2873094" y="5732546"/>
            <a:ext cx="3397815" cy="415636"/>
          </a:xfrm>
          <a:prstGeom prst="rect">
            <a:avLst/>
          </a:prstGeom>
        </p:spPr>
        <p:txBody>
          <a:bodyPr vert="horz" lIns="83127" tIns="41564" rIns="83127" bIns="41564" rtlCol="0">
            <a:noAutofit/>
          </a:bodyPr>
          <a:lstStyle>
            <a:lvl1pPr marL="188595" indent="-188595" algn="l" defTabSz="754380" rtl="0" eaLnBrk="1" latinLnBrk="0" hangingPunct="1">
              <a:lnSpc>
                <a:spcPct val="90000"/>
              </a:lnSpc>
              <a:spcBef>
                <a:spcPts val="825"/>
              </a:spcBef>
              <a:buFont typeface="Arial" panose="020B0604020202020204" pitchFamily="34" charset="0"/>
              <a:buChar char="•"/>
              <a:defRPr sz="2310" kern="1200">
                <a:solidFill>
                  <a:schemeClr val="tx1"/>
                </a:solidFill>
                <a:latin typeface="+mn-lt"/>
                <a:ea typeface="+mn-ea"/>
                <a:cs typeface="+mn-cs"/>
              </a:defRPr>
            </a:lvl1pPr>
            <a:lvl2pPr marL="565785" indent="-188595" algn="l" defTabSz="754380" rtl="0" eaLnBrk="1" latinLnBrk="0" hangingPunct="1">
              <a:lnSpc>
                <a:spcPct val="90000"/>
              </a:lnSpc>
              <a:spcBef>
                <a:spcPts val="413"/>
              </a:spcBef>
              <a:buFont typeface="Arial" panose="020B0604020202020204" pitchFamily="34" charset="0"/>
              <a:buChar char="•"/>
              <a:defRPr sz="1980" kern="1200">
                <a:solidFill>
                  <a:schemeClr val="tx1"/>
                </a:solidFill>
                <a:latin typeface="+mn-lt"/>
                <a:ea typeface="+mn-ea"/>
                <a:cs typeface="+mn-cs"/>
              </a:defRPr>
            </a:lvl2pPr>
            <a:lvl3pPr marL="942975" indent="-188595" algn="l" defTabSz="754380" rtl="0" eaLnBrk="1" latinLnBrk="0" hangingPunct="1">
              <a:lnSpc>
                <a:spcPct val="90000"/>
              </a:lnSpc>
              <a:spcBef>
                <a:spcPts val="413"/>
              </a:spcBef>
              <a:buFont typeface="Arial" panose="020B0604020202020204" pitchFamily="34" charset="0"/>
              <a:buChar char="•"/>
              <a:defRPr sz="1650" kern="1200">
                <a:solidFill>
                  <a:schemeClr val="tx1"/>
                </a:solidFill>
                <a:latin typeface="+mn-lt"/>
                <a:ea typeface="+mn-ea"/>
                <a:cs typeface="+mn-cs"/>
              </a:defRPr>
            </a:lvl3pPr>
            <a:lvl4pPr marL="132016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4pPr>
            <a:lvl5pPr marL="169735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5pPr>
            <a:lvl6pPr marL="207454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6pPr>
            <a:lvl7pPr marL="245173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7pPr>
            <a:lvl8pPr marL="282892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8pPr>
            <a:lvl9pPr marL="320611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9pPr>
          </a:lstStyle>
          <a:p>
            <a:pPr marL="0" indent="0" algn="ctr">
              <a:lnSpc>
                <a:spcPct val="100000"/>
              </a:lnSpc>
              <a:spcBef>
                <a:spcPct val="0"/>
              </a:spcBef>
              <a:buNone/>
            </a:pPr>
            <a:r>
              <a:rPr lang="en-US" sz="2182" b="1" spc="-136" dirty="0">
                <a:solidFill>
                  <a:schemeClr val="tx1">
                    <a:lumMod val="85000"/>
                    <a:lumOff val="15000"/>
                  </a:schemeClr>
                </a:solidFill>
                <a:latin typeface="Montserrat" panose="02000505000000020004" pitchFamily="2" charset="0"/>
                <a:ea typeface="+mj-ea"/>
                <a:cs typeface="+mj-cs"/>
              </a:rPr>
              <a:t>EXECUTIVE SUMMARY</a:t>
            </a:r>
          </a:p>
        </p:txBody>
      </p:sp>
      <p:sp>
        <p:nvSpPr>
          <p:cNvPr id="7" name="Rectangle 6">
            <a:extLst>
              <a:ext uri="{FF2B5EF4-FFF2-40B4-BE49-F238E27FC236}">
                <a16:creationId xmlns:a16="http://schemas.microsoft.com/office/drawing/2014/main" id="{BFE2372B-05E8-4923-AC4D-F4FC76797F11}"/>
              </a:ext>
            </a:extLst>
          </p:cNvPr>
          <p:cNvSpPr/>
          <p:nvPr/>
        </p:nvSpPr>
        <p:spPr>
          <a:xfrm>
            <a:off x="0" y="6462569"/>
            <a:ext cx="9144000" cy="139370"/>
          </a:xfrm>
          <a:prstGeom prst="rect">
            <a:avLst/>
          </a:prstGeom>
          <a:solidFill>
            <a:srgbClr val="2360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36" dirty="0">
              <a:solidFill>
                <a:schemeClr val="accent6">
                  <a:lumMod val="75000"/>
                </a:schemeClr>
              </a:solidFill>
            </a:endParaRPr>
          </a:p>
        </p:txBody>
      </p:sp>
    </p:spTree>
    <p:extLst>
      <p:ext uri="{BB962C8B-B14F-4D97-AF65-F5344CB8AC3E}">
        <p14:creationId xmlns:p14="http://schemas.microsoft.com/office/powerpoint/2010/main" val="16581262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73DEA8D-0CC2-411A-AE91-59CD5F3F28C1}"/>
              </a:ext>
            </a:extLst>
          </p:cNvPr>
          <p:cNvSpPr txBox="1"/>
          <p:nvPr/>
        </p:nvSpPr>
        <p:spPr>
          <a:xfrm>
            <a:off x="250825" y="807446"/>
            <a:ext cx="4237267" cy="522900"/>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Europe </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Autoclaved Aerated </a:t>
            </a: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C</a:t>
            </a:r>
            <a:r>
              <a:rPr kumimoji="0" lang="en-IN" sz="1000" b="1" i="0" u="none" strike="noStrike" kern="1200" cap="none" spc="0" normalizeH="0" baseline="0" noProof="0" dirty="0" err="1">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oncrete</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Market Share, By </a:t>
            </a: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Product Type</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By Value, 2022E</a:t>
            </a:r>
          </a:p>
        </p:txBody>
      </p:sp>
      <p:sp>
        <p:nvSpPr>
          <p:cNvPr id="6" name="TextBox 5">
            <a:extLst>
              <a:ext uri="{FF2B5EF4-FFF2-40B4-BE49-F238E27FC236}">
                <a16:creationId xmlns:a16="http://schemas.microsoft.com/office/drawing/2014/main" id="{FFAA9615-9434-4133-BEDD-B17718B1225E}"/>
              </a:ext>
            </a:extLst>
          </p:cNvPr>
          <p:cNvSpPr txBox="1"/>
          <p:nvPr/>
        </p:nvSpPr>
        <p:spPr>
          <a:xfrm>
            <a:off x="266633" y="3657557"/>
            <a:ext cx="4389276" cy="522900"/>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Europe Autoclaved Aerated </a:t>
            </a: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C</a:t>
            </a:r>
            <a:r>
              <a:rPr kumimoji="0" lang="en-IN" sz="1000" b="1" i="0" u="none" strike="noStrike" kern="1200" cap="none" spc="0" normalizeH="0" baseline="0" noProof="0" dirty="0" err="1">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oncrete</a:t>
            </a: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 Market Share, By Region, By Value, 2022E</a:t>
            </a:r>
            <a:endParaRPr lang="en-US" sz="1000" b="1" dirty="0">
              <a:solidFill>
                <a:prstClr val="black"/>
              </a:solidFill>
              <a:latin typeface="Verdana" panose="020B0604030504040204" pitchFamily="34" charset="0"/>
              <a:ea typeface="Verdana" panose="020B0604030504040204" pitchFamily="34" charset="0"/>
              <a:cs typeface="Verdana" panose="020B0604030504040204" pitchFamily="34" charset="0"/>
            </a:endParaRPr>
          </a:p>
        </p:txBody>
      </p:sp>
      <p:sp>
        <p:nvSpPr>
          <p:cNvPr id="10" name="TextBox 9">
            <a:extLst>
              <a:ext uri="{FF2B5EF4-FFF2-40B4-BE49-F238E27FC236}">
                <a16:creationId xmlns:a16="http://schemas.microsoft.com/office/drawing/2014/main" id="{92AD2B46-E80F-4837-9F4F-32711FBE3D68}"/>
              </a:ext>
            </a:extLst>
          </p:cNvPr>
          <p:cNvSpPr txBox="1"/>
          <p:nvPr/>
        </p:nvSpPr>
        <p:spPr>
          <a:xfrm>
            <a:off x="4655909" y="785673"/>
            <a:ext cx="4145192" cy="522900"/>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Europe Autoclaved Aerated </a:t>
            </a: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C</a:t>
            </a:r>
            <a:r>
              <a:rPr kumimoji="0" lang="en-IN" sz="1000" b="1" i="0" u="none" strike="noStrike" kern="1200" cap="none" spc="0" normalizeH="0" baseline="0" noProof="0" dirty="0" err="1">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oncrete</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Market Share, By End User, By Value, 2022E</a:t>
            </a:r>
          </a:p>
        </p:txBody>
      </p:sp>
      <p:sp>
        <p:nvSpPr>
          <p:cNvPr id="11" name="TextBox 10">
            <a:extLst>
              <a:ext uri="{FF2B5EF4-FFF2-40B4-BE49-F238E27FC236}">
                <a16:creationId xmlns:a16="http://schemas.microsoft.com/office/drawing/2014/main" id="{10CC8232-FE99-4C52-AA77-64C328CE2D5C}"/>
              </a:ext>
            </a:extLst>
          </p:cNvPr>
          <p:cNvSpPr txBox="1"/>
          <p:nvPr/>
        </p:nvSpPr>
        <p:spPr>
          <a:xfrm>
            <a:off x="4773314" y="3635784"/>
            <a:ext cx="4104054" cy="522900"/>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Europe Autoclaved Aerated </a:t>
            </a: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C</a:t>
            </a:r>
            <a:r>
              <a:rPr kumimoji="0" lang="en-IN" sz="1000" b="1" i="0" u="none" strike="noStrike" kern="1200" cap="none" spc="0" normalizeH="0" baseline="0" noProof="0" dirty="0" err="1">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oncrete</a:t>
            </a: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 Market Share, By Application, By Value, 2022E</a:t>
            </a:r>
            <a:endParaRPr lang="en-US" sz="1000" b="1" dirty="0">
              <a:solidFill>
                <a:prstClr val="black"/>
              </a:solidFill>
              <a:latin typeface="Verdana" panose="020B0604030504040204" pitchFamily="34" charset="0"/>
              <a:ea typeface="Verdana" panose="020B0604030504040204" pitchFamily="34" charset="0"/>
              <a:cs typeface="Verdana" panose="020B0604030504040204" pitchFamily="34" charset="0"/>
            </a:endParaRPr>
          </a:p>
        </p:txBody>
      </p:sp>
      <p:graphicFrame>
        <p:nvGraphicFramePr>
          <p:cNvPr id="13" name="Chart 12">
            <a:extLst>
              <a:ext uri="{FF2B5EF4-FFF2-40B4-BE49-F238E27FC236}">
                <a16:creationId xmlns:a16="http://schemas.microsoft.com/office/drawing/2014/main" id="{17A834B9-F8FE-4DD3-9CEC-D6A294A93472}"/>
              </a:ext>
            </a:extLst>
          </p:cNvPr>
          <p:cNvGraphicFramePr/>
          <p:nvPr/>
        </p:nvGraphicFramePr>
        <p:xfrm>
          <a:off x="555328" y="1330347"/>
          <a:ext cx="3541486" cy="2305438"/>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8" name="Chart 17">
            <a:extLst>
              <a:ext uri="{FF2B5EF4-FFF2-40B4-BE49-F238E27FC236}">
                <a16:creationId xmlns:a16="http://schemas.microsoft.com/office/drawing/2014/main" id="{AC216AEC-84CB-40B9-9911-F4FDFD4D7D11}"/>
              </a:ext>
            </a:extLst>
          </p:cNvPr>
          <p:cNvGraphicFramePr/>
          <p:nvPr>
            <p:extLst>
              <p:ext uri="{D42A27DB-BD31-4B8C-83A1-F6EECF244321}">
                <p14:modId xmlns:p14="http://schemas.microsoft.com/office/powerpoint/2010/main" val="497688331"/>
              </p:ext>
            </p:extLst>
          </p:nvPr>
        </p:nvGraphicFramePr>
        <p:xfrm>
          <a:off x="5076527" y="1337605"/>
          <a:ext cx="3541486" cy="2305438"/>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9" name="Chart 18">
            <a:extLst>
              <a:ext uri="{FF2B5EF4-FFF2-40B4-BE49-F238E27FC236}">
                <a16:creationId xmlns:a16="http://schemas.microsoft.com/office/drawing/2014/main" id="{7C9C38F8-6700-4315-A4CA-BAF16161342F}"/>
              </a:ext>
            </a:extLst>
          </p:cNvPr>
          <p:cNvGraphicFramePr/>
          <p:nvPr/>
        </p:nvGraphicFramePr>
        <p:xfrm>
          <a:off x="555328" y="4284006"/>
          <a:ext cx="3541486" cy="2305438"/>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20" name="Chart 19">
            <a:extLst>
              <a:ext uri="{FF2B5EF4-FFF2-40B4-BE49-F238E27FC236}">
                <a16:creationId xmlns:a16="http://schemas.microsoft.com/office/drawing/2014/main" id="{738F7456-D001-4040-8769-D2C1F31E3243}"/>
              </a:ext>
            </a:extLst>
          </p:cNvPr>
          <p:cNvGraphicFramePr/>
          <p:nvPr/>
        </p:nvGraphicFramePr>
        <p:xfrm>
          <a:off x="5076529" y="4269495"/>
          <a:ext cx="3541486" cy="2305438"/>
        </p:xfrm>
        <a:graphic>
          <a:graphicData uri="http://schemas.openxmlformats.org/drawingml/2006/chart">
            <c:chart xmlns:c="http://schemas.openxmlformats.org/drawingml/2006/chart" xmlns:r="http://schemas.openxmlformats.org/officeDocument/2006/relationships" r:id="rId5"/>
          </a:graphicData>
        </a:graphic>
      </p:graphicFrame>
      <p:sp>
        <p:nvSpPr>
          <p:cNvPr id="21" name="Title 1">
            <a:extLst>
              <a:ext uri="{FF2B5EF4-FFF2-40B4-BE49-F238E27FC236}">
                <a16:creationId xmlns:a16="http://schemas.microsoft.com/office/drawing/2014/main" id="{65A8DD1B-0D47-487B-B1EF-0CCF2343BD86}"/>
              </a:ext>
            </a:extLst>
          </p:cNvPr>
          <p:cNvSpPr txBox="1">
            <a:spLocks/>
          </p:cNvSpPr>
          <p:nvPr/>
        </p:nvSpPr>
        <p:spPr>
          <a:xfrm>
            <a:off x="264888" y="307014"/>
            <a:ext cx="8921930" cy="263149"/>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algn="just" defTabSz="914400" rtl="0" eaLnBrk="1" fontAlgn="ctr" latinLnBrk="0" hangingPunct="1"/>
            <a:r>
              <a:rPr lang="en-US" sz="1200" b="1" dirty="0">
                <a:latin typeface="Verdana" panose="020B0604030504040204" pitchFamily="34" charset="0"/>
                <a:ea typeface="Verdana" panose="020B0604030504040204" pitchFamily="34" charset="0"/>
                <a:cs typeface="Arial" panose="020B0604020202020204" pitchFamily="34" charset="0"/>
              </a:rPr>
              <a:t>Europe Autoclaved Aerated Concrete Market Outlook, 2022E </a:t>
            </a:r>
            <a:r>
              <a:rPr lang="en-US" sz="1200" b="1" i="0" u="none" strike="noStrike" kern="1200" dirty="0">
                <a:solidFill>
                  <a:schemeClr val="tx1"/>
                </a:solidFill>
                <a:effectLst/>
                <a:latin typeface="Verdana" panose="020B0604030504040204" pitchFamily="34" charset="0"/>
                <a:ea typeface="Verdana" panose="020B0604030504040204" pitchFamily="34" charset="0"/>
                <a:cs typeface="Arial" panose="020B0604020202020204" pitchFamily="34" charset="0"/>
              </a:rPr>
              <a:t> </a:t>
            </a:r>
            <a:endParaRPr lang="en-IN" sz="1200" b="1" i="0" u="none" strike="noStrike" kern="1200" dirty="0">
              <a:solidFill>
                <a:schemeClr val="tx1"/>
              </a:solidFill>
              <a:effectLst/>
              <a:latin typeface="Verdana" panose="020B0604030504040204" pitchFamily="34" charset="0"/>
              <a:ea typeface="Verdana" panose="020B0604030504040204" pitchFamily="34" charset="0"/>
              <a:cs typeface="Arial" panose="020B0604020202020204" pitchFamily="34" charset="0"/>
            </a:endParaRPr>
          </a:p>
        </p:txBody>
      </p:sp>
      <p:sp>
        <p:nvSpPr>
          <p:cNvPr id="12" name="TextBox 11">
            <a:extLst>
              <a:ext uri="{FF2B5EF4-FFF2-40B4-BE49-F238E27FC236}">
                <a16:creationId xmlns:a16="http://schemas.microsoft.com/office/drawing/2014/main" id="{9636D698-CD31-4EAB-B586-393D5600C2A1}"/>
              </a:ext>
            </a:extLst>
          </p:cNvPr>
          <p:cNvSpPr txBox="1"/>
          <p:nvPr/>
        </p:nvSpPr>
        <p:spPr>
          <a:xfrm>
            <a:off x="6728505" y="6456863"/>
            <a:ext cx="1590878" cy="338554"/>
          </a:xfrm>
          <a:prstGeom prst="rect">
            <a:avLst/>
          </a:prstGeom>
          <a:noFill/>
        </p:spPr>
        <p:txBody>
          <a:bodyPr wrap="square" rtlCol="0">
            <a:spAutoFit/>
          </a:bodyPr>
          <a:lstStyle>
            <a:defPPr>
              <a:defRPr lang="en-US"/>
            </a:defPPr>
            <a:lvl1pPr algn="r">
              <a:defRPr sz="800" i="1">
                <a:solidFill>
                  <a:srgbClr val="7F7F7F"/>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TechSci Research</a:t>
            </a:r>
          </a:p>
          <a:p>
            <a:pPr marL="0" marR="0" lvl="0" indent="0" algn="r" defTabSz="457200" rtl="0" eaLnBrk="1" fontAlgn="auto" latinLnBrk="0" hangingPunct="1">
              <a:lnSpc>
                <a:spcPct val="100000"/>
              </a:lnSpc>
              <a:spcBef>
                <a:spcPts val="0"/>
              </a:spcBef>
              <a:spcAft>
                <a:spcPts val="0"/>
              </a:spcAft>
              <a:buClrTx/>
              <a:buSzTx/>
              <a:buFontTx/>
              <a:buNone/>
              <a:tabLst/>
              <a:defRPr/>
            </a:pPr>
            <a:endPar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10879723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73DEA8D-0CC2-411A-AE91-59CD5F3F28C1}"/>
              </a:ext>
            </a:extLst>
          </p:cNvPr>
          <p:cNvSpPr txBox="1"/>
          <p:nvPr/>
        </p:nvSpPr>
        <p:spPr>
          <a:xfrm>
            <a:off x="250825" y="807446"/>
            <a:ext cx="4405083" cy="522900"/>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Germany </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Autoclaved Aerated </a:t>
            </a: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C</a:t>
            </a:r>
            <a:r>
              <a:rPr kumimoji="0" lang="en-IN" sz="1000" b="1" i="0" u="none" strike="noStrike" kern="1200" cap="none" spc="0" normalizeH="0" baseline="0" noProof="0" dirty="0" err="1">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oncrete</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Market Share, By </a:t>
            </a: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Product Type</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By Value, 2022E</a:t>
            </a:r>
          </a:p>
        </p:txBody>
      </p:sp>
      <p:sp>
        <p:nvSpPr>
          <p:cNvPr id="10" name="TextBox 9">
            <a:extLst>
              <a:ext uri="{FF2B5EF4-FFF2-40B4-BE49-F238E27FC236}">
                <a16:creationId xmlns:a16="http://schemas.microsoft.com/office/drawing/2014/main" id="{92AD2B46-E80F-4837-9F4F-32711FBE3D68}"/>
              </a:ext>
            </a:extLst>
          </p:cNvPr>
          <p:cNvSpPr txBox="1"/>
          <p:nvPr/>
        </p:nvSpPr>
        <p:spPr>
          <a:xfrm>
            <a:off x="4655908" y="785673"/>
            <a:ext cx="4237267" cy="522900"/>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Germany Autoclaved Aerated </a:t>
            </a: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C</a:t>
            </a:r>
            <a:r>
              <a:rPr kumimoji="0" lang="en-IN" sz="1000" b="1" i="0" u="none" strike="noStrike" kern="1200" cap="none" spc="0" normalizeH="0" baseline="0" noProof="0" dirty="0" err="1">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oncrete</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Market Share, By End User, By Value, 2022E</a:t>
            </a:r>
          </a:p>
        </p:txBody>
      </p:sp>
      <p:sp>
        <p:nvSpPr>
          <p:cNvPr id="11" name="TextBox 10">
            <a:extLst>
              <a:ext uri="{FF2B5EF4-FFF2-40B4-BE49-F238E27FC236}">
                <a16:creationId xmlns:a16="http://schemas.microsoft.com/office/drawing/2014/main" id="{10CC8232-FE99-4C52-AA77-64C328CE2D5C}"/>
              </a:ext>
            </a:extLst>
          </p:cNvPr>
          <p:cNvSpPr txBox="1"/>
          <p:nvPr/>
        </p:nvSpPr>
        <p:spPr>
          <a:xfrm>
            <a:off x="4657200" y="3635784"/>
            <a:ext cx="4283601" cy="522900"/>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Germany Autoclaved Aerated </a:t>
            </a: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C</a:t>
            </a:r>
            <a:r>
              <a:rPr kumimoji="0" lang="en-IN" sz="1000" b="1" i="0" u="none" strike="noStrike" kern="1200" cap="none" spc="0" normalizeH="0" baseline="0" noProof="0" dirty="0" err="1">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oncrete</a:t>
            </a: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 Market Share, By Application, By Value, 2022E</a:t>
            </a:r>
            <a:endParaRPr lang="en-US" sz="1000" b="1" dirty="0">
              <a:solidFill>
                <a:prstClr val="black"/>
              </a:solidFill>
              <a:latin typeface="Verdana" panose="020B0604030504040204" pitchFamily="34" charset="0"/>
              <a:ea typeface="Verdana" panose="020B0604030504040204" pitchFamily="34" charset="0"/>
              <a:cs typeface="Verdana" panose="020B0604030504040204" pitchFamily="34" charset="0"/>
            </a:endParaRPr>
          </a:p>
        </p:txBody>
      </p:sp>
      <p:graphicFrame>
        <p:nvGraphicFramePr>
          <p:cNvPr id="13" name="Chart 12">
            <a:extLst>
              <a:ext uri="{FF2B5EF4-FFF2-40B4-BE49-F238E27FC236}">
                <a16:creationId xmlns:a16="http://schemas.microsoft.com/office/drawing/2014/main" id="{17A834B9-F8FE-4DD3-9CEC-D6A294A93472}"/>
              </a:ext>
            </a:extLst>
          </p:cNvPr>
          <p:cNvGraphicFramePr/>
          <p:nvPr/>
        </p:nvGraphicFramePr>
        <p:xfrm>
          <a:off x="555328" y="1330347"/>
          <a:ext cx="3541486" cy="2305438"/>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8" name="Chart 17">
            <a:extLst>
              <a:ext uri="{FF2B5EF4-FFF2-40B4-BE49-F238E27FC236}">
                <a16:creationId xmlns:a16="http://schemas.microsoft.com/office/drawing/2014/main" id="{AC216AEC-84CB-40B9-9911-F4FDFD4D7D11}"/>
              </a:ext>
            </a:extLst>
          </p:cNvPr>
          <p:cNvGraphicFramePr/>
          <p:nvPr/>
        </p:nvGraphicFramePr>
        <p:xfrm>
          <a:off x="5076527" y="1337605"/>
          <a:ext cx="3541486" cy="2305438"/>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0" name="Chart 19">
            <a:extLst>
              <a:ext uri="{FF2B5EF4-FFF2-40B4-BE49-F238E27FC236}">
                <a16:creationId xmlns:a16="http://schemas.microsoft.com/office/drawing/2014/main" id="{738F7456-D001-4040-8769-D2C1F31E3243}"/>
              </a:ext>
            </a:extLst>
          </p:cNvPr>
          <p:cNvGraphicFramePr/>
          <p:nvPr/>
        </p:nvGraphicFramePr>
        <p:xfrm>
          <a:off x="5076529" y="4269495"/>
          <a:ext cx="3541486" cy="2305438"/>
        </p:xfrm>
        <a:graphic>
          <a:graphicData uri="http://schemas.openxmlformats.org/drawingml/2006/chart">
            <c:chart xmlns:c="http://schemas.openxmlformats.org/drawingml/2006/chart" xmlns:r="http://schemas.openxmlformats.org/officeDocument/2006/relationships" r:id="rId4"/>
          </a:graphicData>
        </a:graphic>
      </p:graphicFrame>
      <p:sp>
        <p:nvSpPr>
          <p:cNvPr id="21" name="Title 1">
            <a:extLst>
              <a:ext uri="{FF2B5EF4-FFF2-40B4-BE49-F238E27FC236}">
                <a16:creationId xmlns:a16="http://schemas.microsoft.com/office/drawing/2014/main" id="{65A8DD1B-0D47-487B-B1EF-0CCF2343BD86}"/>
              </a:ext>
            </a:extLst>
          </p:cNvPr>
          <p:cNvSpPr txBox="1">
            <a:spLocks/>
          </p:cNvSpPr>
          <p:nvPr/>
        </p:nvSpPr>
        <p:spPr>
          <a:xfrm>
            <a:off x="264888" y="307014"/>
            <a:ext cx="8921930" cy="263149"/>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algn="just" defTabSz="914400" rtl="0" eaLnBrk="1" fontAlgn="ctr" latinLnBrk="0" hangingPunct="1"/>
            <a:r>
              <a:rPr lang="en-US" sz="1200" b="1" dirty="0">
                <a:latin typeface="Verdana" panose="020B0604030504040204" pitchFamily="34" charset="0"/>
                <a:ea typeface="Verdana" panose="020B0604030504040204" pitchFamily="34" charset="0"/>
                <a:cs typeface="Arial" panose="020B0604020202020204" pitchFamily="34" charset="0"/>
              </a:rPr>
              <a:t>Germany Autoclaved Aerated Concrete Market Share, 2022E </a:t>
            </a:r>
            <a:r>
              <a:rPr lang="en-US" sz="1200" b="1" i="0" u="none" strike="noStrike" kern="1200" dirty="0">
                <a:solidFill>
                  <a:schemeClr val="tx1"/>
                </a:solidFill>
                <a:effectLst/>
                <a:latin typeface="Verdana" panose="020B0604030504040204" pitchFamily="34" charset="0"/>
                <a:ea typeface="Verdana" panose="020B0604030504040204" pitchFamily="34" charset="0"/>
                <a:cs typeface="Arial" panose="020B0604020202020204" pitchFamily="34" charset="0"/>
              </a:rPr>
              <a:t> </a:t>
            </a:r>
            <a:endParaRPr lang="en-IN" sz="1200" b="1" i="0" u="none" strike="noStrike" kern="1200" dirty="0">
              <a:solidFill>
                <a:schemeClr val="tx1"/>
              </a:solidFill>
              <a:effectLst/>
              <a:latin typeface="Verdana" panose="020B0604030504040204" pitchFamily="34" charset="0"/>
              <a:ea typeface="Verdana" panose="020B0604030504040204" pitchFamily="34" charset="0"/>
              <a:cs typeface="Arial" panose="020B0604020202020204" pitchFamily="34" charset="0"/>
            </a:endParaRPr>
          </a:p>
        </p:txBody>
      </p:sp>
      <p:sp>
        <p:nvSpPr>
          <p:cNvPr id="12" name="TextBox 11">
            <a:extLst>
              <a:ext uri="{FF2B5EF4-FFF2-40B4-BE49-F238E27FC236}">
                <a16:creationId xmlns:a16="http://schemas.microsoft.com/office/drawing/2014/main" id="{38A97757-CF65-4266-98E2-A77E1679B2C1}"/>
              </a:ext>
            </a:extLst>
          </p:cNvPr>
          <p:cNvSpPr txBox="1"/>
          <p:nvPr/>
        </p:nvSpPr>
        <p:spPr>
          <a:xfrm>
            <a:off x="275771" y="3751585"/>
            <a:ext cx="4296229" cy="407099"/>
          </a:xfrm>
          <a:prstGeom prst="rect">
            <a:avLst/>
          </a:prstGeom>
          <a:noFill/>
        </p:spPr>
        <p:txBody>
          <a:bodyPr wrap="square">
            <a:spAutoFit/>
          </a:bodyPr>
          <a:lstStyle/>
          <a:p>
            <a:pPr>
              <a:lnSpc>
                <a:spcPct val="107000"/>
              </a:lnSpc>
              <a:spcAft>
                <a:spcPts val="800"/>
              </a:spcAft>
              <a:tabLst>
                <a:tab pos="695325" algn="l"/>
              </a:tabLst>
            </a:pPr>
            <a:r>
              <a:rPr lang="en-IN" sz="1000" b="1" kern="1200" dirty="0">
                <a:solidFill>
                  <a:srgbClr val="0F0E0E"/>
                </a:solidFill>
                <a:effectLst/>
                <a:latin typeface="Verdana" panose="020B0604030504040204" pitchFamily="34" charset="0"/>
                <a:ea typeface="Verdana" panose="020B0604030504040204" pitchFamily="34" charset="0"/>
                <a:cs typeface="Verdana" panose="020B0604030504040204" pitchFamily="34" charset="0"/>
              </a:rPr>
              <a:t>European Countries Real Estate Investment, 2020 (USD Billion)</a:t>
            </a:r>
            <a:endParaRPr lang="en-IN" sz="1000" dirty="0">
              <a:latin typeface="Verdana" panose="020B0604030504040204" pitchFamily="34" charset="0"/>
              <a:ea typeface="Verdana" panose="020B0604030504040204" pitchFamily="34" charset="0"/>
            </a:endParaRPr>
          </a:p>
        </p:txBody>
      </p:sp>
      <p:graphicFrame>
        <p:nvGraphicFramePr>
          <p:cNvPr id="3" name="Table 2">
            <a:extLst>
              <a:ext uri="{FF2B5EF4-FFF2-40B4-BE49-F238E27FC236}">
                <a16:creationId xmlns:a16="http://schemas.microsoft.com/office/drawing/2014/main" id="{4DB940BA-FE1C-448F-B94E-556AB4230723}"/>
              </a:ext>
            </a:extLst>
          </p:cNvPr>
          <p:cNvGraphicFramePr>
            <a:graphicFrameLocks noGrp="1"/>
          </p:cNvGraphicFramePr>
          <p:nvPr/>
        </p:nvGraphicFramePr>
        <p:xfrm>
          <a:off x="250825" y="4214089"/>
          <a:ext cx="4088946" cy="2392302"/>
        </p:xfrm>
        <a:graphic>
          <a:graphicData uri="http://schemas.openxmlformats.org/drawingml/2006/table">
            <a:tbl>
              <a:tblPr firstRow="1" bandRow="1">
                <a:tableStyleId>{5C22544A-7EE6-4342-B048-85BDC9FD1C3A}</a:tableStyleId>
              </a:tblPr>
              <a:tblGrid>
                <a:gridCol w="2044473">
                  <a:extLst>
                    <a:ext uri="{9D8B030D-6E8A-4147-A177-3AD203B41FA5}">
                      <a16:colId xmlns:a16="http://schemas.microsoft.com/office/drawing/2014/main" val="3504931510"/>
                    </a:ext>
                  </a:extLst>
                </a:gridCol>
                <a:gridCol w="2044473">
                  <a:extLst>
                    <a:ext uri="{9D8B030D-6E8A-4147-A177-3AD203B41FA5}">
                      <a16:colId xmlns:a16="http://schemas.microsoft.com/office/drawing/2014/main" val="2146897476"/>
                    </a:ext>
                  </a:extLst>
                </a:gridCol>
              </a:tblGrid>
              <a:tr h="398717">
                <a:tc>
                  <a:txBody>
                    <a:bodyPr/>
                    <a:lstStyle/>
                    <a:p>
                      <a:pPr algn="ctr">
                        <a:lnSpc>
                          <a:spcPct val="150000"/>
                        </a:lnSpc>
                        <a:spcAft>
                          <a:spcPts val="800"/>
                        </a:spcAft>
                        <a:tabLst>
                          <a:tab pos="695325" algn="l"/>
                        </a:tabLst>
                      </a:pPr>
                      <a:r>
                        <a:rPr lang="en-IN" sz="1000" kern="1200">
                          <a:effectLst/>
                        </a:rPr>
                        <a:t>Countries</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anchor="ctr"/>
                </a:tc>
                <a:tc>
                  <a:txBody>
                    <a:bodyPr/>
                    <a:lstStyle/>
                    <a:p>
                      <a:pPr algn="ctr">
                        <a:lnSpc>
                          <a:spcPct val="150000"/>
                        </a:lnSpc>
                        <a:spcAft>
                          <a:spcPts val="800"/>
                        </a:spcAft>
                        <a:tabLst>
                          <a:tab pos="695325" algn="l"/>
                        </a:tabLst>
                      </a:pPr>
                      <a:r>
                        <a:rPr lang="en-IN" sz="1000" kern="1200">
                          <a:effectLst/>
                        </a:rPr>
                        <a:t>Investment (USD Billion)</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anchor="ctr"/>
                </a:tc>
                <a:extLst>
                  <a:ext uri="{0D108BD9-81ED-4DB2-BD59-A6C34878D82A}">
                    <a16:rowId xmlns:a16="http://schemas.microsoft.com/office/drawing/2014/main" val="679160400"/>
                  </a:ext>
                </a:extLst>
              </a:tr>
              <a:tr h="398717">
                <a:tc>
                  <a:txBody>
                    <a:bodyPr/>
                    <a:lstStyle/>
                    <a:p>
                      <a:pPr algn="ctr">
                        <a:lnSpc>
                          <a:spcPct val="150000"/>
                        </a:lnSpc>
                        <a:spcAft>
                          <a:spcPts val="800"/>
                        </a:spcAft>
                        <a:tabLst>
                          <a:tab pos="695325" algn="l"/>
                        </a:tabLst>
                      </a:pPr>
                      <a:r>
                        <a:rPr lang="en-IN" sz="1000" kern="1200">
                          <a:effectLst/>
                        </a:rPr>
                        <a:t>Germany</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anchor="ctr"/>
                </a:tc>
                <a:tc>
                  <a:txBody>
                    <a:bodyPr/>
                    <a:lstStyle/>
                    <a:p>
                      <a:pPr algn="ctr">
                        <a:lnSpc>
                          <a:spcPct val="150000"/>
                        </a:lnSpc>
                        <a:spcAft>
                          <a:spcPts val="800"/>
                        </a:spcAft>
                        <a:tabLst>
                          <a:tab pos="695325" algn="l"/>
                        </a:tabLst>
                      </a:pPr>
                      <a:r>
                        <a:rPr lang="en-US" sz="1000" kern="1200">
                          <a:effectLst/>
                        </a:rPr>
                        <a:t>59</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anchor="ctr"/>
                </a:tc>
                <a:extLst>
                  <a:ext uri="{0D108BD9-81ED-4DB2-BD59-A6C34878D82A}">
                    <a16:rowId xmlns:a16="http://schemas.microsoft.com/office/drawing/2014/main" val="1011739001"/>
                  </a:ext>
                </a:extLst>
              </a:tr>
              <a:tr h="398717">
                <a:tc>
                  <a:txBody>
                    <a:bodyPr/>
                    <a:lstStyle/>
                    <a:p>
                      <a:pPr algn="ctr">
                        <a:lnSpc>
                          <a:spcPct val="150000"/>
                        </a:lnSpc>
                        <a:spcAft>
                          <a:spcPts val="800"/>
                        </a:spcAft>
                        <a:tabLst>
                          <a:tab pos="695325" algn="l"/>
                        </a:tabLst>
                      </a:pPr>
                      <a:r>
                        <a:rPr lang="en-IN" sz="1000" kern="1200">
                          <a:effectLst/>
                        </a:rPr>
                        <a:t>France</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anchor="ctr"/>
                </a:tc>
                <a:tc>
                  <a:txBody>
                    <a:bodyPr/>
                    <a:lstStyle/>
                    <a:p>
                      <a:pPr algn="ctr">
                        <a:lnSpc>
                          <a:spcPct val="150000"/>
                        </a:lnSpc>
                        <a:spcAft>
                          <a:spcPts val="800"/>
                        </a:spcAft>
                        <a:tabLst>
                          <a:tab pos="695325" algn="l"/>
                        </a:tabLst>
                      </a:pPr>
                      <a:r>
                        <a:rPr lang="en-US" sz="1000" kern="1200">
                          <a:effectLst/>
                        </a:rPr>
                        <a:t>2</a:t>
                      </a:r>
                      <a:r>
                        <a:rPr lang="en-IN" sz="1000" kern="1200">
                          <a:effectLst/>
                        </a:rPr>
                        <a:t>9</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anchor="ctr"/>
                </a:tc>
                <a:extLst>
                  <a:ext uri="{0D108BD9-81ED-4DB2-BD59-A6C34878D82A}">
                    <a16:rowId xmlns:a16="http://schemas.microsoft.com/office/drawing/2014/main" val="4207347927"/>
                  </a:ext>
                </a:extLst>
              </a:tr>
              <a:tr h="398717">
                <a:tc>
                  <a:txBody>
                    <a:bodyPr/>
                    <a:lstStyle/>
                    <a:p>
                      <a:pPr algn="ctr">
                        <a:lnSpc>
                          <a:spcPct val="150000"/>
                        </a:lnSpc>
                        <a:spcAft>
                          <a:spcPts val="800"/>
                        </a:spcAft>
                        <a:tabLst>
                          <a:tab pos="695325" algn="l"/>
                        </a:tabLst>
                      </a:pPr>
                      <a:r>
                        <a:rPr lang="en-IN" sz="1000" kern="1200">
                          <a:effectLst/>
                        </a:rPr>
                        <a:t>Netherland</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anchor="ctr"/>
                </a:tc>
                <a:tc>
                  <a:txBody>
                    <a:bodyPr/>
                    <a:lstStyle/>
                    <a:p>
                      <a:pPr algn="ctr">
                        <a:lnSpc>
                          <a:spcPct val="150000"/>
                        </a:lnSpc>
                        <a:spcAft>
                          <a:spcPts val="800"/>
                        </a:spcAft>
                        <a:tabLst>
                          <a:tab pos="695325" algn="l"/>
                        </a:tabLst>
                      </a:pPr>
                      <a:r>
                        <a:rPr lang="en-IN" sz="1000" kern="1200">
                          <a:effectLst/>
                        </a:rPr>
                        <a:t>16</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anchor="ctr"/>
                </a:tc>
                <a:extLst>
                  <a:ext uri="{0D108BD9-81ED-4DB2-BD59-A6C34878D82A}">
                    <a16:rowId xmlns:a16="http://schemas.microsoft.com/office/drawing/2014/main" val="2133014108"/>
                  </a:ext>
                </a:extLst>
              </a:tr>
              <a:tr h="398717">
                <a:tc>
                  <a:txBody>
                    <a:bodyPr/>
                    <a:lstStyle/>
                    <a:p>
                      <a:pPr algn="ctr">
                        <a:lnSpc>
                          <a:spcPct val="150000"/>
                        </a:lnSpc>
                        <a:spcAft>
                          <a:spcPts val="800"/>
                        </a:spcAft>
                        <a:tabLst>
                          <a:tab pos="695325" algn="l"/>
                        </a:tabLst>
                      </a:pPr>
                      <a:r>
                        <a:rPr lang="en-IN" sz="1000" kern="1200">
                          <a:effectLst/>
                        </a:rPr>
                        <a:t>Spain</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anchor="ctr"/>
                </a:tc>
                <a:tc>
                  <a:txBody>
                    <a:bodyPr/>
                    <a:lstStyle/>
                    <a:p>
                      <a:pPr algn="ctr">
                        <a:lnSpc>
                          <a:spcPct val="150000"/>
                        </a:lnSpc>
                        <a:spcAft>
                          <a:spcPts val="800"/>
                        </a:spcAft>
                        <a:tabLst>
                          <a:tab pos="695325" algn="l"/>
                        </a:tabLst>
                      </a:pPr>
                      <a:r>
                        <a:rPr lang="en-IN" sz="1000" kern="1200">
                          <a:effectLst/>
                        </a:rPr>
                        <a:t>13</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anchor="ctr"/>
                </a:tc>
                <a:extLst>
                  <a:ext uri="{0D108BD9-81ED-4DB2-BD59-A6C34878D82A}">
                    <a16:rowId xmlns:a16="http://schemas.microsoft.com/office/drawing/2014/main" val="2153627765"/>
                  </a:ext>
                </a:extLst>
              </a:tr>
              <a:tr h="398717">
                <a:tc>
                  <a:txBody>
                    <a:bodyPr/>
                    <a:lstStyle/>
                    <a:p>
                      <a:pPr algn="ctr">
                        <a:lnSpc>
                          <a:spcPct val="150000"/>
                        </a:lnSpc>
                        <a:spcAft>
                          <a:spcPts val="800"/>
                        </a:spcAft>
                        <a:tabLst>
                          <a:tab pos="695325" algn="l"/>
                        </a:tabLst>
                      </a:pPr>
                      <a:r>
                        <a:rPr lang="en-IN" sz="1000" kern="1200">
                          <a:effectLst/>
                        </a:rPr>
                        <a:t>Italy</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anchor="ctr"/>
                </a:tc>
                <a:tc>
                  <a:txBody>
                    <a:bodyPr/>
                    <a:lstStyle/>
                    <a:p>
                      <a:pPr algn="ctr">
                        <a:lnSpc>
                          <a:spcPct val="150000"/>
                        </a:lnSpc>
                        <a:spcAft>
                          <a:spcPts val="800"/>
                        </a:spcAft>
                        <a:tabLst>
                          <a:tab pos="695325" algn="l"/>
                        </a:tabLst>
                      </a:pPr>
                      <a:r>
                        <a:rPr lang="en-US" sz="1000" kern="1200" dirty="0">
                          <a:effectLst/>
                        </a:rPr>
                        <a:t>1</a:t>
                      </a:r>
                      <a:r>
                        <a:rPr lang="en-IN" sz="1000" kern="1200" dirty="0">
                          <a:effectLst/>
                        </a:rPr>
                        <a:t>0</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anchor="ctr"/>
                </a:tc>
                <a:extLst>
                  <a:ext uri="{0D108BD9-81ED-4DB2-BD59-A6C34878D82A}">
                    <a16:rowId xmlns:a16="http://schemas.microsoft.com/office/drawing/2014/main" val="2667526153"/>
                  </a:ext>
                </a:extLst>
              </a:tr>
            </a:tbl>
          </a:graphicData>
        </a:graphic>
      </p:graphicFrame>
      <p:sp>
        <p:nvSpPr>
          <p:cNvPr id="14" name="TextBox 6">
            <a:extLst>
              <a:ext uri="{FF2B5EF4-FFF2-40B4-BE49-F238E27FC236}">
                <a16:creationId xmlns:a16="http://schemas.microsoft.com/office/drawing/2014/main" id="{C873ECD9-3AB5-459E-A56E-746519E0F7B4}"/>
              </a:ext>
            </a:extLst>
          </p:cNvPr>
          <p:cNvSpPr txBox="1">
            <a:spLocks/>
          </p:cNvSpPr>
          <p:nvPr/>
        </p:nvSpPr>
        <p:spPr>
          <a:xfrm>
            <a:off x="2967563" y="6591300"/>
            <a:ext cx="1470025" cy="266700"/>
          </a:xfrm>
          <a:prstGeom prst="rect">
            <a:avLst/>
          </a:prstGeom>
          <a:noFill/>
        </p:spPr>
        <p:txBody>
          <a:bodyPr wrap="square" rtlCol="0">
            <a:noAutofit/>
          </a:bodyPr>
          <a:lstStyle/>
          <a:p>
            <a:pPr algn="r" fontAlgn="base">
              <a:lnSpc>
                <a:spcPct val="107000"/>
              </a:lnSpc>
              <a:spcAft>
                <a:spcPts val="800"/>
              </a:spcAft>
            </a:pPr>
            <a:r>
              <a:rPr lang="en-IN" sz="600" i="1" kern="1200">
                <a:solidFill>
                  <a:srgbClr val="7F7F7F"/>
                </a:solidFill>
                <a:effectLst/>
                <a:latin typeface="Verdana" panose="020B0604030504040204" pitchFamily="34" charset="0"/>
                <a:ea typeface="Verdana" panose="020B0604030504040204" pitchFamily="34" charset="0"/>
                <a:cs typeface="Verdana" panose="020B0604030504040204" pitchFamily="34" charset="0"/>
              </a:rPr>
              <a:t>Source: Meed Projects</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5" name="TextBox 14">
            <a:extLst>
              <a:ext uri="{FF2B5EF4-FFF2-40B4-BE49-F238E27FC236}">
                <a16:creationId xmlns:a16="http://schemas.microsoft.com/office/drawing/2014/main" id="{82E7B41A-23D9-490F-973C-6D73253C4DE6}"/>
              </a:ext>
            </a:extLst>
          </p:cNvPr>
          <p:cNvSpPr txBox="1"/>
          <p:nvPr/>
        </p:nvSpPr>
        <p:spPr>
          <a:xfrm>
            <a:off x="7027135" y="6437114"/>
            <a:ext cx="1590878" cy="338554"/>
          </a:xfrm>
          <a:prstGeom prst="rect">
            <a:avLst/>
          </a:prstGeom>
          <a:noFill/>
        </p:spPr>
        <p:txBody>
          <a:bodyPr wrap="square" rtlCol="0">
            <a:spAutoFit/>
          </a:bodyPr>
          <a:lstStyle>
            <a:defPPr>
              <a:defRPr lang="en-US"/>
            </a:defPPr>
            <a:lvl1pPr algn="r">
              <a:defRPr sz="800" i="1">
                <a:solidFill>
                  <a:srgbClr val="7F7F7F"/>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TechSci Research</a:t>
            </a:r>
          </a:p>
          <a:p>
            <a:pPr marL="0" marR="0" lvl="0" indent="0" algn="r" defTabSz="457200" rtl="0" eaLnBrk="1" fontAlgn="auto" latinLnBrk="0" hangingPunct="1">
              <a:lnSpc>
                <a:spcPct val="100000"/>
              </a:lnSpc>
              <a:spcBef>
                <a:spcPts val="0"/>
              </a:spcBef>
              <a:spcAft>
                <a:spcPts val="0"/>
              </a:spcAft>
              <a:buClrTx/>
              <a:buSzTx/>
              <a:buFontTx/>
              <a:buNone/>
              <a:tabLst/>
              <a:defRPr/>
            </a:pPr>
            <a:endPar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41840628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7DCEEF8-1F3C-4D10-9121-A1CFB3E73A7B}"/>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t="16010" r="2041" b="24813"/>
          <a:stretch/>
        </p:blipFill>
        <p:spPr>
          <a:xfrm>
            <a:off x="0" y="-1"/>
            <a:ext cx="9144000" cy="5418161"/>
          </a:xfrm>
          <a:prstGeom prst="rect">
            <a:avLst/>
          </a:prstGeom>
          <a:effectLst>
            <a:innerShdw blurRad="63500" dist="50800" dir="5400000">
              <a:prstClr val="black">
                <a:alpha val="50000"/>
              </a:prstClr>
            </a:innerShdw>
          </a:effectLst>
        </p:spPr>
      </p:pic>
      <p:sp>
        <p:nvSpPr>
          <p:cNvPr id="5" name="Content Placeholder 2">
            <a:extLst>
              <a:ext uri="{FF2B5EF4-FFF2-40B4-BE49-F238E27FC236}">
                <a16:creationId xmlns:a16="http://schemas.microsoft.com/office/drawing/2014/main" id="{F888F908-0425-448A-9F48-E1135DF27EBA}"/>
              </a:ext>
            </a:extLst>
          </p:cNvPr>
          <p:cNvSpPr txBox="1">
            <a:spLocks/>
          </p:cNvSpPr>
          <p:nvPr/>
        </p:nvSpPr>
        <p:spPr>
          <a:xfrm>
            <a:off x="2127507" y="5732546"/>
            <a:ext cx="5595656" cy="415636"/>
          </a:xfrm>
          <a:prstGeom prst="rect">
            <a:avLst/>
          </a:prstGeom>
        </p:spPr>
        <p:txBody>
          <a:bodyPr vert="horz" lIns="83127" tIns="41564" rIns="83127" bIns="41564" rtlCol="0">
            <a:noAutofit/>
          </a:bodyPr>
          <a:lstStyle>
            <a:lvl1pPr marL="188595" indent="-188595" algn="l" defTabSz="754380" rtl="0" eaLnBrk="1" latinLnBrk="0" hangingPunct="1">
              <a:lnSpc>
                <a:spcPct val="90000"/>
              </a:lnSpc>
              <a:spcBef>
                <a:spcPts val="825"/>
              </a:spcBef>
              <a:buFont typeface="Arial" panose="020B0604020202020204" pitchFamily="34" charset="0"/>
              <a:buChar char="•"/>
              <a:defRPr sz="2310" kern="1200">
                <a:solidFill>
                  <a:schemeClr val="tx1"/>
                </a:solidFill>
                <a:latin typeface="+mn-lt"/>
                <a:ea typeface="+mn-ea"/>
                <a:cs typeface="+mn-cs"/>
              </a:defRPr>
            </a:lvl1pPr>
            <a:lvl2pPr marL="565785" indent="-188595" algn="l" defTabSz="754380" rtl="0" eaLnBrk="1" latinLnBrk="0" hangingPunct="1">
              <a:lnSpc>
                <a:spcPct val="90000"/>
              </a:lnSpc>
              <a:spcBef>
                <a:spcPts val="413"/>
              </a:spcBef>
              <a:buFont typeface="Arial" panose="020B0604020202020204" pitchFamily="34" charset="0"/>
              <a:buChar char="•"/>
              <a:defRPr sz="1980" kern="1200">
                <a:solidFill>
                  <a:schemeClr val="tx1"/>
                </a:solidFill>
                <a:latin typeface="+mn-lt"/>
                <a:ea typeface="+mn-ea"/>
                <a:cs typeface="+mn-cs"/>
              </a:defRPr>
            </a:lvl2pPr>
            <a:lvl3pPr marL="942975" indent="-188595" algn="l" defTabSz="754380" rtl="0" eaLnBrk="1" latinLnBrk="0" hangingPunct="1">
              <a:lnSpc>
                <a:spcPct val="90000"/>
              </a:lnSpc>
              <a:spcBef>
                <a:spcPts val="413"/>
              </a:spcBef>
              <a:buFont typeface="Arial" panose="020B0604020202020204" pitchFamily="34" charset="0"/>
              <a:buChar char="•"/>
              <a:defRPr sz="1650" kern="1200">
                <a:solidFill>
                  <a:schemeClr val="tx1"/>
                </a:solidFill>
                <a:latin typeface="+mn-lt"/>
                <a:ea typeface="+mn-ea"/>
                <a:cs typeface="+mn-cs"/>
              </a:defRPr>
            </a:lvl3pPr>
            <a:lvl4pPr marL="132016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4pPr>
            <a:lvl5pPr marL="169735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5pPr>
            <a:lvl6pPr marL="207454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6pPr>
            <a:lvl7pPr marL="245173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7pPr>
            <a:lvl8pPr marL="282892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8pPr>
            <a:lvl9pPr marL="320611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9pPr>
          </a:lstStyle>
          <a:p>
            <a:pPr marL="0" indent="0" algn="ctr">
              <a:lnSpc>
                <a:spcPct val="100000"/>
              </a:lnSpc>
              <a:spcBef>
                <a:spcPct val="0"/>
              </a:spcBef>
              <a:buNone/>
            </a:pPr>
            <a:r>
              <a:rPr lang="en-US" sz="2182" b="1" spc="-136" dirty="0">
                <a:solidFill>
                  <a:schemeClr val="tx1">
                    <a:lumMod val="85000"/>
                    <a:lumOff val="15000"/>
                  </a:schemeClr>
                </a:solidFill>
                <a:latin typeface="Montserrat" panose="02000505000000020004" pitchFamily="2" charset="0"/>
                <a:ea typeface="+mj-ea"/>
                <a:cs typeface="+mj-cs"/>
              </a:rPr>
              <a:t>EUROPE &amp; GERMANY AUTOCLAVED AERATED CONCRETE MARKET OUTLOOK</a:t>
            </a:r>
          </a:p>
        </p:txBody>
      </p:sp>
      <p:sp>
        <p:nvSpPr>
          <p:cNvPr id="7" name="Rectangle 6">
            <a:extLst>
              <a:ext uri="{FF2B5EF4-FFF2-40B4-BE49-F238E27FC236}">
                <a16:creationId xmlns:a16="http://schemas.microsoft.com/office/drawing/2014/main" id="{BFE2372B-05E8-4923-AC4D-F4FC76797F11}"/>
              </a:ext>
            </a:extLst>
          </p:cNvPr>
          <p:cNvSpPr/>
          <p:nvPr/>
        </p:nvSpPr>
        <p:spPr>
          <a:xfrm>
            <a:off x="0" y="6462569"/>
            <a:ext cx="9144000" cy="139370"/>
          </a:xfrm>
          <a:prstGeom prst="rect">
            <a:avLst/>
          </a:prstGeom>
          <a:solidFill>
            <a:srgbClr val="2360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36" dirty="0">
              <a:solidFill>
                <a:schemeClr val="accent6">
                  <a:lumMod val="75000"/>
                </a:schemeClr>
              </a:solidFill>
            </a:endParaRPr>
          </a:p>
        </p:txBody>
      </p:sp>
    </p:spTree>
    <p:extLst>
      <p:ext uri="{BB962C8B-B14F-4D97-AF65-F5344CB8AC3E}">
        <p14:creationId xmlns:p14="http://schemas.microsoft.com/office/powerpoint/2010/main" val="12438853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rapezoid 1">
            <a:extLst>
              <a:ext uri="{FF2B5EF4-FFF2-40B4-BE49-F238E27FC236}">
                <a16:creationId xmlns:a16="http://schemas.microsoft.com/office/drawing/2014/main" id="{E8F6947E-E875-4799-AD89-426719BB04C7}"/>
              </a:ext>
            </a:extLst>
          </p:cNvPr>
          <p:cNvSpPr/>
          <p:nvPr/>
        </p:nvSpPr>
        <p:spPr>
          <a:xfrm rot="16200000">
            <a:off x="2638954" y="1385297"/>
            <a:ext cx="1489093" cy="1252112"/>
          </a:xfrm>
          <a:prstGeom prst="trapezoid">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ADCBAAF3-3A0D-4143-9465-F9DD356C70CC}"/>
              </a:ext>
            </a:extLst>
          </p:cNvPr>
          <p:cNvSpPr txBox="1"/>
          <p:nvPr/>
        </p:nvSpPr>
        <p:spPr>
          <a:xfrm>
            <a:off x="179388" y="3064476"/>
            <a:ext cx="8773346" cy="3525013"/>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en-US"/>
            </a:defPPr>
            <a:lvl1pPr marL="204111" indent="-204111" algn="just">
              <a:lnSpc>
                <a:spcPct val="200000"/>
              </a:lnSpc>
              <a:buFont typeface="Arial" panose="020B0604020202020204" pitchFamily="34" charset="0"/>
              <a:buChar char="•"/>
              <a:defRPr sz="1100">
                <a:latin typeface="Verdana" panose="020B0604030504040204" pitchFamily="34" charset="0"/>
                <a:ea typeface="Verdana" panose="020B0604030504040204" pitchFamily="34" charset="0"/>
                <a:cs typeface="Verdana" panose="020B060403050404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nSpc>
                <a:spcPct val="150000"/>
              </a:lnSpc>
              <a:spcBef>
                <a:spcPts val="400"/>
              </a:spcBef>
              <a:spcAft>
                <a:spcPts val="400"/>
              </a:spcAft>
            </a:pPr>
            <a:r>
              <a:rPr lang="en-US" sz="1050" dirty="0">
                <a:solidFill>
                  <a:schemeClr val="tx1"/>
                </a:solidFill>
              </a:rPr>
              <a:t>The Europe Autoclaved Aerated Concrete Market is estimated to account over one-third of the global market with CAGR of 6.92% expected to clock during the assessment period of 2022-2027. In terms of regional markets South-Central and Eastern Europe such as Germany, Russia and Spain are expected to lead the demand growth.</a:t>
            </a:r>
          </a:p>
          <a:p>
            <a:pPr>
              <a:lnSpc>
                <a:spcPct val="150000"/>
              </a:lnSpc>
              <a:spcBef>
                <a:spcPts val="400"/>
              </a:spcBef>
              <a:spcAft>
                <a:spcPts val="400"/>
              </a:spcAft>
            </a:pPr>
            <a:r>
              <a:rPr lang="en-US" sz="1050" dirty="0">
                <a:solidFill>
                  <a:schemeClr val="tx1"/>
                </a:solidFill>
              </a:rPr>
              <a:t>Of the total 100+ production facilities in Europe, 70% of the manufacturers are affiliated with EAACA (European Autoclaved Aerated Concrete Association) based in 18+ countries. </a:t>
            </a:r>
          </a:p>
          <a:p>
            <a:pPr>
              <a:lnSpc>
                <a:spcPct val="150000"/>
              </a:lnSpc>
              <a:spcBef>
                <a:spcPts val="400"/>
              </a:spcBef>
              <a:spcAft>
                <a:spcPts val="400"/>
              </a:spcAft>
            </a:pPr>
            <a:r>
              <a:rPr lang="en-US" sz="1050" dirty="0">
                <a:solidFill>
                  <a:schemeClr val="tx1"/>
                </a:solidFill>
              </a:rPr>
              <a:t>Of the total imports, Asia and Middle East constitute over half of the sales with China, Vietnam and GCC Countries as major source hubs followed by U.S.</a:t>
            </a:r>
          </a:p>
          <a:p>
            <a:pPr>
              <a:lnSpc>
                <a:spcPct val="150000"/>
              </a:lnSpc>
              <a:spcBef>
                <a:spcPts val="400"/>
              </a:spcBef>
              <a:spcAft>
                <a:spcPts val="400"/>
              </a:spcAft>
            </a:pPr>
            <a:r>
              <a:rPr lang="en-US" sz="1050" dirty="0">
                <a:solidFill>
                  <a:schemeClr val="tx1"/>
                </a:solidFill>
              </a:rPr>
              <a:t>Urban transformation initiatives imbibing recyclable materials with reduced CO</a:t>
            </a:r>
            <a:r>
              <a:rPr lang="en-US" sz="900" dirty="0">
                <a:solidFill>
                  <a:schemeClr val="tx1"/>
                </a:solidFill>
              </a:rPr>
              <a:t>2</a:t>
            </a:r>
            <a:r>
              <a:rPr lang="en-US" sz="1050" dirty="0">
                <a:solidFill>
                  <a:schemeClr val="tx1"/>
                </a:solidFill>
              </a:rPr>
              <a:t> emissions complying with REACH and LEED norms in building efficiency Designs is being attributed as the chief factor for the product adoption over conventional building materials</a:t>
            </a:r>
          </a:p>
          <a:p>
            <a:pPr>
              <a:lnSpc>
                <a:spcPct val="150000"/>
              </a:lnSpc>
              <a:spcBef>
                <a:spcPts val="400"/>
              </a:spcBef>
              <a:spcAft>
                <a:spcPts val="400"/>
              </a:spcAft>
            </a:pPr>
            <a:r>
              <a:rPr lang="en-US" sz="1050" dirty="0">
                <a:solidFill>
                  <a:schemeClr val="tx1"/>
                </a:solidFill>
              </a:rPr>
              <a:t>The competitive landscape is identified to be fairly consolidated with top 4 players accounting around 75% of the market share. Expansion in production capacities, synergies with production equipment manufacturers and with end users have acted as a leverage for maintaining their leadership in the overall competitive space</a:t>
            </a:r>
          </a:p>
          <a:p>
            <a:pPr>
              <a:lnSpc>
                <a:spcPct val="150000"/>
              </a:lnSpc>
              <a:spcBef>
                <a:spcPts val="400"/>
              </a:spcBef>
              <a:spcAft>
                <a:spcPts val="400"/>
              </a:spcAft>
            </a:pPr>
            <a:endParaRPr lang="en-US" sz="1050" dirty="0">
              <a:solidFill>
                <a:schemeClr val="tx1"/>
              </a:solidFill>
            </a:endParaRPr>
          </a:p>
          <a:p>
            <a:endParaRPr lang="en-US" sz="1050" dirty="0">
              <a:solidFill>
                <a:schemeClr val="tx1"/>
              </a:solidFill>
            </a:endParaRPr>
          </a:p>
          <a:p>
            <a:pPr marL="0" indent="0">
              <a:buNone/>
            </a:pPr>
            <a:endParaRPr lang="en-IN" sz="1050" dirty="0">
              <a:solidFill>
                <a:schemeClr val="tx1"/>
              </a:solidFill>
            </a:endParaRPr>
          </a:p>
        </p:txBody>
      </p:sp>
      <p:sp>
        <p:nvSpPr>
          <p:cNvPr id="22" name="TextBox 21">
            <a:extLst>
              <a:ext uri="{FF2B5EF4-FFF2-40B4-BE49-F238E27FC236}">
                <a16:creationId xmlns:a16="http://schemas.microsoft.com/office/drawing/2014/main" id="{C98B1A37-28E6-466D-9650-2F9834D4A467}"/>
              </a:ext>
            </a:extLst>
          </p:cNvPr>
          <p:cNvSpPr txBox="1"/>
          <p:nvPr/>
        </p:nvSpPr>
        <p:spPr>
          <a:xfrm>
            <a:off x="2639689" y="2903338"/>
            <a:ext cx="288861" cy="161138"/>
          </a:xfrm>
          <a:prstGeom prst="rect">
            <a:avLst/>
          </a:prstGeom>
          <a:noFill/>
        </p:spPr>
        <p:txBody>
          <a:bodyPr wrap="square" rtlCol="0">
            <a:spAutoFit/>
          </a:bodyPr>
          <a:lstStyle/>
          <a:p>
            <a:endParaRPr lang="en-US" dirty="0"/>
          </a:p>
        </p:txBody>
      </p:sp>
      <p:graphicFrame>
        <p:nvGraphicFramePr>
          <p:cNvPr id="27" name="Chart 26">
            <a:extLst>
              <a:ext uri="{FF2B5EF4-FFF2-40B4-BE49-F238E27FC236}">
                <a16:creationId xmlns:a16="http://schemas.microsoft.com/office/drawing/2014/main" id="{DAC205D3-45F1-4583-A6AB-2508DC09F700}"/>
              </a:ext>
            </a:extLst>
          </p:cNvPr>
          <p:cNvGraphicFramePr/>
          <p:nvPr>
            <p:extLst>
              <p:ext uri="{D42A27DB-BD31-4B8C-83A1-F6EECF244321}">
                <p14:modId xmlns:p14="http://schemas.microsoft.com/office/powerpoint/2010/main" val="2164124481"/>
              </p:ext>
            </p:extLst>
          </p:nvPr>
        </p:nvGraphicFramePr>
        <p:xfrm>
          <a:off x="69357" y="984429"/>
          <a:ext cx="3792072" cy="2134132"/>
        </p:xfrm>
        <a:graphic>
          <a:graphicData uri="http://schemas.openxmlformats.org/drawingml/2006/chart">
            <c:chart xmlns:c="http://schemas.openxmlformats.org/drawingml/2006/chart" xmlns:r="http://schemas.openxmlformats.org/officeDocument/2006/relationships" r:id="rId2"/>
          </a:graphicData>
        </a:graphic>
      </p:graphicFrame>
      <p:sp>
        <p:nvSpPr>
          <p:cNvPr id="34" name="TextBox 33">
            <a:extLst>
              <a:ext uri="{FF2B5EF4-FFF2-40B4-BE49-F238E27FC236}">
                <a16:creationId xmlns:a16="http://schemas.microsoft.com/office/drawing/2014/main" id="{CE0B95CE-7B83-4FBE-ADAA-08C1A36D8FBC}"/>
              </a:ext>
            </a:extLst>
          </p:cNvPr>
          <p:cNvSpPr txBox="1"/>
          <p:nvPr/>
        </p:nvSpPr>
        <p:spPr>
          <a:xfrm>
            <a:off x="413154" y="707453"/>
            <a:ext cx="2548918" cy="430887"/>
          </a:xfrm>
          <a:prstGeom prst="rect">
            <a:avLst/>
          </a:prstGeom>
          <a:noFill/>
          <a:ln>
            <a:solidFill>
              <a:schemeClr val="tx2"/>
            </a:solidFill>
          </a:ln>
        </p:spPr>
        <p:txBody>
          <a:bodyPr wrap="square" rtlCol="0">
            <a:spAutoFit/>
          </a:bodyPr>
          <a:lstStyle/>
          <a:p>
            <a:pPr algn="ctr"/>
            <a:r>
              <a:rPr lang="en-US" sz="1100" b="1" dirty="0">
                <a:latin typeface="Verdana" panose="020B0604030504040204" pitchFamily="34" charset="0"/>
                <a:ea typeface="Verdana" panose="020B0604030504040204" pitchFamily="34" charset="0"/>
                <a:cs typeface="Verdana" panose="020B0604030504040204" pitchFamily="34" charset="0"/>
              </a:rPr>
              <a:t>Europe AAC Market Share Contribution in the Globe</a:t>
            </a:r>
          </a:p>
        </p:txBody>
      </p:sp>
      <p:sp>
        <p:nvSpPr>
          <p:cNvPr id="37" name="Rectangle 36">
            <a:extLst>
              <a:ext uri="{FF2B5EF4-FFF2-40B4-BE49-F238E27FC236}">
                <a16:creationId xmlns:a16="http://schemas.microsoft.com/office/drawing/2014/main" id="{AD4C6351-DBD6-4D3E-B29C-DF744779A410}"/>
              </a:ext>
            </a:extLst>
          </p:cNvPr>
          <p:cNvSpPr/>
          <p:nvPr/>
        </p:nvSpPr>
        <p:spPr>
          <a:xfrm>
            <a:off x="3568484" y="2509018"/>
            <a:ext cx="1514684" cy="683111"/>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defTabSz="609926">
              <a:lnSpc>
                <a:spcPct val="150000"/>
              </a:lnSpc>
              <a:defRPr/>
            </a:pPr>
            <a:endParaRPr lang="en-US" sz="1000" b="1" dirty="0">
              <a:solidFill>
                <a:schemeClr val="tx2"/>
              </a:solidFill>
              <a:latin typeface="Verdana" panose="020B0604030504040204" pitchFamily="34" charset="0"/>
              <a:ea typeface="Verdana" panose="020B0604030504040204" pitchFamily="34" charset="0"/>
              <a:cs typeface="Verdana" panose="020B0604030504040204" pitchFamily="34" charset="0"/>
            </a:endParaRPr>
          </a:p>
        </p:txBody>
      </p:sp>
      <p:sp>
        <p:nvSpPr>
          <p:cNvPr id="40" name="TextBox 39">
            <a:extLst>
              <a:ext uri="{FF2B5EF4-FFF2-40B4-BE49-F238E27FC236}">
                <a16:creationId xmlns:a16="http://schemas.microsoft.com/office/drawing/2014/main" id="{23ABC44E-8B85-4D1A-ACAE-CD85363B9797}"/>
              </a:ext>
            </a:extLst>
          </p:cNvPr>
          <p:cNvSpPr txBox="1"/>
          <p:nvPr/>
        </p:nvSpPr>
        <p:spPr>
          <a:xfrm>
            <a:off x="198966" y="289400"/>
            <a:ext cx="4015843" cy="276999"/>
          </a:xfrm>
          <a:prstGeom prst="rect">
            <a:avLst/>
          </a:prstGeom>
          <a:noFill/>
        </p:spPr>
        <p:txBody>
          <a:bodyPr wrap="none" rtlCol="0">
            <a:spAutoFit/>
          </a:bodyPr>
          <a:lstStyle>
            <a:defPPr>
              <a:defRPr lang="en-US"/>
            </a:defPPr>
            <a:lvl1pPr>
              <a:defRPr sz="1400" b="1">
                <a:latin typeface="Verdana" panose="020B0604030504040204" pitchFamily="34" charset="0"/>
                <a:ea typeface="Verdana" panose="020B0604030504040204" pitchFamily="34" charset="0"/>
                <a:cs typeface="Verdana" panose="020B0604030504040204" pitchFamily="34" charset="0"/>
              </a:defRPr>
            </a:lvl1pPr>
          </a:lstStyle>
          <a:p>
            <a:r>
              <a:rPr lang="en-US" sz="1200" dirty="0"/>
              <a:t>Europe Autoclaved Aerated Concrete Market</a:t>
            </a:r>
          </a:p>
        </p:txBody>
      </p:sp>
      <p:sp>
        <p:nvSpPr>
          <p:cNvPr id="14" name="TextBox 13">
            <a:extLst>
              <a:ext uri="{FF2B5EF4-FFF2-40B4-BE49-F238E27FC236}">
                <a16:creationId xmlns:a16="http://schemas.microsoft.com/office/drawing/2014/main" id="{DAA6CDEA-04F8-40AF-88CE-37B31FB09DA6}"/>
              </a:ext>
            </a:extLst>
          </p:cNvPr>
          <p:cNvSpPr txBox="1"/>
          <p:nvPr/>
        </p:nvSpPr>
        <p:spPr>
          <a:xfrm>
            <a:off x="5742455" y="2703283"/>
            <a:ext cx="3095493" cy="200055"/>
          </a:xfrm>
          <a:prstGeom prst="rect">
            <a:avLst/>
          </a:prstGeom>
          <a:noFill/>
        </p:spPr>
        <p:txBody>
          <a:bodyPr wrap="square" rtlCol="0">
            <a:spAutoFit/>
          </a:bodyPr>
          <a:lstStyle>
            <a:defPPr>
              <a:defRPr lang="en-US"/>
            </a:defPPr>
            <a:lvl1pPr algn="r">
              <a:defRPr sz="800" i="1">
                <a:solidFill>
                  <a:srgbClr val="7F7F7F"/>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TechSci Research</a:t>
            </a:r>
          </a:p>
        </p:txBody>
      </p:sp>
      <p:graphicFrame>
        <p:nvGraphicFramePr>
          <p:cNvPr id="24" name="Chart 23">
            <a:extLst>
              <a:ext uri="{FF2B5EF4-FFF2-40B4-BE49-F238E27FC236}">
                <a16:creationId xmlns:a16="http://schemas.microsoft.com/office/drawing/2014/main" id="{13CDB4B3-48AD-407C-80B8-2FFB5AD7D00E}"/>
              </a:ext>
            </a:extLst>
          </p:cNvPr>
          <p:cNvGraphicFramePr/>
          <p:nvPr>
            <p:extLst>
              <p:ext uri="{D42A27DB-BD31-4B8C-83A1-F6EECF244321}">
                <p14:modId xmlns:p14="http://schemas.microsoft.com/office/powerpoint/2010/main" val="3264122635"/>
              </p:ext>
            </p:extLst>
          </p:nvPr>
        </p:nvGraphicFramePr>
        <p:xfrm>
          <a:off x="2570579" y="721223"/>
          <a:ext cx="3424933" cy="2269685"/>
        </p:xfrm>
        <a:graphic>
          <a:graphicData uri="http://schemas.openxmlformats.org/drawingml/2006/chart">
            <c:chart xmlns:c="http://schemas.openxmlformats.org/drawingml/2006/chart" xmlns:r="http://schemas.openxmlformats.org/officeDocument/2006/relationships" r:id="rId3"/>
          </a:graphicData>
        </a:graphic>
      </p:graphicFrame>
      <p:sp>
        <p:nvSpPr>
          <p:cNvPr id="33" name="TextBox 33">
            <a:extLst>
              <a:ext uri="{FF2B5EF4-FFF2-40B4-BE49-F238E27FC236}">
                <a16:creationId xmlns:a16="http://schemas.microsoft.com/office/drawing/2014/main" id="{C63D562F-8D6A-4CB2-808E-76D3AD7A2878}"/>
              </a:ext>
            </a:extLst>
          </p:cNvPr>
          <p:cNvSpPr txBox="1"/>
          <p:nvPr/>
        </p:nvSpPr>
        <p:spPr>
          <a:xfrm>
            <a:off x="3359640" y="721248"/>
            <a:ext cx="2281506" cy="430887"/>
          </a:xfrm>
          <a:prstGeom prst="rect">
            <a:avLst/>
          </a:prstGeom>
          <a:noFill/>
          <a:ln>
            <a:solidFill>
              <a:schemeClr val="tx2"/>
            </a:solidFill>
          </a:ln>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1100" b="1" dirty="0">
                <a:latin typeface="Verdana" panose="020B0604030504040204" pitchFamily="34" charset="0"/>
                <a:ea typeface="Verdana" panose="020B0604030504040204" pitchFamily="34" charset="0"/>
                <a:cs typeface="Verdana" panose="020B0604030504040204" pitchFamily="34" charset="0"/>
              </a:rPr>
              <a:t>Europe AAC Market Share by Sales</a:t>
            </a:r>
          </a:p>
        </p:txBody>
      </p:sp>
      <p:graphicFrame>
        <p:nvGraphicFramePr>
          <p:cNvPr id="3" name="Table 3">
            <a:extLst>
              <a:ext uri="{FF2B5EF4-FFF2-40B4-BE49-F238E27FC236}">
                <a16:creationId xmlns:a16="http://schemas.microsoft.com/office/drawing/2014/main" id="{A070EA7B-94D5-45EC-B707-DC84379F3210}"/>
              </a:ext>
            </a:extLst>
          </p:cNvPr>
          <p:cNvGraphicFramePr>
            <a:graphicFrameLocks noGrp="1"/>
          </p:cNvGraphicFramePr>
          <p:nvPr>
            <p:extLst>
              <p:ext uri="{D42A27DB-BD31-4B8C-83A1-F6EECF244321}">
                <p14:modId xmlns:p14="http://schemas.microsoft.com/office/powerpoint/2010/main" val="1444761633"/>
              </p:ext>
            </p:extLst>
          </p:nvPr>
        </p:nvGraphicFramePr>
        <p:xfrm>
          <a:off x="6169364" y="1152135"/>
          <a:ext cx="2617314" cy="1554480"/>
        </p:xfrm>
        <a:graphic>
          <a:graphicData uri="http://schemas.openxmlformats.org/drawingml/2006/table">
            <a:tbl>
              <a:tblPr firstRow="1" bandRow="1">
                <a:tableStyleId>{9D7B26C5-4107-4FEC-AEDC-1716B250A1EF}</a:tableStyleId>
              </a:tblPr>
              <a:tblGrid>
                <a:gridCol w="1308657">
                  <a:extLst>
                    <a:ext uri="{9D8B030D-6E8A-4147-A177-3AD203B41FA5}">
                      <a16:colId xmlns:a16="http://schemas.microsoft.com/office/drawing/2014/main" val="3286610927"/>
                    </a:ext>
                  </a:extLst>
                </a:gridCol>
                <a:gridCol w="1308657">
                  <a:extLst>
                    <a:ext uri="{9D8B030D-6E8A-4147-A177-3AD203B41FA5}">
                      <a16:colId xmlns:a16="http://schemas.microsoft.com/office/drawing/2014/main" val="14602463"/>
                    </a:ext>
                  </a:extLst>
                </a:gridCol>
              </a:tblGrid>
              <a:tr h="271780">
                <a:tc>
                  <a:txBody>
                    <a:bodyPr/>
                    <a:lstStyle/>
                    <a:p>
                      <a:r>
                        <a:rPr lang="en-US" sz="1200" b="1" dirty="0"/>
                        <a:t>Total Planned Production Capacity</a:t>
                      </a:r>
                      <a:endParaRPr lang="en-IN" sz="12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b="0" dirty="0"/>
                        <a:t>27.2 Million m³</a:t>
                      </a:r>
                      <a:endParaRPr lang="en-IN" sz="1200" b="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85047827"/>
                  </a:ext>
                </a:extLst>
              </a:tr>
              <a:tr h="271780">
                <a:tc>
                  <a:txBody>
                    <a:bodyPr/>
                    <a:lstStyle/>
                    <a:p>
                      <a:r>
                        <a:rPr lang="en-US" sz="1200" b="1" dirty="0"/>
                        <a:t>Average Capacity Utilization Rate</a:t>
                      </a:r>
                      <a:endParaRPr lang="en-IN" sz="12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dirty="0"/>
                        <a:t>76%</a:t>
                      </a:r>
                      <a:endParaRPr lang="en-IN"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61805383"/>
                  </a:ext>
                </a:extLst>
              </a:tr>
              <a:tr h="271780">
                <a:tc>
                  <a:txBody>
                    <a:bodyPr/>
                    <a:lstStyle/>
                    <a:p>
                      <a:r>
                        <a:rPr lang="en-US" sz="1200" b="1" dirty="0"/>
                        <a:t>Major Regional Production Hubs</a:t>
                      </a:r>
                      <a:endParaRPr lang="en-IN" sz="12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a:t>Central &amp; Eastern Europe</a:t>
                      </a:r>
                      <a:endParaRPr lang="en-IN"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12189642"/>
                  </a:ext>
                </a:extLst>
              </a:tr>
            </a:tbl>
          </a:graphicData>
        </a:graphic>
      </p:graphicFrame>
      <p:sp>
        <p:nvSpPr>
          <p:cNvPr id="30" name="TextBox 33">
            <a:extLst>
              <a:ext uri="{FF2B5EF4-FFF2-40B4-BE49-F238E27FC236}">
                <a16:creationId xmlns:a16="http://schemas.microsoft.com/office/drawing/2014/main" id="{C600E4E6-A6E7-492E-8C11-20DB033687AF}"/>
              </a:ext>
            </a:extLst>
          </p:cNvPr>
          <p:cNvSpPr txBox="1"/>
          <p:nvPr/>
        </p:nvSpPr>
        <p:spPr>
          <a:xfrm>
            <a:off x="6135850" y="707452"/>
            <a:ext cx="2650828" cy="430887"/>
          </a:xfrm>
          <a:prstGeom prst="rect">
            <a:avLst/>
          </a:prstGeom>
          <a:noFill/>
          <a:ln>
            <a:solidFill>
              <a:schemeClr val="tx2"/>
            </a:solidFill>
          </a:ln>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1100" b="1" dirty="0">
                <a:latin typeface="Verdana" panose="020B0604030504040204" pitchFamily="34" charset="0"/>
                <a:ea typeface="Verdana" panose="020B0604030504040204" pitchFamily="34" charset="0"/>
                <a:cs typeface="Verdana" panose="020B0604030504040204" pitchFamily="34" charset="0"/>
              </a:rPr>
              <a:t>Europe AAC Market Key Statistics,2021</a:t>
            </a:r>
          </a:p>
        </p:txBody>
      </p:sp>
      <p:sp>
        <p:nvSpPr>
          <p:cNvPr id="4" name="TextBox 3">
            <a:extLst>
              <a:ext uri="{FF2B5EF4-FFF2-40B4-BE49-F238E27FC236}">
                <a16:creationId xmlns:a16="http://schemas.microsoft.com/office/drawing/2014/main" id="{4E68EEB0-0053-4CA9-AC2F-01ECB41CE607}"/>
              </a:ext>
            </a:extLst>
          </p:cNvPr>
          <p:cNvSpPr txBox="1"/>
          <p:nvPr/>
        </p:nvSpPr>
        <p:spPr>
          <a:xfrm>
            <a:off x="132000" y="1211908"/>
            <a:ext cx="1216839" cy="600164"/>
          </a:xfrm>
          <a:prstGeom prst="rect">
            <a:avLst/>
          </a:prstGeom>
          <a:noFill/>
        </p:spPr>
        <p:txBody>
          <a:bodyPr wrap="square" rtlCol="0">
            <a:spAutoFit/>
          </a:bodyPr>
          <a:lstStyle/>
          <a:p>
            <a:pPr algn="ctr"/>
            <a:r>
              <a:rPr lang="en-US" sz="1100" b="1" dirty="0"/>
              <a:t>Global AAC Market, 2022(E)-USD 10.7 Billion</a:t>
            </a:r>
            <a:endParaRPr lang="en-IN" sz="1100" b="1" dirty="0"/>
          </a:p>
        </p:txBody>
      </p:sp>
    </p:spTree>
    <p:extLst>
      <p:ext uri="{BB962C8B-B14F-4D97-AF65-F5344CB8AC3E}">
        <p14:creationId xmlns:p14="http://schemas.microsoft.com/office/powerpoint/2010/main" val="271481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1">
            <a:extLst>
              <a:ext uri="{FF2B5EF4-FFF2-40B4-BE49-F238E27FC236}">
                <a16:creationId xmlns:a16="http://schemas.microsoft.com/office/drawing/2014/main" id="{2D5D546D-05B1-4F38-B40D-C85337B730FA}"/>
              </a:ext>
            </a:extLst>
          </p:cNvPr>
          <p:cNvSpPr txBox="1">
            <a:spLocks/>
          </p:cNvSpPr>
          <p:nvPr/>
        </p:nvSpPr>
        <p:spPr>
          <a:xfrm>
            <a:off x="264888" y="307014"/>
            <a:ext cx="8921930" cy="263149"/>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algn="just" defTabSz="914400" rtl="0" eaLnBrk="1" fontAlgn="ctr" latinLnBrk="0" hangingPunct="1"/>
            <a:r>
              <a:rPr lang="en-US" sz="1200" b="1" i="0" u="none" strike="noStrike" kern="1200" dirty="0">
                <a:solidFill>
                  <a:schemeClr val="tx1"/>
                </a:solidFill>
                <a:effectLst/>
                <a:latin typeface="Verdana" panose="020B0604030504040204" pitchFamily="34" charset="0"/>
                <a:ea typeface="Verdana" panose="020B0604030504040204" pitchFamily="34" charset="0"/>
                <a:cs typeface="Arial" panose="020B0604020202020204" pitchFamily="34" charset="0"/>
              </a:rPr>
              <a:t>Europe </a:t>
            </a:r>
            <a:r>
              <a:rPr lang="en-US" sz="1200" b="1" dirty="0">
                <a:latin typeface="Verdana" panose="020B0604030504040204" pitchFamily="34" charset="0"/>
                <a:ea typeface="Verdana" panose="020B0604030504040204" pitchFamily="34" charset="0"/>
                <a:cs typeface="Arial" panose="020B0604020202020204" pitchFamily="34" charset="0"/>
              </a:rPr>
              <a:t>Autoclaved Aerated Concrete </a:t>
            </a:r>
            <a:r>
              <a:rPr lang="en-US" sz="1200" b="1" i="0" u="none" strike="noStrike" kern="1200" dirty="0">
                <a:solidFill>
                  <a:schemeClr val="tx1"/>
                </a:solidFill>
                <a:effectLst/>
                <a:latin typeface="Verdana" panose="020B0604030504040204" pitchFamily="34" charset="0"/>
                <a:ea typeface="Verdana" panose="020B0604030504040204" pitchFamily="34" charset="0"/>
                <a:cs typeface="Arial" panose="020B0604020202020204" pitchFamily="34" charset="0"/>
              </a:rPr>
              <a:t>Market Size and Forecast </a:t>
            </a:r>
            <a:endParaRPr lang="en-IN" sz="1200" b="1" i="0" u="none" strike="noStrike" kern="1200" dirty="0">
              <a:solidFill>
                <a:schemeClr val="tx1"/>
              </a:solidFill>
              <a:effectLst/>
              <a:latin typeface="Verdana" panose="020B0604030504040204" pitchFamily="34" charset="0"/>
              <a:ea typeface="Verdana" panose="020B0604030504040204" pitchFamily="34" charset="0"/>
              <a:cs typeface="Arial" panose="020B0604020202020204" pitchFamily="34" charset="0"/>
            </a:endParaRPr>
          </a:p>
        </p:txBody>
      </p:sp>
      <p:sp>
        <p:nvSpPr>
          <p:cNvPr id="15" name="TextBox 14">
            <a:extLst>
              <a:ext uri="{FF2B5EF4-FFF2-40B4-BE49-F238E27FC236}">
                <a16:creationId xmlns:a16="http://schemas.microsoft.com/office/drawing/2014/main" id="{ACC2A883-E066-4C8B-9D5C-5736EBE6A8E1}"/>
              </a:ext>
            </a:extLst>
          </p:cNvPr>
          <p:cNvSpPr txBox="1"/>
          <p:nvPr/>
        </p:nvSpPr>
        <p:spPr>
          <a:xfrm>
            <a:off x="264888" y="741247"/>
            <a:ext cx="8503134" cy="292068"/>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Europe Autoclaved </a:t>
            </a: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A</a:t>
            </a:r>
            <a:r>
              <a:rPr kumimoji="0" lang="en-IN" sz="1000" b="1" i="0" u="none" strike="noStrike" kern="1200" cap="none" spc="0" normalizeH="0" baseline="0" noProof="0" dirty="0" err="1">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erated</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a:t>
            </a:r>
            <a:r>
              <a:rPr lang="en-IN" sz="1000" b="1" dirty="0" err="1">
                <a:solidFill>
                  <a:prstClr val="black"/>
                </a:solidFill>
                <a:latin typeface="Verdana" panose="020B0604030504040204" pitchFamily="34" charset="0"/>
                <a:ea typeface="Verdana" panose="020B0604030504040204" pitchFamily="34" charset="0"/>
                <a:cs typeface="Verdana" panose="020B0604030504040204" pitchFamily="34" charset="0"/>
              </a:rPr>
              <a:t>Conc</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rete Market Size, By Value, </a:t>
            </a: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2017 – 2027F</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(USD Billion)</a:t>
            </a:r>
          </a:p>
        </p:txBody>
      </p:sp>
      <p:sp>
        <p:nvSpPr>
          <p:cNvPr id="24" name="TextBox 23">
            <a:extLst>
              <a:ext uri="{FF2B5EF4-FFF2-40B4-BE49-F238E27FC236}">
                <a16:creationId xmlns:a16="http://schemas.microsoft.com/office/drawing/2014/main" id="{D2ADCE91-3DC6-4FF1-A0FF-BA07445C1853}"/>
              </a:ext>
            </a:extLst>
          </p:cNvPr>
          <p:cNvSpPr txBox="1"/>
          <p:nvPr/>
        </p:nvSpPr>
        <p:spPr>
          <a:xfrm>
            <a:off x="7249228" y="2794405"/>
            <a:ext cx="1590878" cy="338554"/>
          </a:xfrm>
          <a:prstGeom prst="rect">
            <a:avLst/>
          </a:prstGeom>
          <a:noFill/>
        </p:spPr>
        <p:txBody>
          <a:bodyPr wrap="square" rtlCol="0">
            <a:spAutoFit/>
          </a:bodyPr>
          <a:lstStyle>
            <a:defPPr>
              <a:defRPr lang="en-US"/>
            </a:defPPr>
            <a:lvl1pPr algn="r">
              <a:defRPr sz="800" i="1">
                <a:solidFill>
                  <a:srgbClr val="7F7F7F"/>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TechSci Research</a:t>
            </a:r>
          </a:p>
          <a:p>
            <a:pPr marL="0" marR="0" lvl="0" indent="0" algn="r" defTabSz="457200" rtl="0" eaLnBrk="1" fontAlgn="auto" latinLnBrk="0" hangingPunct="1">
              <a:lnSpc>
                <a:spcPct val="100000"/>
              </a:lnSpc>
              <a:spcBef>
                <a:spcPts val="0"/>
              </a:spcBef>
              <a:spcAft>
                <a:spcPts val="0"/>
              </a:spcAft>
              <a:buClrTx/>
              <a:buSzTx/>
              <a:buFontTx/>
              <a:buNone/>
              <a:tabLst/>
              <a:defRPr/>
            </a:pPr>
            <a:endPar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33" name="Oval 8">
            <a:extLst>
              <a:ext uri="{FF2B5EF4-FFF2-40B4-BE49-F238E27FC236}">
                <a16:creationId xmlns:a16="http://schemas.microsoft.com/office/drawing/2014/main" id="{D50A5FC3-645B-44BF-A17E-DBAD8919BAA2}"/>
              </a:ext>
            </a:extLst>
          </p:cNvPr>
          <p:cNvSpPr/>
          <p:nvPr/>
        </p:nvSpPr>
        <p:spPr>
          <a:xfrm>
            <a:off x="1239735" y="1028088"/>
            <a:ext cx="1739313" cy="519730"/>
          </a:xfrm>
          <a:custGeom>
            <a:avLst/>
            <a:gdLst>
              <a:gd name="connsiteX0" fmla="*/ 0 w 1901804"/>
              <a:gd name="connsiteY0" fmla="*/ 227941 h 455881"/>
              <a:gd name="connsiteX1" fmla="*/ 950902 w 1901804"/>
              <a:gd name="connsiteY1" fmla="*/ 0 h 455881"/>
              <a:gd name="connsiteX2" fmla="*/ 1901804 w 1901804"/>
              <a:gd name="connsiteY2" fmla="*/ 227941 h 455881"/>
              <a:gd name="connsiteX3" fmla="*/ 950902 w 1901804"/>
              <a:gd name="connsiteY3" fmla="*/ 455882 h 455881"/>
              <a:gd name="connsiteX4" fmla="*/ 0 w 1901804"/>
              <a:gd name="connsiteY4" fmla="*/ 227941 h 455881"/>
              <a:gd name="connsiteX0" fmla="*/ 0 w 1703022"/>
              <a:gd name="connsiteY0" fmla="*/ 214728 h 455955"/>
              <a:gd name="connsiteX1" fmla="*/ 752120 w 1703022"/>
              <a:gd name="connsiteY1" fmla="*/ 39 h 455955"/>
              <a:gd name="connsiteX2" fmla="*/ 1703022 w 1703022"/>
              <a:gd name="connsiteY2" fmla="*/ 227980 h 455955"/>
              <a:gd name="connsiteX3" fmla="*/ 752120 w 1703022"/>
              <a:gd name="connsiteY3" fmla="*/ 455921 h 455955"/>
              <a:gd name="connsiteX4" fmla="*/ 0 w 1703022"/>
              <a:gd name="connsiteY4" fmla="*/ 214728 h 455955"/>
              <a:gd name="connsiteX0" fmla="*/ 0 w 1543996"/>
              <a:gd name="connsiteY0" fmla="*/ 214895 h 456206"/>
              <a:gd name="connsiteX1" fmla="*/ 752120 w 1543996"/>
              <a:gd name="connsiteY1" fmla="*/ 206 h 456206"/>
              <a:gd name="connsiteX2" fmla="*/ 1543996 w 1543996"/>
              <a:gd name="connsiteY2" fmla="*/ 188391 h 456206"/>
              <a:gd name="connsiteX3" fmla="*/ 752120 w 1543996"/>
              <a:gd name="connsiteY3" fmla="*/ 456088 h 456206"/>
              <a:gd name="connsiteX4" fmla="*/ 0 w 1543996"/>
              <a:gd name="connsiteY4" fmla="*/ 214895 h 456206"/>
              <a:gd name="connsiteX0" fmla="*/ 0 w 1437978"/>
              <a:gd name="connsiteY0" fmla="*/ 214895 h 456206"/>
              <a:gd name="connsiteX1" fmla="*/ 646102 w 1437978"/>
              <a:gd name="connsiteY1" fmla="*/ 206 h 456206"/>
              <a:gd name="connsiteX2" fmla="*/ 1437978 w 1437978"/>
              <a:gd name="connsiteY2" fmla="*/ 188391 h 456206"/>
              <a:gd name="connsiteX3" fmla="*/ 646102 w 1437978"/>
              <a:gd name="connsiteY3" fmla="*/ 456088 h 456206"/>
              <a:gd name="connsiteX4" fmla="*/ 0 w 1437978"/>
              <a:gd name="connsiteY4" fmla="*/ 214895 h 456206"/>
              <a:gd name="connsiteX0" fmla="*/ 0 w 1331960"/>
              <a:gd name="connsiteY0" fmla="*/ 214895 h 456206"/>
              <a:gd name="connsiteX1" fmla="*/ 646102 w 1331960"/>
              <a:gd name="connsiteY1" fmla="*/ 206 h 456206"/>
              <a:gd name="connsiteX2" fmla="*/ 1331960 w 1331960"/>
              <a:gd name="connsiteY2" fmla="*/ 188391 h 456206"/>
              <a:gd name="connsiteX3" fmla="*/ 646102 w 1331960"/>
              <a:gd name="connsiteY3" fmla="*/ 456088 h 456206"/>
              <a:gd name="connsiteX4" fmla="*/ 0 w 1331960"/>
              <a:gd name="connsiteY4" fmla="*/ 214895 h 456206"/>
              <a:gd name="connsiteX0" fmla="*/ 0 w 1331960"/>
              <a:gd name="connsiteY0" fmla="*/ 254578 h 495858"/>
              <a:gd name="connsiteX1" fmla="*/ 646102 w 1331960"/>
              <a:gd name="connsiteY1" fmla="*/ 132 h 495858"/>
              <a:gd name="connsiteX2" fmla="*/ 1331960 w 1331960"/>
              <a:gd name="connsiteY2" fmla="*/ 228074 h 495858"/>
              <a:gd name="connsiteX3" fmla="*/ 646102 w 1331960"/>
              <a:gd name="connsiteY3" fmla="*/ 495771 h 495858"/>
              <a:gd name="connsiteX4" fmla="*/ 0 w 1331960"/>
              <a:gd name="connsiteY4" fmla="*/ 254578 h 495858"/>
              <a:gd name="connsiteX0" fmla="*/ 0 w 1331960"/>
              <a:gd name="connsiteY0" fmla="*/ 281058 h 522341"/>
              <a:gd name="connsiteX1" fmla="*/ 646102 w 1331960"/>
              <a:gd name="connsiteY1" fmla="*/ 107 h 522341"/>
              <a:gd name="connsiteX2" fmla="*/ 1331960 w 1331960"/>
              <a:gd name="connsiteY2" fmla="*/ 254554 h 522341"/>
              <a:gd name="connsiteX3" fmla="*/ 646102 w 1331960"/>
              <a:gd name="connsiteY3" fmla="*/ 522251 h 522341"/>
              <a:gd name="connsiteX4" fmla="*/ 0 w 1331960"/>
              <a:gd name="connsiteY4" fmla="*/ 281058 h 522341"/>
              <a:gd name="connsiteX0" fmla="*/ 0 w 1331960"/>
              <a:gd name="connsiteY0" fmla="*/ 281058 h 482608"/>
              <a:gd name="connsiteX1" fmla="*/ 646102 w 1331960"/>
              <a:gd name="connsiteY1" fmla="*/ 107 h 482608"/>
              <a:gd name="connsiteX2" fmla="*/ 1331960 w 1331960"/>
              <a:gd name="connsiteY2" fmla="*/ 254554 h 482608"/>
              <a:gd name="connsiteX3" fmla="*/ 646102 w 1331960"/>
              <a:gd name="connsiteY3" fmla="*/ 482495 h 482608"/>
              <a:gd name="connsiteX4" fmla="*/ 0 w 1331960"/>
              <a:gd name="connsiteY4" fmla="*/ 281058 h 482608"/>
              <a:gd name="connsiteX0" fmla="*/ 0 w 1384969"/>
              <a:gd name="connsiteY0" fmla="*/ 254447 h 482388"/>
              <a:gd name="connsiteX1" fmla="*/ 699111 w 1384969"/>
              <a:gd name="connsiteY1" fmla="*/ 0 h 482388"/>
              <a:gd name="connsiteX2" fmla="*/ 1384969 w 1384969"/>
              <a:gd name="connsiteY2" fmla="*/ 254447 h 482388"/>
              <a:gd name="connsiteX3" fmla="*/ 699111 w 1384969"/>
              <a:gd name="connsiteY3" fmla="*/ 482388 h 482388"/>
              <a:gd name="connsiteX4" fmla="*/ 0 w 1384969"/>
              <a:gd name="connsiteY4" fmla="*/ 254447 h 482388"/>
              <a:gd name="connsiteX0" fmla="*/ 0 w 1384969"/>
              <a:gd name="connsiteY0" fmla="*/ 254534 h 482539"/>
              <a:gd name="connsiteX1" fmla="*/ 699111 w 1384969"/>
              <a:gd name="connsiteY1" fmla="*/ 87 h 482539"/>
              <a:gd name="connsiteX2" fmla="*/ 1384969 w 1384969"/>
              <a:gd name="connsiteY2" fmla="*/ 232672 h 482539"/>
              <a:gd name="connsiteX3" fmla="*/ 699111 w 1384969"/>
              <a:gd name="connsiteY3" fmla="*/ 482475 h 482539"/>
              <a:gd name="connsiteX4" fmla="*/ 0 w 1384969"/>
              <a:gd name="connsiteY4" fmla="*/ 254534 h 482539"/>
              <a:gd name="connsiteX0" fmla="*/ 0 w 1410343"/>
              <a:gd name="connsiteY0" fmla="*/ 232584 h 482388"/>
              <a:gd name="connsiteX1" fmla="*/ 724485 w 1410343"/>
              <a:gd name="connsiteY1" fmla="*/ 0 h 482388"/>
              <a:gd name="connsiteX2" fmla="*/ 1410343 w 1410343"/>
              <a:gd name="connsiteY2" fmla="*/ 232585 h 482388"/>
              <a:gd name="connsiteX3" fmla="*/ 724485 w 1410343"/>
              <a:gd name="connsiteY3" fmla="*/ 482388 h 482388"/>
              <a:gd name="connsiteX4" fmla="*/ 0 w 1410343"/>
              <a:gd name="connsiteY4" fmla="*/ 232584 h 482388"/>
              <a:gd name="connsiteX0" fmla="*/ 0 w 1397657"/>
              <a:gd name="connsiteY0" fmla="*/ 199964 h 482728"/>
              <a:gd name="connsiteX1" fmla="*/ 711799 w 1397657"/>
              <a:gd name="connsiteY1" fmla="*/ 173 h 482728"/>
              <a:gd name="connsiteX2" fmla="*/ 1397657 w 1397657"/>
              <a:gd name="connsiteY2" fmla="*/ 232758 h 482728"/>
              <a:gd name="connsiteX3" fmla="*/ 711799 w 1397657"/>
              <a:gd name="connsiteY3" fmla="*/ 482561 h 482728"/>
              <a:gd name="connsiteX4" fmla="*/ 0 w 1397657"/>
              <a:gd name="connsiteY4" fmla="*/ 199964 h 482728"/>
              <a:gd name="connsiteX0" fmla="*/ 0 w 1372284"/>
              <a:gd name="connsiteY0" fmla="*/ 199791 h 482388"/>
              <a:gd name="connsiteX1" fmla="*/ 711799 w 1372284"/>
              <a:gd name="connsiteY1" fmla="*/ 0 h 482388"/>
              <a:gd name="connsiteX2" fmla="*/ 1372284 w 1372284"/>
              <a:gd name="connsiteY2" fmla="*/ 199792 h 482388"/>
              <a:gd name="connsiteX3" fmla="*/ 711799 w 1372284"/>
              <a:gd name="connsiteY3" fmla="*/ 482388 h 482388"/>
              <a:gd name="connsiteX4" fmla="*/ 0 w 1372284"/>
              <a:gd name="connsiteY4" fmla="*/ 199791 h 4823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2284" h="482388">
                <a:moveTo>
                  <a:pt x="0" y="199791"/>
                </a:moveTo>
                <a:cubicBezTo>
                  <a:pt x="0" y="119393"/>
                  <a:pt x="483085" y="0"/>
                  <a:pt x="711799" y="0"/>
                </a:cubicBezTo>
                <a:cubicBezTo>
                  <a:pt x="940513" y="0"/>
                  <a:pt x="1372284" y="73904"/>
                  <a:pt x="1372284" y="199792"/>
                </a:cubicBezTo>
                <a:cubicBezTo>
                  <a:pt x="1372284" y="325680"/>
                  <a:pt x="940513" y="482388"/>
                  <a:pt x="711799" y="482388"/>
                </a:cubicBezTo>
                <a:cubicBezTo>
                  <a:pt x="483085" y="482388"/>
                  <a:pt x="0" y="280189"/>
                  <a:pt x="0" y="199791"/>
                </a:cubicBezTo>
                <a:close/>
              </a:path>
            </a:pathLst>
          </a:custGeom>
          <a:noFill/>
          <a:ln>
            <a:noFill/>
          </a:ln>
        </p:spPr>
        <p:style>
          <a:lnRef idx="1">
            <a:schemeClr val="accent2"/>
          </a:lnRef>
          <a:fillRef idx="2">
            <a:schemeClr val="accent2"/>
          </a:fillRef>
          <a:effectRef idx="1">
            <a:schemeClr val="accent2"/>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marR="0" lvl="0" indent="0" algn="ctr" defTabSz="457200" rtl="0" eaLnBrk="1" fontAlgn="auto" latinLnBrk="0" hangingPunct="1">
              <a:lnSpc>
                <a:spcPct val="15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CAGR </a:t>
            </a:r>
            <a:r>
              <a:rPr lang="en-US" sz="1000" b="1" dirty="0">
                <a:solidFill>
                  <a:prstClr val="black"/>
                </a:solidFill>
                <a:latin typeface="Verdana" panose="020B0604030504040204" pitchFamily="34" charset="0"/>
                <a:ea typeface="Verdana" panose="020B0604030504040204" pitchFamily="34" charset="0"/>
                <a:cs typeface="Verdana" panose="020B0604030504040204" pitchFamily="34" charset="0"/>
              </a:rPr>
              <a:t>2017 </a:t>
            </a:r>
            <a:r>
              <a:rPr kumimoji="0" lang="en-US"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- 2021</a:t>
            </a:r>
          </a:p>
          <a:p>
            <a:pPr marL="0" marR="0" lvl="0" indent="0" algn="ctr" defTabSz="457200" rtl="0" eaLnBrk="1" fontAlgn="auto" latinLnBrk="0" hangingPunct="1">
              <a:lnSpc>
                <a:spcPct val="15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3.42%</a:t>
            </a:r>
          </a:p>
        </p:txBody>
      </p:sp>
      <p:sp>
        <p:nvSpPr>
          <p:cNvPr id="27" name="Oval 8">
            <a:extLst>
              <a:ext uri="{FF2B5EF4-FFF2-40B4-BE49-F238E27FC236}">
                <a16:creationId xmlns:a16="http://schemas.microsoft.com/office/drawing/2014/main" id="{0DA5EF5F-E925-4644-AB2A-73B75B083391}"/>
              </a:ext>
            </a:extLst>
          </p:cNvPr>
          <p:cNvSpPr/>
          <p:nvPr/>
        </p:nvSpPr>
        <p:spPr>
          <a:xfrm>
            <a:off x="5953654" y="1033315"/>
            <a:ext cx="1854989" cy="504209"/>
          </a:xfrm>
          <a:custGeom>
            <a:avLst/>
            <a:gdLst>
              <a:gd name="connsiteX0" fmla="*/ 0 w 1901804"/>
              <a:gd name="connsiteY0" fmla="*/ 227941 h 455881"/>
              <a:gd name="connsiteX1" fmla="*/ 950902 w 1901804"/>
              <a:gd name="connsiteY1" fmla="*/ 0 h 455881"/>
              <a:gd name="connsiteX2" fmla="*/ 1901804 w 1901804"/>
              <a:gd name="connsiteY2" fmla="*/ 227941 h 455881"/>
              <a:gd name="connsiteX3" fmla="*/ 950902 w 1901804"/>
              <a:gd name="connsiteY3" fmla="*/ 455882 h 455881"/>
              <a:gd name="connsiteX4" fmla="*/ 0 w 1901804"/>
              <a:gd name="connsiteY4" fmla="*/ 227941 h 455881"/>
              <a:gd name="connsiteX0" fmla="*/ 0 w 1703022"/>
              <a:gd name="connsiteY0" fmla="*/ 214728 h 455955"/>
              <a:gd name="connsiteX1" fmla="*/ 752120 w 1703022"/>
              <a:gd name="connsiteY1" fmla="*/ 39 h 455955"/>
              <a:gd name="connsiteX2" fmla="*/ 1703022 w 1703022"/>
              <a:gd name="connsiteY2" fmla="*/ 227980 h 455955"/>
              <a:gd name="connsiteX3" fmla="*/ 752120 w 1703022"/>
              <a:gd name="connsiteY3" fmla="*/ 455921 h 455955"/>
              <a:gd name="connsiteX4" fmla="*/ 0 w 1703022"/>
              <a:gd name="connsiteY4" fmla="*/ 214728 h 455955"/>
              <a:gd name="connsiteX0" fmla="*/ 0 w 1543996"/>
              <a:gd name="connsiteY0" fmla="*/ 214895 h 456206"/>
              <a:gd name="connsiteX1" fmla="*/ 752120 w 1543996"/>
              <a:gd name="connsiteY1" fmla="*/ 206 h 456206"/>
              <a:gd name="connsiteX2" fmla="*/ 1543996 w 1543996"/>
              <a:gd name="connsiteY2" fmla="*/ 188391 h 456206"/>
              <a:gd name="connsiteX3" fmla="*/ 752120 w 1543996"/>
              <a:gd name="connsiteY3" fmla="*/ 456088 h 456206"/>
              <a:gd name="connsiteX4" fmla="*/ 0 w 1543996"/>
              <a:gd name="connsiteY4" fmla="*/ 214895 h 456206"/>
              <a:gd name="connsiteX0" fmla="*/ 0 w 1437978"/>
              <a:gd name="connsiteY0" fmla="*/ 214895 h 456206"/>
              <a:gd name="connsiteX1" fmla="*/ 646102 w 1437978"/>
              <a:gd name="connsiteY1" fmla="*/ 206 h 456206"/>
              <a:gd name="connsiteX2" fmla="*/ 1437978 w 1437978"/>
              <a:gd name="connsiteY2" fmla="*/ 188391 h 456206"/>
              <a:gd name="connsiteX3" fmla="*/ 646102 w 1437978"/>
              <a:gd name="connsiteY3" fmla="*/ 456088 h 456206"/>
              <a:gd name="connsiteX4" fmla="*/ 0 w 1437978"/>
              <a:gd name="connsiteY4" fmla="*/ 214895 h 456206"/>
              <a:gd name="connsiteX0" fmla="*/ 0 w 1331960"/>
              <a:gd name="connsiteY0" fmla="*/ 214895 h 456206"/>
              <a:gd name="connsiteX1" fmla="*/ 646102 w 1331960"/>
              <a:gd name="connsiteY1" fmla="*/ 206 h 456206"/>
              <a:gd name="connsiteX2" fmla="*/ 1331960 w 1331960"/>
              <a:gd name="connsiteY2" fmla="*/ 188391 h 456206"/>
              <a:gd name="connsiteX3" fmla="*/ 646102 w 1331960"/>
              <a:gd name="connsiteY3" fmla="*/ 456088 h 456206"/>
              <a:gd name="connsiteX4" fmla="*/ 0 w 1331960"/>
              <a:gd name="connsiteY4" fmla="*/ 214895 h 456206"/>
              <a:gd name="connsiteX0" fmla="*/ 0 w 1331960"/>
              <a:gd name="connsiteY0" fmla="*/ 254578 h 495858"/>
              <a:gd name="connsiteX1" fmla="*/ 646102 w 1331960"/>
              <a:gd name="connsiteY1" fmla="*/ 132 h 495858"/>
              <a:gd name="connsiteX2" fmla="*/ 1331960 w 1331960"/>
              <a:gd name="connsiteY2" fmla="*/ 228074 h 495858"/>
              <a:gd name="connsiteX3" fmla="*/ 646102 w 1331960"/>
              <a:gd name="connsiteY3" fmla="*/ 495771 h 495858"/>
              <a:gd name="connsiteX4" fmla="*/ 0 w 1331960"/>
              <a:gd name="connsiteY4" fmla="*/ 254578 h 495858"/>
              <a:gd name="connsiteX0" fmla="*/ 0 w 1331960"/>
              <a:gd name="connsiteY0" fmla="*/ 281058 h 522341"/>
              <a:gd name="connsiteX1" fmla="*/ 646102 w 1331960"/>
              <a:gd name="connsiteY1" fmla="*/ 107 h 522341"/>
              <a:gd name="connsiteX2" fmla="*/ 1331960 w 1331960"/>
              <a:gd name="connsiteY2" fmla="*/ 254554 h 522341"/>
              <a:gd name="connsiteX3" fmla="*/ 646102 w 1331960"/>
              <a:gd name="connsiteY3" fmla="*/ 522251 h 522341"/>
              <a:gd name="connsiteX4" fmla="*/ 0 w 1331960"/>
              <a:gd name="connsiteY4" fmla="*/ 281058 h 522341"/>
              <a:gd name="connsiteX0" fmla="*/ 0 w 1331960"/>
              <a:gd name="connsiteY0" fmla="*/ 281058 h 482608"/>
              <a:gd name="connsiteX1" fmla="*/ 646102 w 1331960"/>
              <a:gd name="connsiteY1" fmla="*/ 107 h 482608"/>
              <a:gd name="connsiteX2" fmla="*/ 1331960 w 1331960"/>
              <a:gd name="connsiteY2" fmla="*/ 254554 h 482608"/>
              <a:gd name="connsiteX3" fmla="*/ 646102 w 1331960"/>
              <a:gd name="connsiteY3" fmla="*/ 482495 h 482608"/>
              <a:gd name="connsiteX4" fmla="*/ 0 w 1331960"/>
              <a:gd name="connsiteY4" fmla="*/ 281058 h 482608"/>
              <a:gd name="connsiteX0" fmla="*/ 0 w 1384969"/>
              <a:gd name="connsiteY0" fmla="*/ 254447 h 482388"/>
              <a:gd name="connsiteX1" fmla="*/ 699111 w 1384969"/>
              <a:gd name="connsiteY1" fmla="*/ 0 h 482388"/>
              <a:gd name="connsiteX2" fmla="*/ 1384969 w 1384969"/>
              <a:gd name="connsiteY2" fmla="*/ 254447 h 482388"/>
              <a:gd name="connsiteX3" fmla="*/ 699111 w 1384969"/>
              <a:gd name="connsiteY3" fmla="*/ 482388 h 482388"/>
              <a:gd name="connsiteX4" fmla="*/ 0 w 1384969"/>
              <a:gd name="connsiteY4" fmla="*/ 254447 h 482388"/>
              <a:gd name="connsiteX0" fmla="*/ 0 w 1384969"/>
              <a:gd name="connsiteY0" fmla="*/ 254534 h 482539"/>
              <a:gd name="connsiteX1" fmla="*/ 699111 w 1384969"/>
              <a:gd name="connsiteY1" fmla="*/ 87 h 482539"/>
              <a:gd name="connsiteX2" fmla="*/ 1384969 w 1384969"/>
              <a:gd name="connsiteY2" fmla="*/ 232672 h 482539"/>
              <a:gd name="connsiteX3" fmla="*/ 699111 w 1384969"/>
              <a:gd name="connsiteY3" fmla="*/ 482475 h 482539"/>
              <a:gd name="connsiteX4" fmla="*/ 0 w 1384969"/>
              <a:gd name="connsiteY4" fmla="*/ 254534 h 482539"/>
              <a:gd name="connsiteX0" fmla="*/ 0 w 1410343"/>
              <a:gd name="connsiteY0" fmla="*/ 232584 h 482388"/>
              <a:gd name="connsiteX1" fmla="*/ 724485 w 1410343"/>
              <a:gd name="connsiteY1" fmla="*/ 0 h 482388"/>
              <a:gd name="connsiteX2" fmla="*/ 1410343 w 1410343"/>
              <a:gd name="connsiteY2" fmla="*/ 232585 h 482388"/>
              <a:gd name="connsiteX3" fmla="*/ 724485 w 1410343"/>
              <a:gd name="connsiteY3" fmla="*/ 482388 h 482388"/>
              <a:gd name="connsiteX4" fmla="*/ 0 w 1410343"/>
              <a:gd name="connsiteY4" fmla="*/ 232584 h 482388"/>
              <a:gd name="connsiteX0" fmla="*/ 0 w 1397657"/>
              <a:gd name="connsiteY0" fmla="*/ 199964 h 482728"/>
              <a:gd name="connsiteX1" fmla="*/ 711799 w 1397657"/>
              <a:gd name="connsiteY1" fmla="*/ 173 h 482728"/>
              <a:gd name="connsiteX2" fmla="*/ 1397657 w 1397657"/>
              <a:gd name="connsiteY2" fmla="*/ 232758 h 482728"/>
              <a:gd name="connsiteX3" fmla="*/ 711799 w 1397657"/>
              <a:gd name="connsiteY3" fmla="*/ 482561 h 482728"/>
              <a:gd name="connsiteX4" fmla="*/ 0 w 1397657"/>
              <a:gd name="connsiteY4" fmla="*/ 199964 h 482728"/>
              <a:gd name="connsiteX0" fmla="*/ 0 w 1372284"/>
              <a:gd name="connsiteY0" fmla="*/ 199791 h 482388"/>
              <a:gd name="connsiteX1" fmla="*/ 711799 w 1372284"/>
              <a:gd name="connsiteY1" fmla="*/ 0 h 482388"/>
              <a:gd name="connsiteX2" fmla="*/ 1372284 w 1372284"/>
              <a:gd name="connsiteY2" fmla="*/ 199792 h 482388"/>
              <a:gd name="connsiteX3" fmla="*/ 711799 w 1372284"/>
              <a:gd name="connsiteY3" fmla="*/ 482388 h 482388"/>
              <a:gd name="connsiteX4" fmla="*/ 0 w 1372284"/>
              <a:gd name="connsiteY4" fmla="*/ 199791 h 4823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2284" h="482388">
                <a:moveTo>
                  <a:pt x="0" y="199791"/>
                </a:moveTo>
                <a:cubicBezTo>
                  <a:pt x="0" y="119393"/>
                  <a:pt x="483085" y="0"/>
                  <a:pt x="711799" y="0"/>
                </a:cubicBezTo>
                <a:cubicBezTo>
                  <a:pt x="940513" y="0"/>
                  <a:pt x="1372284" y="73904"/>
                  <a:pt x="1372284" y="199792"/>
                </a:cubicBezTo>
                <a:cubicBezTo>
                  <a:pt x="1372284" y="325680"/>
                  <a:pt x="940513" y="482388"/>
                  <a:pt x="711799" y="482388"/>
                </a:cubicBezTo>
                <a:cubicBezTo>
                  <a:pt x="483085" y="482388"/>
                  <a:pt x="0" y="280189"/>
                  <a:pt x="0" y="199791"/>
                </a:cubicBezTo>
                <a:close/>
              </a:path>
            </a:pathLst>
          </a:custGeom>
          <a:noFill/>
          <a:ln>
            <a:noFill/>
          </a:ln>
        </p:spPr>
        <p:style>
          <a:lnRef idx="1">
            <a:schemeClr val="accent2"/>
          </a:lnRef>
          <a:fillRef idx="2">
            <a:schemeClr val="accent2"/>
          </a:fillRef>
          <a:effectRef idx="1">
            <a:schemeClr val="accent2"/>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marR="0" lvl="0" indent="0" algn="ctr" defTabSz="457200" rtl="0" eaLnBrk="1" fontAlgn="auto" latinLnBrk="0" hangingPunct="1">
              <a:lnSpc>
                <a:spcPct val="15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CAGR 2022E - 2027</a:t>
            </a:r>
          </a:p>
          <a:p>
            <a:pPr marL="0" marR="0" lvl="0" indent="0" algn="ctr" defTabSz="457200" rtl="0" eaLnBrk="1" fontAlgn="auto" latinLnBrk="0" hangingPunct="1">
              <a:lnSpc>
                <a:spcPct val="15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6.92%</a:t>
            </a:r>
          </a:p>
        </p:txBody>
      </p:sp>
      <p:graphicFrame>
        <p:nvGraphicFramePr>
          <p:cNvPr id="19" name="Chart 18">
            <a:extLst>
              <a:ext uri="{FF2B5EF4-FFF2-40B4-BE49-F238E27FC236}">
                <a16:creationId xmlns:a16="http://schemas.microsoft.com/office/drawing/2014/main" id="{F008B923-6135-4A7E-8E5D-6C58E82545D3}"/>
              </a:ext>
            </a:extLst>
          </p:cNvPr>
          <p:cNvGraphicFramePr/>
          <p:nvPr>
            <p:extLst>
              <p:ext uri="{D42A27DB-BD31-4B8C-83A1-F6EECF244321}">
                <p14:modId xmlns:p14="http://schemas.microsoft.com/office/powerpoint/2010/main" val="1368623060"/>
              </p:ext>
            </p:extLst>
          </p:nvPr>
        </p:nvGraphicFramePr>
        <p:xfrm>
          <a:off x="307392" y="1230067"/>
          <a:ext cx="8418126" cy="1956700"/>
        </p:xfrm>
        <a:graphic>
          <a:graphicData uri="http://schemas.openxmlformats.org/drawingml/2006/chart">
            <c:chart xmlns:c="http://schemas.openxmlformats.org/drawingml/2006/chart" xmlns:r="http://schemas.openxmlformats.org/officeDocument/2006/relationships" r:id="rId2"/>
          </a:graphicData>
        </a:graphic>
      </p:graphicFrame>
      <p:sp>
        <p:nvSpPr>
          <p:cNvPr id="20" name="TextBox 19">
            <a:extLst>
              <a:ext uri="{FF2B5EF4-FFF2-40B4-BE49-F238E27FC236}">
                <a16:creationId xmlns:a16="http://schemas.microsoft.com/office/drawing/2014/main" id="{7C907941-CEAE-4635-A098-80B342BB57A0}"/>
              </a:ext>
            </a:extLst>
          </p:cNvPr>
          <p:cNvSpPr txBox="1"/>
          <p:nvPr/>
        </p:nvSpPr>
        <p:spPr>
          <a:xfrm>
            <a:off x="336972" y="3114710"/>
            <a:ext cx="8503134" cy="292068"/>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Europe Autoclaved </a:t>
            </a: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A</a:t>
            </a:r>
            <a:r>
              <a:rPr kumimoji="0" lang="en-IN" sz="1000" b="1" i="0" u="none" strike="noStrike" kern="1200" cap="none" spc="0" normalizeH="0" baseline="0" noProof="0" dirty="0" err="1">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erated</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a:t>
            </a:r>
            <a:r>
              <a:rPr lang="en-IN" sz="1000" b="1" dirty="0" err="1">
                <a:solidFill>
                  <a:prstClr val="black"/>
                </a:solidFill>
                <a:latin typeface="Verdana" panose="020B0604030504040204" pitchFamily="34" charset="0"/>
                <a:ea typeface="Verdana" panose="020B0604030504040204" pitchFamily="34" charset="0"/>
                <a:cs typeface="Verdana" panose="020B0604030504040204" pitchFamily="34" charset="0"/>
              </a:rPr>
              <a:t>Conc</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rete Market Size, By Volume, </a:t>
            </a: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2017 – 2027F</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a:t>
            </a: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Million m³</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a:t>
            </a:r>
          </a:p>
        </p:txBody>
      </p:sp>
      <p:sp>
        <p:nvSpPr>
          <p:cNvPr id="22" name="TextBox 21">
            <a:extLst>
              <a:ext uri="{FF2B5EF4-FFF2-40B4-BE49-F238E27FC236}">
                <a16:creationId xmlns:a16="http://schemas.microsoft.com/office/drawing/2014/main" id="{D92DFFF6-B0BB-4046-83E2-FA8FDDFC74D8}"/>
              </a:ext>
            </a:extLst>
          </p:cNvPr>
          <p:cNvSpPr txBox="1"/>
          <p:nvPr/>
        </p:nvSpPr>
        <p:spPr>
          <a:xfrm>
            <a:off x="7177317" y="5929366"/>
            <a:ext cx="1590878" cy="338554"/>
          </a:xfrm>
          <a:prstGeom prst="rect">
            <a:avLst/>
          </a:prstGeom>
          <a:noFill/>
        </p:spPr>
        <p:txBody>
          <a:bodyPr wrap="square" rtlCol="0">
            <a:spAutoFit/>
          </a:bodyPr>
          <a:lstStyle>
            <a:defPPr>
              <a:defRPr lang="en-US"/>
            </a:defPPr>
            <a:lvl1pPr algn="r">
              <a:defRPr sz="800" i="1">
                <a:solidFill>
                  <a:srgbClr val="7F7F7F"/>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TechSci Research</a:t>
            </a:r>
          </a:p>
          <a:p>
            <a:pPr marL="0" marR="0" lvl="0" indent="0" algn="r" defTabSz="457200" rtl="0" eaLnBrk="1" fontAlgn="auto" latinLnBrk="0" hangingPunct="1">
              <a:lnSpc>
                <a:spcPct val="100000"/>
              </a:lnSpc>
              <a:spcBef>
                <a:spcPts val="0"/>
              </a:spcBef>
              <a:spcAft>
                <a:spcPts val="0"/>
              </a:spcAft>
              <a:buClrTx/>
              <a:buSzTx/>
              <a:buFontTx/>
              <a:buNone/>
              <a:tabLst/>
              <a:defRPr/>
            </a:pPr>
            <a:endPar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23" name="Oval 8">
            <a:extLst>
              <a:ext uri="{FF2B5EF4-FFF2-40B4-BE49-F238E27FC236}">
                <a16:creationId xmlns:a16="http://schemas.microsoft.com/office/drawing/2014/main" id="{B0A78979-C290-4C83-B343-9E1728003E4B}"/>
              </a:ext>
            </a:extLst>
          </p:cNvPr>
          <p:cNvSpPr/>
          <p:nvPr/>
        </p:nvSpPr>
        <p:spPr>
          <a:xfrm>
            <a:off x="1226018" y="3791490"/>
            <a:ext cx="1739313" cy="519730"/>
          </a:xfrm>
          <a:custGeom>
            <a:avLst/>
            <a:gdLst>
              <a:gd name="connsiteX0" fmla="*/ 0 w 1901804"/>
              <a:gd name="connsiteY0" fmla="*/ 227941 h 455881"/>
              <a:gd name="connsiteX1" fmla="*/ 950902 w 1901804"/>
              <a:gd name="connsiteY1" fmla="*/ 0 h 455881"/>
              <a:gd name="connsiteX2" fmla="*/ 1901804 w 1901804"/>
              <a:gd name="connsiteY2" fmla="*/ 227941 h 455881"/>
              <a:gd name="connsiteX3" fmla="*/ 950902 w 1901804"/>
              <a:gd name="connsiteY3" fmla="*/ 455882 h 455881"/>
              <a:gd name="connsiteX4" fmla="*/ 0 w 1901804"/>
              <a:gd name="connsiteY4" fmla="*/ 227941 h 455881"/>
              <a:gd name="connsiteX0" fmla="*/ 0 w 1703022"/>
              <a:gd name="connsiteY0" fmla="*/ 214728 h 455955"/>
              <a:gd name="connsiteX1" fmla="*/ 752120 w 1703022"/>
              <a:gd name="connsiteY1" fmla="*/ 39 h 455955"/>
              <a:gd name="connsiteX2" fmla="*/ 1703022 w 1703022"/>
              <a:gd name="connsiteY2" fmla="*/ 227980 h 455955"/>
              <a:gd name="connsiteX3" fmla="*/ 752120 w 1703022"/>
              <a:gd name="connsiteY3" fmla="*/ 455921 h 455955"/>
              <a:gd name="connsiteX4" fmla="*/ 0 w 1703022"/>
              <a:gd name="connsiteY4" fmla="*/ 214728 h 455955"/>
              <a:gd name="connsiteX0" fmla="*/ 0 w 1543996"/>
              <a:gd name="connsiteY0" fmla="*/ 214895 h 456206"/>
              <a:gd name="connsiteX1" fmla="*/ 752120 w 1543996"/>
              <a:gd name="connsiteY1" fmla="*/ 206 h 456206"/>
              <a:gd name="connsiteX2" fmla="*/ 1543996 w 1543996"/>
              <a:gd name="connsiteY2" fmla="*/ 188391 h 456206"/>
              <a:gd name="connsiteX3" fmla="*/ 752120 w 1543996"/>
              <a:gd name="connsiteY3" fmla="*/ 456088 h 456206"/>
              <a:gd name="connsiteX4" fmla="*/ 0 w 1543996"/>
              <a:gd name="connsiteY4" fmla="*/ 214895 h 456206"/>
              <a:gd name="connsiteX0" fmla="*/ 0 w 1437978"/>
              <a:gd name="connsiteY0" fmla="*/ 214895 h 456206"/>
              <a:gd name="connsiteX1" fmla="*/ 646102 w 1437978"/>
              <a:gd name="connsiteY1" fmla="*/ 206 h 456206"/>
              <a:gd name="connsiteX2" fmla="*/ 1437978 w 1437978"/>
              <a:gd name="connsiteY2" fmla="*/ 188391 h 456206"/>
              <a:gd name="connsiteX3" fmla="*/ 646102 w 1437978"/>
              <a:gd name="connsiteY3" fmla="*/ 456088 h 456206"/>
              <a:gd name="connsiteX4" fmla="*/ 0 w 1437978"/>
              <a:gd name="connsiteY4" fmla="*/ 214895 h 456206"/>
              <a:gd name="connsiteX0" fmla="*/ 0 w 1331960"/>
              <a:gd name="connsiteY0" fmla="*/ 214895 h 456206"/>
              <a:gd name="connsiteX1" fmla="*/ 646102 w 1331960"/>
              <a:gd name="connsiteY1" fmla="*/ 206 h 456206"/>
              <a:gd name="connsiteX2" fmla="*/ 1331960 w 1331960"/>
              <a:gd name="connsiteY2" fmla="*/ 188391 h 456206"/>
              <a:gd name="connsiteX3" fmla="*/ 646102 w 1331960"/>
              <a:gd name="connsiteY3" fmla="*/ 456088 h 456206"/>
              <a:gd name="connsiteX4" fmla="*/ 0 w 1331960"/>
              <a:gd name="connsiteY4" fmla="*/ 214895 h 456206"/>
              <a:gd name="connsiteX0" fmla="*/ 0 w 1331960"/>
              <a:gd name="connsiteY0" fmla="*/ 254578 h 495858"/>
              <a:gd name="connsiteX1" fmla="*/ 646102 w 1331960"/>
              <a:gd name="connsiteY1" fmla="*/ 132 h 495858"/>
              <a:gd name="connsiteX2" fmla="*/ 1331960 w 1331960"/>
              <a:gd name="connsiteY2" fmla="*/ 228074 h 495858"/>
              <a:gd name="connsiteX3" fmla="*/ 646102 w 1331960"/>
              <a:gd name="connsiteY3" fmla="*/ 495771 h 495858"/>
              <a:gd name="connsiteX4" fmla="*/ 0 w 1331960"/>
              <a:gd name="connsiteY4" fmla="*/ 254578 h 495858"/>
              <a:gd name="connsiteX0" fmla="*/ 0 w 1331960"/>
              <a:gd name="connsiteY0" fmla="*/ 281058 h 522341"/>
              <a:gd name="connsiteX1" fmla="*/ 646102 w 1331960"/>
              <a:gd name="connsiteY1" fmla="*/ 107 h 522341"/>
              <a:gd name="connsiteX2" fmla="*/ 1331960 w 1331960"/>
              <a:gd name="connsiteY2" fmla="*/ 254554 h 522341"/>
              <a:gd name="connsiteX3" fmla="*/ 646102 w 1331960"/>
              <a:gd name="connsiteY3" fmla="*/ 522251 h 522341"/>
              <a:gd name="connsiteX4" fmla="*/ 0 w 1331960"/>
              <a:gd name="connsiteY4" fmla="*/ 281058 h 522341"/>
              <a:gd name="connsiteX0" fmla="*/ 0 w 1331960"/>
              <a:gd name="connsiteY0" fmla="*/ 281058 h 482608"/>
              <a:gd name="connsiteX1" fmla="*/ 646102 w 1331960"/>
              <a:gd name="connsiteY1" fmla="*/ 107 h 482608"/>
              <a:gd name="connsiteX2" fmla="*/ 1331960 w 1331960"/>
              <a:gd name="connsiteY2" fmla="*/ 254554 h 482608"/>
              <a:gd name="connsiteX3" fmla="*/ 646102 w 1331960"/>
              <a:gd name="connsiteY3" fmla="*/ 482495 h 482608"/>
              <a:gd name="connsiteX4" fmla="*/ 0 w 1331960"/>
              <a:gd name="connsiteY4" fmla="*/ 281058 h 482608"/>
              <a:gd name="connsiteX0" fmla="*/ 0 w 1384969"/>
              <a:gd name="connsiteY0" fmla="*/ 254447 h 482388"/>
              <a:gd name="connsiteX1" fmla="*/ 699111 w 1384969"/>
              <a:gd name="connsiteY1" fmla="*/ 0 h 482388"/>
              <a:gd name="connsiteX2" fmla="*/ 1384969 w 1384969"/>
              <a:gd name="connsiteY2" fmla="*/ 254447 h 482388"/>
              <a:gd name="connsiteX3" fmla="*/ 699111 w 1384969"/>
              <a:gd name="connsiteY3" fmla="*/ 482388 h 482388"/>
              <a:gd name="connsiteX4" fmla="*/ 0 w 1384969"/>
              <a:gd name="connsiteY4" fmla="*/ 254447 h 482388"/>
              <a:gd name="connsiteX0" fmla="*/ 0 w 1384969"/>
              <a:gd name="connsiteY0" fmla="*/ 254534 h 482539"/>
              <a:gd name="connsiteX1" fmla="*/ 699111 w 1384969"/>
              <a:gd name="connsiteY1" fmla="*/ 87 h 482539"/>
              <a:gd name="connsiteX2" fmla="*/ 1384969 w 1384969"/>
              <a:gd name="connsiteY2" fmla="*/ 232672 h 482539"/>
              <a:gd name="connsiteX3" fmla="*/ 699111 w 1384969"/>
              <a:gd name="connsiteY3" fmla="*/ 482475 h 482539"/>
              <a:gd name="connsiteX4" fmla="*/ 0 w 1384969"/>
              <a:gd name="connsiteY4" fmla="*/ 254534 h 482539"/>
              <a:gd name="connsiteX0" fmla="*/ 0 w 1410343"/>
              <a:gd name="connsiteY0" fmla="*/ 232584 h 482388"/>
              <a:gd name="connsiteX1" fmla="*/ 724485 w 1410343"/>
              <a:gd name="connsiteY1" fmla="*/ 0 h 482388"/>
              <a:gd name="connsiteX2" fmla="*/ 1410343 w 1410343"/>
              <a:gd name="connsiteY2" fmla="*/ 232585 h 482388"/>
              <a:gd name="connsiteX3" fmla="*/ 724485 w 1410343"/>
              <a:gd name="connsiteY3" fmla="*/ 482388 h 482388"/>
              <a:gd name="connsiteX4" fmla="*/ 0 w 1410343"/>
              <a:gd name="connsiteY4" fmla="*/ 232584 h 482388"/>
              <a:gd name="connsiteX0" fmla="*/ 0 w 1397657"/>
              <a:gd name="connsiteY0" fmla="*/ 199964 h 482728"/>
              <a:gd name="connsiteX1" fmla="*/ 711799 w 1397657"/>
              <a:gd name="connsiteY1" fmla="*/ 173 h 482728"/>
              <a:gd name="connsiteX2" fmla="*/ 1397657 w 1397657"/>
              <a:gd name="connsiteY2" fmla="*/ 232758 h 482728"/>
              <a:gd name="connsiteX3" fmla="*/ 711799 w 1397657"/>
              <a:gd name="connsiteY3" fmla="*/ 482561 h 482728"/>
              <a:gd name="connsiteX4" fmla="*/ 0 w 1397657"/>
              <a:gd name="connsiteY4" fmla="*/ 199964 h 482728"/>
              <a:gd name="connsiteX0" fmla="*/ 0 w 1372284"/>
              <a:gd name="connsiteY0" fmla="*/ 199791 h 482388"/>
              <a:gd name="connsiteX1" fmla="*/ 711799 w 1372284"/>
              <a:gd name="connsiteY1" fmla="*/ 0 h 482388"/>
              <a:gd name="connsiteX2" fmla="*/ 1372284 w 1372284"/>
              <a:gd name="connsiteY2" fmla="*/ 199792 h 482388"/>
              <a:gd name="connsiteX3" fmla="*/ 711799 w 1372284"/>
              <a:gd name="connsiteY3" fmla="*/ 482388 h 482388"/>
              <a:gd name="connsiteX4" fmla="*/ 0 w 1372284"/>
              <a:gd name="connsiteY4" fmla="*/ 199791 h 4823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2284" h="482388">
                <a:moveTo>
                  <a:pt x="0" y="199791"/>
                </a:moveTo>
                <a:cubicBezTo>
                  <a:pt x="0" y="119393"/>
                  <a:pt x="483085" y="0"/>
                  <a:pt x="711799" y="0"/>
                </a:cubicBezTo>
                <a:cubicBezTo>
                  <a:pt x="940513" y="0"/>
                  <a:pt x="1372284" y="73904"/>
                  <a:pt x="1372284" y="199792"/>
                </a:cubicBezTo>
                <a:cubicBezTo>
                  <a:pt x="1372284" y="325680"/>
                  <a:pt x="940513" y="482388"/>
                  <a:pt x="711799" y="482388"/>
                </a:cubicBezTo>
                <a:cubicBezTo>
                  <a:pt x="483085" y="482388"/>
                  <a:pt x="0" y="280189"/>
                  <a:pt x="0" y="199791"/>
                </a:cubicBezTo>
                <a:close/>
              </a:path>
            </a:pathLst>
          </a:custGeom>
          <a:noFill/>
          <a:ln>
            <a:noFill/>
          </a:ln>
        </p:spPr>
        <p:style>
          <a:lnRef idx="1">
            <a:schemeClr val="accent2"/>
          </a:lnRef>
          <a:fillRef idx="2">
            <a:schemeClr val="accent2"/>
          </a:fillRef>
          <a:effectRef idx="1">
            <a:schemeClr val="accent2"/>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marR="0" lvl="0" indent="0" algn="ctr" defTabSz="457200" rtl="0" eaLnBrk="1" fontAlgn="auto" latinLnBrk="0" hangingPunct="1">
              <a:lnSpc>
                <a:spcPct val="15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CAGR </a:t>
            </a:r>
            <a:r>
              <a:rPr lang="en-US" sz="1000" b="1" dirty="0">
                <a:solidFill>
                  <a:prstClr val="black"/>
                </a:solidFill>
                <a:latin typeface="Verdana" panose="020B0604030504040204" pitchFamily="34" charset="0"/>
                <a:ea typeface="Verdana" panose="020B0604030504040204" pitchFamily="34" charset="0"/>
                <a:cs typeface="Verdana" panose="020B0604030504040204" pitchFamily="34" charset="0"/>
              </a:rPr>
              <a:t>2017 </a:t>
            </a:r>
            <a:r>
              <a:rPr kumimoji="0" lang="en-US"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- 2021</a:t>
            </a:r>
          </a:p>
          <a:p>
            <a:pPr marL="0" marR="0" lvl="0" indent="0" algn="ctr" defTabSz="457200" rtl="0" eaLnBrk="1" fontAlgn="auto" latinLnBrk="0" hangingPunct="1">
              <a:lnSpc>
                <a:spcPct val="15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0.68%</a:t>
            </a:r>
          </a:p>
        </p:txBody>
      </p:sp>
      <p:sp>
        <p:nvSpPr>
          <p:cNvPr id="26" name="Oval 8">
            <a:extLst>
              <a:ext uri="{FF2B5EF4-FFF2-40B4-BE49-F238E27FC236}">
                <a16:creationId xmlns:a16="http://schemas.microsoft.com/office/drawing/2014/main" id="{6935451D-552A-4DE9-9069-CD454CC67CA4}"/>
              </a:ext>
            </a:extLst>
          </p:cNvPr>
          <p:cNvSpPr/>
          <p:nvPr/>
        </p:nvSpPr>
        <p:spPr>
          <a:xfrm>
            <a:off x="6065787" y="3786208"/>
            <a:ext cx="1854989" cy="504209"/>
          </a:xfrm>
          <a:custGeom>
            <a:avLst/>
            <a:gdLst>
              <a:gd name="connsiteX0" fmla="*/ 0 w 1901804"/>
              <a:gd name="connsiteY0" fmla="*/ 227941 h 455881"/>
              <a:gd name="connsiteX1" fmla="*/ 950902 w 1901804"/>
              <a:gd name="connsiteY1" fmla="*/ 0 h 455881"/>
              <a:gd name="connsiteX2" fmla="*/ 1901804 w 1901804"/>
              <a:gd name="connsiteY2" fmla="*/ 227941 h 455881"/>
              <a:gd name="connsiteX3" fmla="*/ 950902 w 1901804"/>
              <a:gd name="connsiteY3" fmla="*/ 455882 h 455881"/>
              <a:gd name="connsiteX4" fmla="*/ 0 w 1901804"/>
              <a:gd name="connsiteY4" fmla="*/ 227941 h 455881"/>
              <a:gd name="connsiteX0" fmla="*/ 0 w 1703022"/>
              <a:gd name="connsiteY0" fmla="*/ 214728 h 455955"/>
              <a:gd name="connsiteX1" fmla="*/ 752120 w 1703022"/>
              <a:gd name="connsiteY1" fmla="*/ 39 h 455955"/>
              <a:gd name="connsiteX2" fmla="*/ 1703022 w 1703022"/>
              <a:gd name="connsiteY2" fmla="*/ 227980 h 455955"/>
              <a:gd name="connsiteX3" fmla="*/ 752120 w 1703022"/>
              <a:gd name="connsiteY3" fmla="*/ 455921 h 455955"/>
              <a:gd name="connsiteX4" fmla="*/ 0 w 1703022"/>
              <a:gd name="connsiteY4" fmla="*/ 214728 h 455955"/>
              <a:gd name="connsiteX0" fmla="*/ 0 w 1543996"/>
              <a:gd name="connsiteY0" fmla="*/ 214895 h 456206"/>
              <a:gd name="connsiteX1" fmla="*/ 752120 w 1543996"/>
              <a:gd name="connsiteY1" fmla="*/ 206 h 456206"/>
              <a:gd name="connsiteX2" fmla="*/ 1543996 w 1543996"/>
              <a:gd name="connsiteY2" fmla="*/ 188391 h 456206"/>
              <a:gd name="connsiteX3" fmla="*/ 752120 w 1543996"/>
              <a:gd name="connsiteY3" fmla="*/ 456088 h 456206"/>
              <a:gd name="connsiteX4" fmla="*/ 0 w 1543996"/>
              <a:gd name="connsiteY4" fmla="*/ 214895 h 456206"/>
              <a:gd name="connsiteX0" fmla="*/ 0 w 1437978"/>
              <a:gd name="connsiteY0" fmla="*/ 214895 h 456206"/>
              <a:gd name="connsiteX1" fmla="*/ 646102 w 1437978"/>
              <a:gd name="connsiteY1" fmla="*/ 206 h 456206"/>
              <a:gd name="connsiteX2" fmla="*/ 1437978 w 1437978"/>
              <a:gd name="connsiteY2" fmla="*/ 188391 h 456206"/>
              <a:gd name="connsiteX3" fmla="*/ 646102 w 1437978"/>
              <a:gd name="connsiteY3" fmla="*/ 456088 h 456206"/>
              <a:gd name="connsiteX4" fmla="*/ 0 w 1437978"/>
              <a:gd name="connsiteY4" fmla="*/ 214895 h 456206"/>
              <a:gd name="connsiteX0" fmla="*/ 0 w 1331960"/>
              <a:gd name="connsiteY0" fmla="*/ 214895 h 456206"/>
              <a:gd name="connsiteX1" fmla="*/ 646102 w 1331960"/>
              <a:gd name="connsiteY1" fmla="*/ 206 h 456206"/>
              <a:gd name="connsiteX2" fmla="*/ 1331960 w 1331960"/>
              <a:gd name="connsiteY2" fmla="*/ 188391 h 456206"/>
              <a:gd name="connsiteX3" fmla="*/ 646102 w 1331960"/>
              <a:gd name="connsiteY3" fmla="*/ 456088 h 456206"/>
              <a:gd name="connsiteX4" fmla="*/ 0 w 1331960"/>
              <a:gd name="connsiteY4" fmla="*/ 214895 h 456206"/>
              <a:gd name="connsiteX0" fmla="*/ 0 w 1331960"/>
              <a:gd name="connsiteY0" fmla="*/ 254578 h 495858"/>
              <a:gd name="connsiteX1" fmla="*/ 646102 w 1331960"/>
              <a:gd name="connsiteY1" fmla="*/ 132 h 495858"/>
              <a:gd name="connsiteX2" fmla="*/ 1331960 w 1331960"/>
              <a:gd name="connsiteY2" fmla="*/ 228074 h 495858"/>
              <a:gd name="connsiteX3" fmla="*/ 646102 w 1331960"/>
              <a:gd name="connsiteY3" fmla="*/ 495771 h 495858"/>
              <a:gd name="connsiteX4" fmla="*/ 0 w 1331960"/>
              <a:gd name="connsiteY4" fmla="*/ 254578 h 495858"/>
              <a:gd name="connsiteX0" fmla="*/ 0 w 1331960"/>
              <a:gd name="connsiteY0" fmla="*/ 281058 h 522341"/>
              <a:gd name="connsiteX1" fmla="*/ 646102 w 1331960"/>
              <a:gd name="connsiteY1" fmla="*/ 107 h 522341"/>
              <a:gd name="connsiteX2" fmla="*/ 1331960 w 1331960"/>
              <a:gd name="connsiteY2" fmla="*/ 254554 h 522341"/>
              <a:gd name="connsiteX3" fmla="*/ 646102 w 1331960"/>
              <a:gd name="connsiteY3" fmla="*/ 522251 h 522341"/>
              <a:gd name="connsiteX4" fmla="*/ 0 w 1331960"/>
              <a:gd name="connsiteY4" fmla="*/ 281058 h 522341"/>
              <a:gd name="connsiteX0" fmla="*/ 0 w 1331960"/>
              <a:gd name="connsiteY0" fmla="*/ 281058 h 482608"/>
              <a:gd name="connsiteX1" fmla="*/ 646102 w 1331960"/>
              <a:gd name="connsiteY1" fmla="*/ 107 h 482608"/>
              <a:gd name="connsiteX2" fmla="*/ 1331960 w 1331960"/>
              <a:gd name="connsiteY2" fmla="*/ 254554 h 482608"/>
              <a:gd name="connsiteX3" fmla="*/ 646102 w 1331960"/>
              <a:gd name="connsiteY3" fmla="*/ 482495 h 482608"/>
              <a:gd name="connsiteX4" fmla="*/ 0 w 1331960"/>
              <a:gd name="connsiteY4" fmla="*/ 281058 h 482608"/>
              <a:gd name="connsiteX0" fmla="*/ 0 w 1384969"/>
              <a:gd name="connsiteY0" fmla="*/ 254447 h 482388"/>
              <a:gd name="connsiteX1" fmla="*/ 699111 w 1384969"/>
              <a:gd name="connsiteY1" fmla="*/ 0 h 482388"/>
              <a:gd name="connsiteX2" fmla="*/ 1384969 w 1384969"/>
              <a:gd name="connsiteY2" fmla="*/ 254447 h 482388"/>
              <a:gd name="connsiteX3" fmla="*/ 699111 w 1384969"/>
              <a:gd name="connsiteY3" fmla="*/ 482388 h 482388"/>
              <a:gd name="connsiteX4" fmla="*/ 0 w 1384969"/>
              <a:gd name="connsiteY4" fmla="*/ 254447 h 482388"/>
              <a:gd name="connsiteX0" fmla="*/ 0 w 1384969"/>
              <a:gd name="connsiteY0" fmla="*/ 254534 h 482539"/>
              <a:gd name="connsiteX1" fmla="*/ 699111 w 1384969"/>
              <a:gd name="connsiteY1" fmla="*/ 87 h 482539"/>
              <a:gd name="connsiteX2" fmla="*/ 1384969 w 1384969"/>
              <a:gd name="connsiteY2" fmla="*/ 232672 h 482539"/>
              <a:gd name="connsiteX3" fmla="*/ 699111 w 1384969"/>
              <a:gd name="connsiteY3" fmla="*/ 482475 h 482539"/>
              <a:gd name="connsiteX4" fmla="*/ 0 w 1384969"/>
              <a:gd name="connsiteY4" fmla="*/ 254534 h 482539"/>
              <a:gd name="connsiteX0" fmla="*/ 0 w 1410343"/>
              <a:gd name="connsiteY0" fmla="*/ 232584 h 482388"/>
              <a:gd name="connsiteX1" fmla="*/ 724485 w 1410343"/>
              <a:gd name="connsiteY1" fmla="*/ 0 h 482388"/>
              <a:gd name="connsiteX2" fmla="*/ 1410343 w 1410343"/>
              <a:gd name="connsiteY2" fmla="*/ 232585 h 482388"/>
              <a:gd name="connsiteX3" fmla="*/ 724485 w 1410343"/>
              <a:gd name="connsiteY3" fmla="*/ 482388 h 482388"/>
              <a:gd name="connsiteX4" fmla="*/ 0 w 1410343"/>
              <a:gd name="connsiteY4" fmla="*/ 232584 h 482388"/>
              <a:gd name="connsiteX0" fmla="*/ 0 w 1397657"/>
              <a:gd name="connsiteY0" fmla="*/ 199964 h 482728"/>
              <a:gd name="connsiteX1" fmla="*/ 711799 w 1397657"/>
              <a:gd name="connsiteY1" fmla="*/ 173 h 482728"/>
              <a:gd name="connsiteX2" fmla="*/ 1397657 w 1397657"/>
              <a:gd name="connsiteY2" fmla="*/ 232758 h 482728"/>
              <a:gd name="connsiteX3" fmla="*/ 711799 w 1397657"/>
              <a:gd name="connsiteY3" fmla="*/ 482561 h 482728"/>
              <a:gd name="connsiteX4" fmla="*/ 0 w 1397657"/>
              <a:gd name="connsiteY4" fmla="*/ 199964 h 482728"/>
              <a:gd name="connsiteX0" fmla="*/ 0 w 1372284"/>
              <a:gd name="connsiteY0" fmla="*/ 199791 h 482388"/>
              <a:gd name="connsiteX1" fmla="*/ 711799 w 1372284"/>
              <a:gd name="connsiteY1" fmla="*/ 0 h 482388"/>
              <a:gd name="connsiteX2" fmla="*/ 1372284 w 1372284"/>
              <a:gd name="connsiteY2" fmla="*/ 199792 h 482388"/>
              <a:gd name="connsiteX3" fmla="*/ 711799 w 1372284"/>
              <a:gd name="connsiteY3" fmla="*/ 482388 h 482388"/>
              <a:gd name="connsiteX4" fmla="*/ 0 w 1372284"/>
              <a:gd name="connsiteY4" fmla="*/ 199791 h 4823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2284" h="482388">
                <a:moveTo>
                  <a:pt x="0" y="199791"/>
                </a:moveTo>
                <a:cubicBezTo>
                  <a:pt x="0" y="119393"/>
                  <a:pt x="483085" y="0"/>
                  <a:pt x="711799" y="0"/>
                </a:cubicBezTo>
                <a:cubicBezTo>
                  <a:pt x="940513" y="0"/>
                  <a:pt x="1372284" y="73904"/>
                  <a:pt x="1372284" y="199792"/>
                </a:cubicBezTo>
                <a:cubicBezTo>
                  <a:pt x="1372284" y="325680"/>
                  <a:pt x="940513" y="482388"/>
                  <a:pt x="711799" y="482388"/>
                </a:cubicBezTo>
                <a:cubicBezTo>
                  <a:pt x="483085" y="482388"/>
                  <a:pt x="0" y="280189"/>
                  <a:pt x="0" y="199791"/>
                </a:cubicBezTo>
                <a:close/>
              </a:path>
            </a:pathLst>
          </a:custGeom>
          <a:noFill/>
          <a:ln>
            <a:noFill/>
          </a:ln>
        </p:spPr>
        <p:style>
          <a:lnRef idx="1">
            <a:schemeClr val="accent2"/>
          </a:lnRef>
          <a:fillRef idx="2">
            <a:schemeClr val="accent2"/>
          </a:fillRef>
          <a:effectRef idx="1">
            <a:schemeClr val="accent2"/>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marR="0" lvl="0" indent="0" algn="ctr" defTabSz="457200" rtl="0" eaLnBrk="1" fontAlgn="auto" latinLnBrk="0" hangingPunct="1">
              <a:lnSpc>
                <a:spcPct val="15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CAGR 2022E - 2027</a:t>
            </a:r>
          </a:p>
          <a:p>
            <a:pPr marL="0" marR="0" lvl="0" indent="0" algn="ctr" defTabSz="457200" rtl="0" eaLnBrk="1" fontAlgn="auto" latinLnBrk="0" hangingPunct="1">
              <a:lnSpc>
                <a:spcPct val="15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6.46%</a:t>
            </a:r>
          </a:p>
        </p:txBody>
      </p:sp>
      <p:graphicFrame>
        <p:nvGraphicFramePr>
          <p:cNvPr id="28" name="Chart 27">
            <a:extLst>
              <a:ext uri="{FF2B5EF4-FFF2-40B4-BE49-F238E27FC236}">
                <a16:creationId xmlns:a16="http://schemas.microsoft.com/office/drawing/2014/main" id="{A963BC1C-A843-46CF-AC73-B11950F1546B}"/>
              </a:ext>
            </a:extLst>
          </p:cNvPr>
          <p:cNvGraphicFramePr/>
          <p:nvPr>
            <p:extLst>
              <p:ext uri="{D42A27DB-BD31-4B8C-83A1-F6EECF244321}">
                <p14:modId xmlns:p14="http://schemas.microsoft.com/office/powerpoint/2010/main" val="3819350462"/>
              </p:ext>
            </p:extLst>
          </p:nvPr>
        </p:nvGraphicFramePr>
        <p:xfrm>
          <a:off x="231810" y="4131542"/>
          <a:ext cx="8536212" cy="19567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6487103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1220A89-3A6A-49AD-B154-9EB5BC834D5F}"/>
              </a:ext>
            </a:extLst>
          </p:cNvPr>
          <p:cNvSpPr>
            <a:spLocks noGrp="1"/>
          </p:cNvSpPr>
          <p:nvPr>
            <p:ph type="body" sz="quarter" idx="4294967295"/>
          </p:nvPr>
        </p:nvSpPr>
        <p:spPr>
          <a:xfrm>
            <a:off x="250825" y="190704"/>
            <a:ext cx="7863840" cy="317296"/>
          </a:xfrm>
        </p:spPr>
        <p:txBody>
          <a:bodyPr>
            <a:normAutofit/>
          </a:bodyPr>
          <a:lstStyle/>
          <a:p>
            <a:pPr marL="0" indent="0">
              <a:buNone/>
            </a:pPr>
            <a:r>
              <a:rPr lang="en-US" sz="1200" b="1" dirty="0">
                <a:latin typeface="Verdana" panose="020B0604030504040204" pitchFamily="34" charset="0"/>
                <a:ea typeface="Verdana" panose="020B0604030504040204" pitchFamily="34" charset="0"/>
              </a:rPr>
              <a:t>Europe Autoclaved Aerated Concrete Market:  Key Insights</a:t>
            </a:r>
            <a:endParaRPr lang="en-IN" sz="1200" b="1" dirty="0">
              <a:latin typeface="Verdana" panose="020B0604030504040204" pitchFamily="34" charset="0"/>
              <a:ea typeface="Verdana" panose="020B0604030504040204" pitchFamily="34" charset="0"/>
            </a:endParaRPr>
          </a:p>
        </p:txBody>
      </p:sp>
      <p:sp>
        <p:nvSpPr>
          <p:cNvPr id="5" name="TextBox 4">
            <a:extLst>
              <a:ext uri="{FF2B5EF4-FFF2-40B4-BE49-F238E27FC236}">
                <a16:creationId xmlns:a16="http://schemas.microsoft.com/office/drawing/2014/main" id="{87968367-954C-41FE-811F-8DD7377A9C6B}"/>
              </a:ext>
            </a:extLst>
          </p:cNvPr>
          <p:cNvSpPr txBox="1"/>
          <p:nvPr/>
        </p:nvSpPr>
        <p:spPr>
          <a:xfrm>
            <a:off x="152351" y="694186"/>
            <a:ext cx="8550275" cy="5973110"/>
          </a:xfrm>
          <a:prstGeom prst="rect">
            <a:avLst/>
          </a:prstGeom>
          <a:noFill/>
        </p:spPr>
        <p:txBody>
          <a:bodyPr wrap="square">
            <a:spAutoFit/>
          </a:bodyPr>
          <a:lstStyle/>
          <a:p>
            <a:pPr indent="-171450" algn="just">
              <a:lnSpc>
                <a:spcPts val="2200"/>
              </a:lnSpc>
              <a:buFont typeface="Arial" panose="020B0604020202020204" pitchFamily="34" charset="0"/>
              <a:buChar char="•"/>
              <a:defRPr/>
            </a:pPr>
            <a:r>
              <a:rPr lang="en-US" sz="1000" dirty="0">
                <a:latin typeface="Verdana" panose="020B0604030504040204" pitchFamily="34" charset="0"/>
                <a:ea typeface="Verdana" panose="020B0604030504040204" pitchFamily="34" charset="0"/>
              </a:rPr>
              <a:t>Europe is expected to register a healthy demand for autoclaved concrete in the next five years with the growth based primarily from South Central and Eastern Europe such as Germany, Russia, Netherlands and Spain. Germany is one of the leading autoclaved concrete production countries followed by Poland, U.K. and NORDIC countries. </a:t>
            </a:r>
          </a:p>
          <a:p>
            <a:pPr algn="just">
              <a:lnSpc>
                <a:spcPts val="2200"/>
              </a:lnSpc>
              <a:defRPr/>
            </a:pPr>
            <a:endParaRPr lang="en-US" sz="1000" dirty="0">
              <a:latin typeface="Verdana" panose="020B0604030504040204" pitchFamily="34" charset="0"/>
              <a:ea typeface="Verdana" panose="020B0604030504040204" pitchFamily="34" charset="0"/>
            </a:endParaRPr>
          </a:p>
          <a:p>
            <a:pPr indent="-171450" algn="just">
              <a:lnSpc>
                <a:spcPts val="2200"/>
              </a:lnSpc>
              <a:buFont typeface="Arial" panose="020B0604020202020204" pitchFamily="34" charset="0"/>
              <a:buChar char="•"/>
              <a:defRPr/>
            </a:pPr>
            <a:r>
              <a:rPr lang="en-US" sz="1000" dirty="0">
                <a:latin typeface="Verdana" panose="020B0604030504040204" pitchFamily="34" charset="0"/>
                <a:ea typeface="Verdana" panose="020B0604030504040204" pitchFamily="34" charset="0"/>
              </a:rPr>
              <a:t>The major factor driving the growth of AAC market in this region is the growing demand for light weight and green building construction. Demand from refurbishment of old buildings located in Central and Western Europe which require renovations as these old buildings lead to consuming more energy is cited as a major factor. Eastern Europe is expected to usher in demand from new construction projects in residential and commercial sector. </a:t>
            </a:r>
          </a:p>
          <a:p>
            <a:pPr algn="just">
              <a:lnSpc>
                <a:spcPts val="2200"/>
              </a:lnSpc>
              <a:defRPr/>
            </a:pPr>
            <a:endParaRPr lang="en-US" sz="1000" dirty="0">
              <a:latin typeface="Verdana" panose="020B0604030504040204" pitchFamily="34" charset="0"/>
              <a:ea typeface="Verdana" panose="020B0604030504040204" pitchFamily="34" charset="0"/>
            </a:endParaRPr>
          </a:p>
          <a:p>
            <a:pPr indent="-171450" algn="just">
              <a:lnSpc>
                <a:spcPts val="2200"/>
              </a:lnSpc>
              <a:buFont typeface="Arial" panose="020B0604020202020204" pitchFamily="34" charset="0"/>
              <a:buChar char="•"/>
              <a:defRPr/>
            </a:pPr>
            <a:r>
              <a:rPr lang="en-US" sz="1000" dirty="0">
                <a:latin typeface="Verdana" panose="020B0604030504040204" pitchFamily="34" charset="0"/>
                <a:ea typeface="Verdana" panose="020B0604030504040204" pitchFamily="34" charset="0"/>
              </a:rPr>
              <a:t>However, lack of awareness regarding benefits of AAC components is hindering the growth of autoclaved aerated concrete (AAC) market. High dependence on traditional clay fired bricks especially in developing countries restrains the demand of unconventional construction components such as AAC. In addition, the outbreak of the COVID-19 pandemic has halted the production, sales, and supply chains of AAC, owing to the prolonged lockdown in major global countries, including the Germany, Italy, and the UK. This has hampered the growth of the autoclaved aerated concrete (AAC) market significantly within the last few quarters of 2020-2021.</a:t>
            </a:r>
          </a:p>
          <a:p>
            <a:pPr algn="just">
              <a:lnSpc>
                <a:spcPts val="2200"/>
              </a:lnSpc>
              <a:defRPr/>
            </a:pPr>
            <a:endParaRPr lang="en-US" sz="1000" dirty="0">
              <a:latin typeface="Verdana" panose="020B0604030504040204" pitchFamily="34" charset="0"/>
              <a:ea typeface="Verdana" panose="020B0604030504040204" pitchFamily="34" charset="0"/>
            </a:endParaRPr>
          </a:p>
          <a:p>
            <a:pPr indent="-171450" algn="just">
              <a:lnSpc>
                <a:spcPts val="2200"/>
              </a:lnSpc>
              <a:buFont typeface="Arial" panose="020B0604020202020204" pitchFamily="34" charset="0"/>
              <a:buChar char="•"/>
              <a:defRPr/>
            </a:pPr>
            <a:r>
              <a:rPr lang="en-US" sz="1000" dirty="0">
                <a:latin typeface="Verdana" panose="020B0604030504040204" pitchFamily="34" charset="0"/>
                <a:ea typeface="Verdana" panose="020B0604030504040204" pitchFamily="34" charset="0"/>
              </a:rPr>
              <a:t>On the contrary, the requirement of high-quality material for resilient construction is anticipated to provide opportunities for the growth of autoclaved aerated concrete (AAC) market. Further the ease of manufacturing of AAC components can attract new players in the AAC industry.</a:t>
            </a:r>
          </a:p>
          <a:p>
            <a:pPr algn="just">
              <a:lnSpc>
                <a:spcPts val="2200"/>
              </a:lnSpc>
              <a:defRPr/>
            </a:pPr>
            <a:endParaRPr lang="en-US" sz="1000" dirty="0">
              <a:latin typeface="Verdana" panose="020B0604030504040204" pitchFamily="34" charset="0"/>
              <a:ea typeface="Verdana" panose="020B0604030504040204" pitchFamily="34" charset="0"/>
            </a:endParaRPr>
          </a:p>
          <a:p>
            <a:pPr marL="171450" indent="-171450" algn="just">
              <a:lnSpc>
                <a:spcPts val="2200"/>
              </a:lnSpc>
              <a:buFont typeface="Arial" panose="020B0604020202020204" pitchFamily="34" charset="0"/>
              <a:buChar char="•"/>
              <a:defRPr/>
            </a:pPr>
            <a:endParaRPr lang="en-US" sz="1000" dirty="0">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13117485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32BA9DF5-BEF5-4BA2-8B77-F032C17FE314}"/>
              </a:ext>
            </a:extLst>
          </p:cNvPr>
          <p:cNvSpPr txBox="1"/>
          <p:nvPr/>
        </p:nvSpPr>
        <p:spPr>
          <a:xfrm>
            <a:off x="250824" y="782734"/>
            <a:ext cx="8550275" cy="5126724"/>
          </a:xfrm>
          <a:prstGeom prst="rect">
            <a:avLst/>
          </a:prstGeom>
          <a:noFill/>
        </p:spPr>
        <p:txBody>
          <a:bodyPr wrap="square">
            <a:spAutoFit/>
          </a:bodyPr>
          <a:lstStyle/>
          <a:p>
            <a:pPr marL="171450" indent="-171450" algn="just">
              <a:lnSpc>
                <a:spcPts val="2200"/>
              </a:lnSpc>
              <a:buFont typeface="Arial" panose="020B0604020202020204" pitchFamily="34" charset="0"/>
              <a:buChar char="•"/>
              <a:defRPr/>
            </a:pPr>
            <a:r>
              <a:rPr lang="en-US" sz="1000" dirty="0">
                <a:latin typeface="Verdana" panose="020B0604030504040204" pitchFamily="34" charset="0"/>
                <a:ea typeface="Verdana" panose="020B0604030504040204" pitchFamily="34" charset="0"/>
              </a:rPr>
              <a:t>AAC has manufacturing, embodied energy and greenhouse gas emission impacts similar to those of concrete based on weight, though it is one-quarter to one-fifth that of concrete based on volume. AAC products or building solutions have lower embodied energy per square meter than a concrete alternative. </a:t>
            </a:r>
          </a:p>
          <a:p>
            <a:pPr algn="just">
              <a:lnSpc>
                <a:spcPts val="2200"/>
              </a:lnSpc>
              <a:defRPr/>
            </a:pPr>
            <a:endParaRPr lang="en-US" sz="1000" dirty="0">
              <a:latin typeface="Verdana" panose="020B0604030504040204" pitchFamily="34" charset="0"/>
              <a:ea typeface="Verdana" panose="020B0604030504040204" pitchFamily="34" charset="0"/>
            </a:endParaRPr>
          </a:p>
          <a:p>
            <a:pPr marL="171450" indent="-171450" algn="just">
              <a:lnSpc>
                <a:spcPts val="2200"/>
              </a:lnSpc>
              <a:buFont typeface="Arial" panose="020B0604020202020204" pitchFamily="34" charset="0"/>
              <a:buChar char="•"/>
              <a:defRPr/>
            </a:pPr>
            <a:r>
              <a:rPr lang="en-US" sz="1000" dirty="0">
                <a:latin typeface="Verdana" panose="020B0604030504040204" pitchFamily="34" charset="0"/>
                <a:ea typeface="Verdana" panose="020B0604030504040204" pitchFamily="34" charset="0"/>
              </a:rPr>
              <a:t>Additionally, AACs much higher insulation value reduces energy consumption required for heating and cooling. AAC possess significant environmental advantages over conventional building materials, such as insulation, longevity, and structural demands in one material. Total energy consumption for producing ACC is less than half of what it takes to produce other building material. </a:t>
            </a:r>
          </a:p>
          <a:p>
            <a:pPr algn="just">
              <a:lnSpc>
                <a:spcPts val="2200"/>
              </a:lnSpc>
              <a:defRPr/>
            </a:pPr>
            <a:endParaRPr lang="en-US" sz="1000" dirty="0">
              <a:latin typeface="Verdana" panose="020B0604030504040204" pitchFamily="34" charset="0"/>
              <a:ea typeface="Verdana" panose="020B0604030504040204" pitchFamily="34" charset="0"/>
            </a:endParaRPr>
          </a:p>
          <a:p>
            <a:pPr marL="171450" indent="-171450" algn="just">
              <a:lnSpc>
                <a:spcPts val="2200"/>
              </a:lnSpc>
              <a:buFont typeface="Arial" panose="020B0604020202020204" pitchFamily="34" charset="0"/>
              <a:buChar char="•"/>
              <a:defRPr/>
            </a:pPr>
            <a:r>
              <a:rPr lang="en-US" sz="1000" dirty="0">
                <a:latin typeface="Verdana" panose="020B0604030504040204" pitchFamily="34" charset="0"/>
                <a:ea typeface="Verdana" panose="020B0604030504040204" pitchFamily="34" charset="0"/>
              </a:rPr>
              <a:t>AAC helps to reduce at least 30% of environmental waste than traditional concrete. Moreover, a decrease of 50% of greenhouse gas emissions can be achieved. Autoclaved aerated concrete is a better choice for the environment and meeting the requirement for the construction of green buildings.</a:t>
            </a:r>
          </a:p>
          <a:p>
            <a:pPr marL="171450" indent="-171450" algn="just">
              <a:lnSpc>
                <a:spcPts val="2200"/>
              </a:lnSpc>
              <a:buFont typeface="Arial" panose="020B0604020202020204" pitchFamily="34" charset="0"/>
              <a:buChar char="•"/>
              <a:defRPr/>
            </a:pPr>
            <a:endParaRPr lang="en-US" sz="1000" dirty="0">
              <a:latin typeface="Verdana" panose="020B0604030504040204" pitchFamily="34" charset="0"/>
              <a:ea typeface="Verdana" panose="020B0604030504040204" pitchFamily="34" charset="0"/>
            </a:endParaRPr>
          </a:p>
          <a:p>
            <a:pPr marL="171450" indent="-171450" algn="just">
              <a:lnSpc>
                <a:spcPts val="2200"/>
              </a:lnSpc>
              <a:buFont typeface="Arial" panose="020B0604020202020204" pitchFamily="34" charset="0"/>
              <a:buChar char="•"/>
              <a:defRPr/>
            </a:pPr>
            <a:r>
              <a:rPr lang="en-US" sz="1000" dirty="0">
                <a:latin typeface="Verdana" panose="020B0604030504040204" pitchFamily="34" charset="0"/>
                <a:ea typeface="Verdana" panose="020B0604030504040204" pitchFamily="34" charset="0"/>
              </a:rPr>
              <a:t>Regional Governments are offering subsidies on 2 fronts:- rebates on electricity &amp; other utilities cost and circular economy enablement costs wherein companies using recycled materials are being offered compensation upto 60% on investments. E.g. Netherlands government has devised a </a:t>
            </a:r>
            <a:r>
              <a:rPr lang="en-US" sz="1000" dirty="0" err="1">
                <a:latin typeface="Verdana" panose="020B0604030504040204" pitchFamily="34" charset="0"/>
                <a:ea typeface="Verdana" panose="020B0604030504040204" pitchFamily="34" charset="0"/>
              </a:rPr>
              <a:t>subsidiy</a:t>
            </a:r>
            <a:r>
              <a:rPr lang="en-US" sz="1000" dirty="0">
                <a:latin typeface="Verdana" panose="020B0604030504040204" pitchFamily="34" charset="0"/>
                <a:ea typeface="Verdana" panose="020B0604030504040204" pitchFamily="34" charset="0"/>
              </a:rPr>
              <a:t> scheme for SME enterprise where upto 20,000 €  or 60% of total investment whichever is higher is duly eligible for compensation. Germany on the other hand has devised incentives &amp; tax waivers separately for small, medium and large scale industries on the basis of annual turnover and employee strength</a:t>
            </a:r>
          </a:p>
        </p:txBody>
      </p:sp>
      <p:sp>
        <p:nvSpPr>
          <p:cNvPr id="4" name="Text Placeholder 1">
            <a:extLst>
              <a:ext uri="{FF2B5EF4-FFF2-40B4-BE49-F238E27FC236}">
                <a16:creationId xmlns:a16="http://schemas.microsoft.com/office/drawing/2014/main" id="{CB7991B9-3AD9-4DA6-9287-7BCD0CD806CC}"/>
              </a:ext>
            </a:extLst>
          </p:cNvPr>
          <p:cNvSpPr txBox="1">
            <a:spLocks/>
          </p:cNvSpPr>
          <p:nvPr/>
        </p:nvSpPr>
        <p:spPr>
          <a:xfrm>
            <a:off x="250825" y="190704"/>
            <a:ext cx="7863840" cy="31729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200" b="1" dirty="0">
                <a:latin typeface="Verdana" panose="020B0604030504040204" pitchFamily="34" charset="0"/>
                <a:ea typeface="Verdana" panose="020B0604030504040204" pitchFamily="34" charset="0"/>
              </a:rPr>
              <a:t>Europe Autoclaved Aerated Concrete Market: Key Insights</a:t>
            </a:r>
            <a:endParaRPr lang="en-IN" sz="1200" b="1" dirty="0">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15353925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4"/>
          </p:nvPr>
        </p:nvSpPr>
        <p:spPr/>
        <p:txBody>
          <a:bodyPr>
            <a:normAutofit/>
          </a:bodyPr>
          <a:lstStyle/>
          <a:p>
            <a:r>
              <a:rPr lang="en-US" sz="1600" spc="0" dirty="0">
                <a:solidFill>
                  <a:schemeClr val="tx1">
                    <a:lumMod val="85000"/>
                    <a:lumOff val="15000"/>
                  </a:schemeClr>
                </a:solidFill>
                <a:latin typeface="Montserrat" panose="02000505000000020004" pitchFamily="2" charset="0"/>
              </a:rPr>
              <a:t>Table of Contents</a:t>
            </a:r>
          </a:p>
        </p:txBody>
      </p:sp>
      <p:graphicFrame>
        <p:nvGraphicFramePr>
          <p:cNvPr id="5" name="Table 4">
            <a:extLst>
              <a:ext uri="{FF2B5EF4-FFF2-40B4-BE49-F238E27FC236}">
                <a16:creationId xmlns:a16="http://schemas.microsoft.com/office/drawing/2014/main" id="{6D86AC71-7CA7-432B-BB80-029BC5C85D5C}"/>
              </a:ext>
            </a:extLst>
          </p:cNvPr>
          <p:cNvGraphicFramePr>
            <a:graphicFrameLocks noGrp="1"/>
          </p:cNvGraphicFramePr>
          <p:nvPr/>
        </p:nvGraphicFramePr>
        <p:xfrm>
          <a:off x="337599" y="796123"/>
          <a:ext cx="8425404" cy="5364480"/>
        </p:xfrm>
        <a:graphic>
          <a:graphicData uri="http://schemas.openxmlformats.org/drawingml/2006/table">
            <a:tbl>
              <a:tblPr firstRow="1" bandRow="1">
                <a:tableStyleId>{93296810-A885-4BE3-A3E7-6D5BEEA58F35}</a:tableStyleId>
              </a:tblPr>
              <a:tblGrid>
                <a:gridCol w="937528">
                  <a:extLst>
                    <a:ext uri="{9D8B030D-6E8A-4147-A177-3AD203B41FA5}">
                      <a16:colId xmlns:a16="http://schemas.microsoft.com/office/drawing/2014/main" val="20000"/>
                    </a:ext>
                  </a:extLst>
                </a:gridCol>
                <a:gridCol w="330389">
                  <a:extLst>
                    <a:ext uri="{9D8B030D-6E8A-4147-A177-3AD203B41FA5}">
                      <a16:colId xmlns:a16="http://schemas.microsoft.com/office/drawing/2014/main" val="1959656974"/>
                    </a:ext>
                  </a:extLst>
                </a:gridCol>
                <a:gridCol w="457199">
                  <a:extLst>
                    <a:ext uri="{9D8B030D-6E8A-4147-A177-3AD203B41FA5}">
                      <a16:colId xmlns:a16="http://schemas.microsoft.com/office/drawing/2014/main" val="2805560030"/>
                    </a:ext>
                  </a:extLst>
                </a:gridCol>
                <a:gridCol w="6700288">
                  <a:extLst>
                    <a:ext uri="{9D8B030D-6E8A-4147-A177-3AD203B41FA5}">
                      <a16:colId xmlns:a16="http://schemas.microsoft.com/office/drawing/2014/main" val="364426765"/>
                    </a:ext>
                  </a:extLst>
                </a:gridCol>
              </a:tblGrid>
              <a:tr h="168322">
                <a:tc>
                  <a:txBody>
                    <a:bodyPr/>
                    <a:lstStyle/>
                    <a:p>
                      <a:pPr algn="ctr">
                        <a:lnSpc>
                          <a:spcPct val="100000"/>
                        </a:lnSpc>
                      </a:pPr>
                      <a:r>
                        <a:rPr lang="en-US" sz="1000" dirty="0">
                          <a:latin typeface="Arial" panose="020B0604020202020204" pitchFamily="34" charset="0"/>
                          <a:ea typeface="Verdana" panose="020B0604030504040204" pitchFamily="34" charset="0"/>
                          <a:cs typeface="Arial" panose="020B0604020202020204" pitchFamily="34" charset="0"/>
                        </a:rPr>
                        <a:t>S.</a:t>
                      </a:r>
                      <a:r>
                        <a:rPr lang="en-US" sz="1000" baseline="0" dirty="0">
                          <a:latin typeface="Arial" panose="020B0604020202020204" pitchFamily="34" charset="0"/>
                          <a:ea typeface="Verdana" panose="020B0604030504040204" pitchFamily="34" charset="0"/>
                          <a:cs typeface="Arial" panose="020B0604020202020204" pitchFamily="34" charset="0"/>
                        </a:rPr>
                        <a:t> No.</a:t>
                      </a:r>
                      <a:endParaRPr lang="en-US" sz="1000" dirty="0">
                        <a:solidFill>
                          <a:schemeClr val="bg1"/>
                        </a:solidFill>
                        <a:latin typeface="Arial" panose="020B0604020202020204" pitchFamily="34" charset="0"/>
                        <a:ea typeface="Verdana" panose="020B060403050404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4B696B"/>
                    </a:solidFill>
                  </a:tcPr>
                </a:tc>
                <a:tc gridSpan="3">
                  <a:txBody>
                    <a:bodyPr/>
                    <a:lstStyle/>
                    <a:p>
                      <a:pPr algn="ctr">
                        <a:lnSpc>
                          <a:spcPct val="100000"/>
                        </a:lnSpc>
                      </a:pPr>
                      <a:r>
                        <a:rPr lang="en-IN" sz="1000" kern="1200" dirty="0">
                          <a:latin typeface="Arial" panose="020B0604020202020204" pitchFamily="34" charset="0"/>
                          <a:ea typeface="Verdana" panose="020B0604030504040204" pitchFamily="34" charset="0"/>
                          <a:cs typeface="Arial" panose="020B0604020202020204" pitchFamily="34" charset="0"/>
                        </a:rPr>
                        <a:t>Contents</a:t>
                      </a:r>
                      <a:endParaRPr lang="en-IN" sz="1000" b="1" dirty="0">
                        <a:solidFill>
                          <a:schemeClr val="bg1"/>
                        </a:solidFill>
                        <a:latin typeface="Arial" panose="020B0604020202020204" pitchFamily="34" charset="0"/>
                        <a:ea typeface="Verdana" panose="020B060403050404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4B696B"/>
                    </a:solidFill>
                  </a:tcPr>
                </a:tc>
                <a:tc hMerge="1">
                  <a:txBody>
                    <a:bodyPr/>
                    <a:lstStyle/>
                    <a:p>
                      <a:pPr algn="ctr">
                        <a:lnSpc>
                          <a:spcPct val="100000"/>
                        </a:lnSpc>
                      </a:pPr>
                      <a:endParaRPr lang="en-IN" sz="1000" b="1" dirty="0">
                        <a:solidFill>
                          <a:schemeClr val="bg1"/>
                        </a:solidFill>
                        <a:latin typeface="Arial" panose="020B0604020202020204" pitchFamily="34" charset="0"/>
                        <a:ea typeface="Verdana" panose="020B060403050404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4B696B"/>
                    </a:solidFill>
                  </a:tcPr>
                </a:tc>
                <a:tc hMerge="1">
                  <a:txBody>
                    <a:bodyPr/>
                    <a:lstStyle/>
                    <a:p>
                      <a:pPr algn="ctr">
                        <a:lnSpc>
                          <a:spcPct val="100000"/>
                        </a:lnSpc>
                      </a:pPr>
                      <a:endParaRPr lang="en-IN" sz="1000" b="1" dirty="0">
                        <a:solidFill>
                          <a:schemeClr val="bg1"/>
                        </a:solidFill>
                        <a:latin typeface="Arial" panose="020B0604020202020204" pitchFamily="34" charset="0"/>
                        <a:ea typeface="Verdana" panose="020B060403050404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4B696B"/>
                    </a:solidFill>
                  </a:tcPr>
                </a:tc>
                <a:extLst>
                  <a:ext uri="{0D108BD9-81ED-4DB2-BD59-A6C34878D82A}">
                    <a16:rowId xmlns:a16="http://schemas.microsoft.com/office/drawing/2014/main" val="10000"/>
                  </a:ext>
                </a:extLst>
              </a:tr>
              <a:tr h="168322">
                <a:tc>
                  <a:txBody>
                    <a:bodyPr/>
                    <a:lstStyle/>
                    <a:p>
                      <a:pPr algn="ctr">
                        <a:lnSpc>
                          <a:spcPct val="100000"/>
                        </a:lnSpc>
                      </a:pPr>
                      <a:r>
                        <a:rPr lang="en-US" sz="1000" b="1" u="none" strike="noStrike" kern="1200" spc="15" dirty="0">
                          <a:solidFill>
                            <a:schemeClr val="tx1"/>
                          </a:solidFill>
                          <a:effectLst/>
                          <a:latin typeface="Arial" panose="020B0604020202020204" pitchFamily="34" charset="0"/>
                          <a:ea typeface="Verdana" panose="020B0604030504040204" pitchFamily="34" charset="0"/>
                          <a:cs typeface="Arial" panose="020B0604020202020204" pitchFamily="34" charset="0"/>
                        </a:rPr>
                        <a:t>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3">
                  <a:txBody>
                    <a:bodyPr/>
                    <a:lstStyle/>
                    <a:p>
                      <a:pPr algn="just" fontAlgn="ctr"/>
                      <a:r>
                        <a:rPr lang="en-IN" sz="1000" b="1" u="none" strike="noStrike" kern="1200" spc="15" dirty="0">
                          <a:solidFill>
                            <a:schemeClr val="tx1"/>
                          </a:solidFill>
                          <a:effectLst/>
                          <a:latin typeface="Arial" panose="020B0604020202020204" pitchFamily="34" charset="0"/>
                          <a:ea typeface="Verdana" panose="020B0604030504040204" pitchFamily="34" charset="0"/>
                          <a:cs typeface="Arial" panose="020B0604020202020204" pitchFamily="34" charset="0"/>
                        </a:rPr>
                        <a:t>Product Overview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just" fontAlgn="ctr"/>
                      <a:endParaRPr lang="en-IN" sz="1000" b="1" u="none" strike="noStrike" kern="1200" spc="15" dirty="0">
                        <a:solidFill>
                          <a:schemeClr val="tx1"/>
                        </a:solidFill>
                        <a:effectLst/>
                        <a:latin typeface="Arial" panose="020B0604020202020204" pitchFamily="34" charset="0"/>
                        <a:ea typeface="Verdana" panose="020B060403050404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just" fontAlgn="ctr"/>
                      <a:endParaRPr lang="en-IN" sz="1000" b="1" u="none" strike="noStrike" kern="1200" spc="15" dirty="0">
                        <a:solidFill>
                          <a:schemeClr val="tx1"/>
                        </a:solidFill>
                        <a:effectLst/>
                        <a:latin typeface="Arial" panose="020B0604020202020204" pitchFamily="34" charset="0"/>
                        <a:ea typeface="Verdana" panose="020B060403050404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168322">
                <a:tc>
                  <a:txBody>
                    <a:bodyPr/>
                    <a:lstStyle/>
                    <a:p>
                      <a:pPr algn="ctr">
                        <a:lnSpc>
                          <a:spcPct val="100000"/>
                        </a:lnSpc>
                      </a:pPr>
                      <a:r>
                        <a:rPr lang="en-US" sz="1000" b="1" u="none" strike="noStrike" kern="1200" spc="15" dirty="0">
                          <a:solidFill>
                            <a:schemeClr val="tx1"/>
                          </a:solidFill>
                          <a:effectLst/>
                          <a:latin typeface="Arial" panose="020B0604020202020204" pitchFamily="34" charset="0"/>
                          <a:ea typeface="Verdana" panose="020B0604030504040204" pitchFamily="34" charset="0"/>
                          <a:cs typeface="Arial" panose="020B0604020202020204" pitchFamily="34" charset="0"/>
                        </a:rPr>
                        <a:t>2.</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3">
                  <a:txBody>
                    <a:bodyPr/>
                    <a:lstStyle/>
                    <a:p>
                      <a:pPr algn="just" fontAlgn="ctr"/>
                      <a:r>
                        <a:rPr lang="en-IN" sz="1000" b="1" u="none" strike="noStrike" kern="1200" spc="15" dirty="0">
                          <a:solidFill>
                            <a:schemeClr val="tx1"/>
                          </a:solidFill>
                          <a:effectLst/>
                          <a:latin typeface="Arial" panose="020B0604020202020204" pitchFamily="34" charset="0"/>
                          <a:ea typeface="Verdana" panose="020B0604030504040204" pitchFamily="34" charset="0"/>
                          <a:cs typeface="Arial" panose="020B0604020202020204" pitchFamily="34" charset="0"/>
                        </a:rPr>
                        <a:t>Research Methodology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just" fontAlgn="ctr"/>
                      <a:endParaRPr lang="en-IN" sz="1000" b="1" u="none" strike="noStrike" kern="1200" spc="15" dirty="0">
                        <a:solidFill>
                          <a:schemeClr val="tx1"/>
                        </a:solidFill>
                        <a:effectLst/>
                        <a:latin typeface="Arial" panose="020B0604020202020204" pitchFamily="34" charset="0"/>
                        <a:ea typeface="Verdana" panose="020B060403050404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just" fontAlgn="ctr"/>
                      <a:endParaRPr lang="en-IN" sz="1000" b="1" u="none" strike="noStrike" kern="1200" spc="15" dirty="0">
                        <a:solidFill>
                          <a:schemeClr val="tx1"/>
                        </a:solidFill>
                        <a:effectLst/>
                        <a:latin typeface="Arial" panose="020B0604020202020204" pitchFamily="34" charset="0"/>
                        <a:ea typeface="Verdana" panose="020B060403050404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168322">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00" b="1" u="none" strike="noStrike" kern="1200" spc="15" dirty="0">
                          <a:solidFill>
                            <a:schemeClr val="tx1"/>
                          </a:solidFill>
                          <a:effectLst/>
                          <a:latin typeface="Arial" panose="020B0604020202020204" pitchFamily="34" charset="0"/>
                          <a:ea typeface="Verdana" panose="020B0604030504040204" pitchFamily="34" charset="0"/>
                          <a:cs typeface="Arial" panose="020B0604020202020204" pitchFamily="34" charset="0"/>
                        </a:rPr>
                        <a:t>3.</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3">
                  <a:txBody>
                    <a:bodyPr/>
                    <a:lstStyle/>
                    <a:p>
                      <a:pPr algn="just" fontAlgn="ctr"/>
                      <a:r>
                        <a:rPr lang="en-IN" sz="1000" b="1" u="none" strike="noStrike" kern="1200" spc="15" dirty="0">
                          <a:solidFill>
                            <a:schemeClr val="tx1"/>
                          </a:solidFill>
                          <a:effectLst/>
                          <a:latin typeface="Arial" panose="020B0604020202020204" pitchFamily="34" charset="0"/>
                          <a:ea typeface="Verdana" panose="020B0604030504040204" pitchFamily="34" charset="0"/>
                          <a:cs typeface="Arial" panose="020B0604020202020204" pitchFamily="34" charset="0"/>
                        </a:rPr>
                        <a:t>Executive Summary</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just" fontAlgn="ctr"/>
                      <a:endParaRPr lang="en-IN" sz="1000" b="1" u="none" strike="noStrike" kern="1200" spc="15" dirty="0">
                        <a:solidFill>
                          <a:schemeClr val="tx1"/>
                        </a:solidFill>
                        <a:effectLst/>
                        <a:latin typeface="Arial" panose="020B0604020202020204" pitchFamily="34" charset="0"/>
                        <a:ea typeface="Verdana" panose="020B060403050404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just" fontAlgn="ctr"/>
                      <a:endParaRPr lang="en-IN" sz="1000" b="1" u="none" strike="noStrike" kern="1200" spc="15" dirty="0">
                        <a:solidFill>
                          <a:schemeClr val="tx1"/>
                        </a:solidFill>
                        <a:effectLst/>
                        <a:latin typeface="Arial" panose="020B0604020202020204" pitchFamily="34" charset="0"/>
                        <a:ea typeface="Verdana" panose="020B060403050404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168322">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00" b="1" u="none" strike="noStrike" kern="1200" spc="15" dirty="0">
                          <a:solidFill>
                            <a:schemeClr val="tx1"/>
                          </a:solidFill>
                          <a:effectLst/>
                          <a:latin typeface="Arial" panose="020B0604020202020204" pitchFamily="34" charset="0"/>
                          <a:ea typeface="Verdana" panose="020B0604030504040204" pitchFamily="34" charset="0"/>
                          <a:cs typeface="Arial" panose="020B0604020202020204" pitchFamily="34" charset="0"/>
                        </a:rPr>
                        <a:t>4.</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3">
                  <a:txBody>
                    <a:bodyPr/>
                    <a:lstStyle/>
                    <a:p>
                      <a:pPr algn="just" fontAlgn="ctr"/>
                      <a:r>
                        <a:rPr lang="en-US" sz="1000" b="1" u="none" strike="noStrike" kern="1200" spc="15" dirty="0">
                          <a:solidFill>
                            <a:schemeClr val="tx1"/>
                          </a:solidFill>
                          <a:effectLst/>
                          <a:latin typeface="Arial" panose="020B0604020202020204" pitchFamily="34" charset="0"/>
                          <a:ea typeface="Verdana" panose="020B0604030504040204" pitchFamily="34" charset="0"/>
                          <a:cs typeface="Arial" panose="020B0604020202020204" pitchFamily="34" charset="0"/>
                        </a:rPr>
                        <a:t>Europe Autoclaved Aerated Concrete Market Outlook</a:t>
                      </a:r>
                      <a:endParaRPr lang="en-IN" sz="1000" b="1" u="none" strike="noStrike" kern="1200" spc="15" dirty="0">
                        <a:solidFill>
                          <a:schemeClr val="tx1"/>
                        </a:solidFill>
                        <a:effectLst/>
                        <a:latin typeface="Arial" panose="020B0604020202020204" pitchFamily="34" charset="0"/>
                        <a:ea typeface="Verdana" panose="020B060403050404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IN"/>
                    </a:p>
                  </a:txBody>
                  <a:tcPr/>
                </a:tc>
                <a:tc hMerge="1">
                  <a:txBody>
                    <a:bodyPr/>
                    <a:lstStyle/>
                    <a:p>
                      <a:endParaRPr lang="en-IN"/>
                    </a:p>
                  </a:txBody>
                  <a:tcPr>
                    <a:lnL w="12700" cmpd="sng">
                      <a:noFill/>
                    </a:lnL>
                  </a:tcPr>
                </a:tc>
                <a:extLst>
                  <a:ext uri="{0D108BD9-81ED-4DB2-BD59-A6C34878D82A}">
                    <a16:rowId xmlns:a16="http://schemas.microsoft.com/office/drawing/2014/main" val="1937182819"/>
                  </a:ext>
                </a:extLst>
              </a:tr>
              <a:tr h="0">
                <a:tc>
                  <a:txBody>
                    <a:bodyPr/>
                    <a:lstStyle/>
                    <a:p>
                      <a:pPr marL="0" marR="0" indent="0" algn="just" defTabSz="914400" rtl="0" eaLnBrk="1" fontAlgn="ctr" latinLnBrk="0" hangingPunct="1">
                        <a:lnSpc>
                          <a:spcPct val="100000"/>
                        </a:lnSpc>
                        <a:spcBef>
                          <a:spcPts val="0"/>
                        </a:spcBef>
                        <a:spcAft>
                          <a:spcPts val="0"/>
                        </a:spcAft>
                        <a:buClrTx/>
                        <a:buSzTx/>
                        <a:buFontTx/>
                        <a:buNone/>
                        <a:tabLst/>
                        <a:defRPr/>
                      </a:pPr>
                      <a:endParaRPr lang="en-US" sz="1000" b="1" i="0" u="none" strike="noStrike" kern="1200" spc="15" dirty="0">
                        <a:solidFill>
                          <a:schemeClr val="tx1"/>
                        </a:solidFill>
                        <a:effectLst/>
                        <a:latin typeface="Arial" panose="020B0604020202020204" pitchFamily="34" charset="0"/>
                        <a:ea typeface="Verdana" panose="020B060403050404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IN" sz="1000" b="0" i="0" u="none" strike="noStrike" kern="1200" dirty="0">
                          <a:solidFill>
                            <a:schemeClr val="tx1"/>
                          </a:solidFill>
                          <a:effectLst/>
                          <a:latin typeface="Arial" panose="020B0604020202020204" pitchFamily="34" charset="0"/>
                          <a:ea typeface="Verdana" panose="020B0604030504040204" pitchFamily="34" charset="0"/>
                          <a:cs typeface="Arial" panose="020B0604020202020204" pitchFamily="34" charset="0"/>
                        </a:rPr>
                        <a:t>4.1.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algn="just" defTabSz="914400" rtl="0" eaLnBrk="1" fontAlgn="ctr" latinLnBrk="0" hangingPunct="1"/>
                      <a:r>
                        <a:rPr lang="en-US" sz="1000" b="0" i="0" u="none" strike="noStrike" kern="1200" dirty="0">
                          <a:solidFill>
                            <a:schemeClr val="tx1"/>
                          </a:solidFill>
                          <a:effectLst/>
                          <a:latin typeface="Arial" panose="020B0604020202020204" pitchFamily="34" charset="0"/>
                          <a:ea typeface="Verdana" panose="020B0604030504040204" pitchFamily="34" charset="0"/>
                          <a:cs typeface="Arial" panose="020B0604020202020204" pitchFamily="34" charset="0"/>
                        </a:rPr>
                        <a:t>Market Size and Forecast </a:t>
                      </a:r>
                      <a:endParaRPr lang="en-IN" sz="1000" b="0" i="0" u="none" strike="noStrike" kern="1200" dirty="0">
                        <a:solidFill>
                          <a:schemeClr val="tx1"/>
                        </a:solidFill>
                        <a:effectLst/>
                        <a:latin typeface="Arial" panose="020B0604020202020204" pitchFamily="34" charset="0"/>
                        <a:ea typeface="Verdana" panose="020B0604030504040204" pitchFamily="34" charset="0"/>
                        <a:cs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IN"/>
                    </a:p>
                  </a:txBody>
                  <a:tcPr/>
                </a:tc>
                <a:extLst>
                  <a:ext uri="{0D108BD9-81ED-4DB2-BD59-A6C34878D82A}">
                    <a16:rowId xmlns:a16="http://schemas.microsoft.com/office/drawing/2014/main" val="3293216460"/>
                  </a:ext>
                </a:extLst>
              </a:tr>
              <a:tr h="168322">
                <a:tc>
                  <a:txBody>
                    <a:bodyPr/>
                    <a:lstStyle/>
                    <a:p>
                      <a:pPr marL="0" marR="0" indent="0" algn="just" defTabSz="914400" rtl="0" eaLnBrk="1" fontAlgn="ctr" latinLnBrk="0" hangingPunct="1">
                        <a:lnSpc>
                          <a:spcPct val="100000"/>
                        </a:lnSpc>
                        <a:spcBef>
                          <a:spcPts val="0"/>
                        </a:spcBef>
                        <a:spcAft>
                          <a:spcPts val="0"/>
                        </a:spcAft>
                        <a:buClrTx/>
                        <a:buSzTx/>
                        <a:buFontTx/>
                        <a:buNone/>
                        <a:tabLst/>
                        <a:defRPr/>
                      </a:pPr>
                      <a:endParaRPr lang="en-US" sz="1000" b="1" i="0" u="none" strike="noStrike" kern="1200" spc="15" dirty="0">
                        <a:solidFill>
                          <a:schemeClr val="tx1"/>
                        </a:solidFill>
                        <a:effectLst/>
                        <a:latin typeface="Arial" panose="020B0604020202020204" pitchFamily="34" charset="0"/>
                        <a:ea typeface="Verdana" panose="020B060403050404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endParaRPr lang="en-IN" sz="1000" b="0" i="0" u="none" strike="noStrike" kern="1200" spc="15" dirty="0">
                        <a:solidFill>
                          <a:schemeClr val="tx1"/>
                        </a:solidFill>
                        <a:effectLst/>
                        <a:latin typeface="Arial" panose="020B0604020202020204" pitchFamily="34" charset="0"/>
                        <a:ea typeface="Verdana" panose="020B0604030504040204" pitchFamily="34" charset="0"/>
                        <a:cs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IN" sz="1000" b="0" i="0" u="none" strike="noStrike" kern="1200" spc="15" dirty="0">
                          <a:solidFill>
                            <a:schemeClr val="tx1"/>
                          </a:solidFill>
                          <a:effectLst/>
                          <a:latin typeface="Arial" panose="020B0604020202020204" pitchFamily="34" charset="0"/>
                          <a:ea typeface="Verdana" panose="020B0604030504040204" pitchFamily="34" charset="0"/>
                          <a:cs typeface="Arial" panose="020B0604020202020204" pitchFamily="34" charset="0"/>
                        </a:rPr>
                        <a:t>4.1.1.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just" defTabSz="914400" rtl="0" eaLnBrk="1" fontAlgn="ctr" latinLnBrk="0" hangingPunct="1"/>
                      <a:r>
                        <a:rPr lang="en-IN" sz="1000" b="0" i="0" u="none" strike="noStrike" kern="1200" spc="15" dirty="0">
                          <a:solidFill>
                            <a:schemeClr val="tx1"/>
                          </a:solidFill>
                          <a:effectLst/>
                          <a:latin typeface="Arial" panose="020B0604020202020204" pitchFamily="34" charset="0"/>
                          <a:ea typeface="Verdana" panose="020B0604030504040204" pitchFamily="34" charset="0"/>
                          <a:cs typeface="Arial" panose="020B0604020202020204" pitchFamily="34" charset="0"/>
                        </a:rPr>
                        <a:t>  By Value</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54593924"/>
                  </a:ext>
                </a:extLst>
              </a:tr>
              <a:tr h="168322">
                <a:tc>
                  <a:txBody>
                    <a:bodyPr/>
                    <a:lstStyle/>
                    <a:p>
                      <a:pPr marL="0" marR="0" indent="0" algn="just" defTabSz="914400" rtl="0" eaLnBrk="1" fontAlgn="ctr" latinLnBrk="0" hangingPunct="1">
                        <a:lnSpc>
                          <a:spcPct val="100000"/>
                        </a:lnSpc>
                        <a:spcBef>
                          <a:spcPts val="0"/>
                        </a:spcBef>
                        <a:spcAft>
                          <a:spcPts val="0"/>
                        </a:spcAft>
                        <a:buClrTx/>
                        <a:buSzTx/>
                        <a:buFontTx/>
                        <a:buNone/>
                        <a:tabLst/>
                        <a:defRPr/>
                      </a:pPr>
                      <a:endParaRPr lang="en-US" sz="1000" b="1" i="0" u="none" strike="noStrike" kern="1200" spc="15" dirty="0">
                        <a:solidFill>
                          <a:schemeClr val="tx1"/>
                        </a:solidFill>
                        <a:effectLst/>
                        <a:latin typeface="Arial" panose="020B0604020202020204" pitchFamily="34" charset="0"/>
                        <a:ea typeface="Verdana" panose="020B060403050404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endParaRPr lang="en-IN" sz="1000" b="0" i="0" u="none" strike="noStrike" kern="1200" spc="15" dirty="0">
                        <a:solidFill>
                          <a:schemeClr val="tx1"/>
                        </a:solidFill>
                        <a:effectLst/>
                        <a:latin typeface="Arial" panose="020B0604020202020204" pitchFamily="34" charset="0"/>
                        <a:ea typeface="Verdana" panose="020B0604030504040204" pitchFamily="34" charset="0"/>
                        <a:cs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IN" sz="1000" b="0" i="0" u="none" strike="noStrike" kern="1200" spc="15" dirty="0">
                          <a:solidFill>
                            <a:schemeClr val="tx1"/>
                          </a:solidFill>
                          <a:effectLst/>
                          <a:latin typeface="Arial" panose="020B0604020202020204" pitchFamily="34" charset="0"/>
                          <a:ea typeface="Verdana" panose="020B0604030504040204" pitchFamily="34" charset="0"/>
                          <a:cs typeface="Arial" panose="020B0604020202020204" pitchFamily="34" charset="0"/>
                        </a:rPr>
                        <a:t>4.1.2.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just" defTabSz="914400" rtl="0" eaLnBrk="1" fontAlgn="ctr" latinLnBrk="0" hangingPunct="1"/>
                      <a:r>
                        <a:rPr lang="en-US" sz="1000" b="0" i="0" u="none" strike="noStrike" kern="1200" spc="15" dirty="0">
                          <a:solidFill>
                            <a:schemeClr val="tx1"/>
                          </a:solidFill>
                          <a:effectLst/>
                          <a:latin typeface="Arial" panose="020B0604020202020204" pitchFamily="34" charset="0"/>
                          <a:ea typeface="Verdana" panose="020B0604030504040204" pitchFamily="34" charset="0"/>
                          <a:cs typeface="Arial" panose="020B0604020202020204" pitchFamily="34" charset="0"/>
                        </a:rPr>
                        <a:t>  By Product Type (Block, Roof Panel, Wall Panel, Cladding Panel) </a:t>
                      </a:r>
                      <a:endParaRPr lang="en-IN" sz="1000" b="0" i="0" u="none" strike="noStrike" kern="1200" spc="15" dirty="0">
                        <a:solidFill>
                          <a:schemeClr val="tx1"/>
                        </a:solidFill>
                        <a:effectLst/>
                        <a:latin typeface="Arial" panose="020B0604020202020204" pitchFamily="34" charset="0"/>
                        <a:ea typeface="Verdana" panose="020B0604030504040204" pitchFamily="34" charset="0"/>
                        <a:cs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36833963"/>
                  </a:ext>
                </a:extLst>
              </a:tr>
              <a:tr h="168322">
                <a:tc>
                  <a:txBody>
                    <a:bodyPr/>
                    <a:lstStyle/>
                    <a:p>
                      <a:pPr marL="0" marR="0" indent="0" algn="just" defTabSz="914400" rtl="0" eaLnBrk="1" fontAlgn="ctr" latinLnBrk="0" hangingPunct="1">
                        <a:lnSpc>
                          <a:spcPct val="100000"/>
                        </a:lnSpc>
                        <a:spcBef>
                          <a:spcPts val="0"/>
                        </a:spcBef>
                        <a:spcAft>
                          <a:spcPts val="0"/>
                        </a:spcAft>
                        <a:buClrTx/>
                        <a:buSzTx/>
                        <a:buFontTx/>
                        <a:buNone/>
                        <a:tabLst/>
                        <a:defRPr/>
                      </a:pPr>
                      <a:endParaRPr lang="en-US" sz="1000" b="1" i="0" u="none" strike="noStrike" kern="1200" spc="15" dirty="0">
                        <a:solidFill>
                          <a:schemeClr val="tx1"/>
                        </a:solidFill>
                        <a:effectLst/>
                        <a:latin typeface="Arial" panose="020B0604020202020204" pitchFamily="34" charset="0"/>
                        <a:ea typeface="Verdana" panose="020B060403050404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IN" sz="1000" b="0" i="0" u="none" strike="noStrike" kern="1200" spc="15" dirty="0">
                          <a:solidFill>
                            <a:schemeClr val="tx1"/>
                          </a:solidFill>
                          <a:effectLst/>
                          <a:latin typeface="Arial" panose="020B0604020202020204" pitchFamily="34" charset="0"/>
                          <a:ea typeface="Verdana" panose="020B0604030504040204" pitchFamily="34" charset="0"/>
                          <a:cs typeface="Arial" panose="020B0604020202020204" pitchFamily="34" charset="0"/>
                        </a:rPr>
                        <a:t>4.2.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algn="just" defTabSz="914400" rtl="0" eaLnBrk="1" fontAlgn="ctr" latinLnBrk="0" hangingPunct="1"/>
                      <a:r>
                        <a:rPr lang="en-US" sz="1000" b="0" i="0" u="none" strike="noStrike" kern="1200" spc="15" dirty="0">
                          <a:solidFill>
                            <a:schemeClr val="tx1"/>
                          </a:solidFill>
                          <a:effectLst/>
                          <a:latin typeface="Arial" panose="020B0604020202020204" pitchFamily="34" charset="0"/>
                          <a:ea typeface="Verdana" panose="020B0604030504040204" pitchFamily="34" charset="0"/>
                          <a:cs typeface="Arial" panose="020B0604020202020204" pitchFamily="34" charset="0"/>
                        </a:rPr>
                        <a:t> Market Share and Forecast by Volume</a:t>
                      </a:r>
                      <a:endParaRPr lang="en-IN" sz="1000" b="0" i="0" u="none" strike="noStrike" kern="1200" spc="15" dirty="0">
                        <a:solidFill>
                          <a:schemeClr val="tx1"/>
                        </a:solidFill>
                        <a:effectLst/>
                        <a:latin typeface="Arial" panose="020B0604020202020204" pitchFamily="34" charset="0"/>
                        <a:ea typeface="Verdana" panose="020B0604030504040204" pitchFamily="34" charset="0"/>
                        <a:cs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IN"/>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72962743"/>
                  </a:ext>
                </a:extLst>
              </a:tr>
              <a:tr h="168322">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endParaRPr lang="en-US" sz="1000" b="1" i="0" u="none" strike="noStrike" kern="1200" spc="15" dirty="0">
                        <a:solidFill>
                          <a:schemeClr val="tx1"/>
                        </a:solidFill>
                        <a:effectLst/>
                        <a:latin typeface="Arial" panose="020B0604020202020204" pitchFamily="34" charset="0"/>
                        <a:ea typeface="Verdana" panose="020B060403050404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en-IN" sz="1000" b="0" i="0" u="none" strike="noStrike" kern="1200" spc="15" dirty="0">
                        <a:solidFill>
                          <a:schemeClr val="tx1"/>
                        </a:solidFill>
                        <a:effectLst/>
                        <a:latin typeface="Arial" panose="020B0604020202020204" pitchFamily="34" charset="0"/>
                        <a:ea typeface="Verdana" panose="020B0604030504040204" pitchFamily="34" charset="0"/>
                        <a:cs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IN" sz="1000" b="0" i="0" u="none" strike="noStrike" kern="1200" spc="15" dirty="0">
                          <a:solidFill>
                            <a:schemeClr val="tx1"/>
                          </a:solidFill>
                          <a:effectLst/>
                          <a:latin typeface="Arial" panose="020B0604020202020204" pitchFamily="34" charset="0"/>
                          <a:ea typeface="Verdana" panose="020B0604030504040204" pitchFamily="34" charset="0"/>
                          <a:cs typeface="Arial" panose="020B0604020202020204" pitchFamily="34" charset="0"/>
                        </a:rPr>
                        <a:t>4.2.1.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1000" b="0" i="0" u="none" strike="noStrike" kern="1200" spc="15" dirty="0">
                          <a:solidFill>
                            <a:schemeClr val="tx1"/>
                          </a:solidFill>
                          <a:effectLst/>
                          <a:latin typeface="Arial" panose="020B0604020202020204" pitchFamily="34" charset="0"/>
                          <a:ea typeface="Verdana" panose="020B0604030504040204" pitchFamily="34" charset="0"/>
                          <a:cs typeface="Arial" panose="020B0604020202020204" pitchFamily="34" charset="0"/>
                        </a:rPr>
                        <a:t>By Product Type (Block, Roof Panel, Wall Panel, Cladding Panel)</a:t>
                      </a:r>
                      <a:endParaRPr lang="en-IN" sz="1000" b="0" i="0" u="none" strike="noStrike" kern="1200" spc="15" dirty="0">
                        <a:solidFill>
                          <a:schemeClr val="tx1"/>
                        </a:solidFill>
                        <a:effectLst/>
                        <a:latin typeface="Arial" panose="020B0604020202020204" pitchFamily="34" charset="0"/>
                        <a:ea typeface="Verdana" panose="020B060403050404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68138070"/>
                  </a:ext>
                </a:extLst>
              </a:tr>
              <a:tr h="168322">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endParaRPr lang="en-US" sz="1000" b="1" i="0" u="none" strike="noStrike" kern="1200" spc="15" dirty="0">
                        <a:solidFill>
                          <a:schemeClr val="tx1"/>
                        </a:solidFill>
                        <a:effectLst/>
                        <a:latin typeface="Arial" panose="020B0604020202020204" pitchFamily="34" charset="0"/>
                        <a:ea typeface="Verdana" panose="020B060403050404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en-IN" sz="1000" b="0" i="0" u="none" strike="noStrike" kern="1200" spc="15" dirty="0">
                        <a:solidFill>
                          <a:schemeClr val="tx1"/>
                        </a:solidFill>
                        <a:effectLst/>
                        <a:latin typeface="Arial" panose="020B0604020202020204" pitchFamily="34" charset="0"/>
                        <a:ea typeface="Verdana" panose="020B0604030504040204" pitchFamily="34" charset="0"/>
                        <a:cs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IN" sz="1000" b="0" i="0" u="none" strike="noStrike" kern="1200" spc="15" dirty="0">
                          <a:solidFill>
                            <a:schemeClr val="tx1"/>
                          </a:solidFill>
                          <a:effectLst/>
                          <a:latin typeface="Arial" panose="020B0604020202020204" pitchFamily="34" charset="0"/>
                          <a:ea typeface="Verdana" panose="020B0604030504040204" pitchFamily="34" charset="0"/>
                          <a:cs typeface="Arial" panose="020B0604020202020204" pitchFamily="34" charset="0"/>
                        </a:rPr>
                        <a:t>4.2.2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IN" sz="1000" b="0" i="0" u="none" strike="noStrike" kern="1200" spc="15" dirty="0">
                          <a:solidFill>
                            <a:schemeClr val="tx1"/>
                          </a:solidFill>
                          <a:effectLst/>
                          <a:latin typeface="Arial" panose="020B0604020202020204" pitchFamily="34" charset="0"/>
                          <a:ea typeface="Verdana" panose="020B0604030504040204" pitchFamily="34" charset="0"/>
                          <a:cs typeface="Arial" panose="020B0604020202020204" pitchFamily="34" charset="0"/>
                        </a:rPr>
                        <a:t>By Size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74642538"/>
                  </a:ext>
                </a:extLst>
              </a:tr>
              <a:tr h="168322">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endParaRPr lang="en-US" sz="1000" b="1" i="0" u="none" strike="noStrike" kern="1200" spc="15" dirty="0">
                        <a:solidFill>
                          <a:schemeClr val="tx1"/>
                        </a:solidFill>
                        <a:effectLst/>
                        <a:latin typeface="Arial" panose="020B0604020202020204" pitchFamily="34" charset="0"/>
                        <a:ea typeface="Verdana" panose="020B060403050404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en-IN" sz="1000" b="0" i="0" u="none" strike="noStrike" kern="1200" spc="15" dirty="0">
                        <a:solidFill>
                          <a:schemeClr val="tx1"/>
                        </a:solidFill>
                        <a:effectLst/>
                        <a:latin typeface="Arial" panose="020B0604020202020204" pitchFamily="34" charset="0"/>
                        <a:ea typeface="Verdana" panose="020B0604030504040204" pitchFamily="34" charset="0"/>
                        <a:cs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IN" sz="1000" b="0" i="0" u="none" strike="noStrike" kern="1200" spc="15" dirty="0">
                          <a:solidFill>
                            <a:schemeClr val="tx1"/>
                          </a:solidFill>
                          <a:effectLst/>
                          <a:latin typeface="Arial" panose="020B0604020202020204" pitchFamily="34" charset="0"/>
                          <a:ea typeface="Verdana" panose="020B0604030504040204" pitchFamily="34" charset="0"/>
                          <a:cs typeface="Arial" panose="020B0604020202020204" pitchFamily="34" charset="0"/>
                        </a:rPr>
                        <a:t>4.2.3</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IN" sz="1000" b="0" i="0" u="none" strike="noStrike" kern="1200" spc="15" dirty="0">
                          <a:solidFill>
                            <a:schemeClr val="tx1"/>
                          </a:solidFill>
                          <a:effectLst/>
                          <a:latin typeface="Arial" panose="020B0604020202020204" pitchFamily="34" charset="0"/>
                          <a:ea typeface="Verdana" panose="020B0604030504040204" pitchFamily="34" charset="0"/>
                          <a:cs typeface="Arial" panose="020B0604020202020204" pitchFamily="34" charset="0"/>
                        </a:rPr>
                        <a:t>By End User</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66843779"/>
                  </a:ext>
                </a:extLst>
              </a:tr>
              <a:tr h="168322">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endParaRPr lang="en-US" sz="1000" b="1" i="0" u="none" strike="noStrike" kern="1200" spc="15" dirty="0">
                        <a:solidFill>
                          <a:schemeClr val="tx1"/>
                        </a:solidFill>
                        <a:effectLst/>
                        <a:latin typeface="Arial" panose="020B0604020202020204" pitchFamily="34" charset="0"/>
                        <a:ea typeface="Verdana" panose="020B060403050404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en-IN" sz="1000" b="0" i="0" u="none" strike="noStrike" kern="1200" spc="15" dirty="0">
                        <a:solidFill>
                          <a:schemeClr val="tx1"/>
                        </a:solidFill>
                        <a:effectLst/>
                        <a:latin typeface="Arial" panose="020B0604020202020204" pitchFamily="34" charset="0"/>
                        <a:ea typeface="Verdana" panose="020B0604030504040204" pitchFamily="34" charset="0"/>
                        <a:cs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IN" sz="1000" b="0" i="0" u="none" strike="noStrike" kern="1200" spc="15" dirty="0">
                          <a:solidFill>
                            <a:schemeClr val="tx1"/>
                          </a:solidFill>
                          <a:effectLst/>
                          <a:latin typeface="Arial" panose="020B0604020202020204" pitchFamily="34" charset="0"/>
                          <a:ea typeface="Verdana" panose="020B0604030504040204" pitchFamily="34" charset="0"/>
                          <a:cs typeface="Arial" panose="020B0604020202020204" pitchFamily="34" charset="0"/>
                        </a:rPr>
                        <a:t>4.2.4</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IN" sz="1000" b="0" i="0" u="none" strike="noStrike" kern="1200" spc="15" dirty="0">
                          <a:solidFill>
                            <a:schemeClr val="tx1"/>
                          </a:solidFill>
                          <a:effectLst/>
                          <a:latin typeface="Arial" panose="020B0604020202020204" pitchFamily="34" charset="0"/>
                          <a:ea typeface="Verdana" panose="020B0604030504040204" pitchFamily="34" charset="0"/>
                          <a:cs typeface="Arial" panose="020B0604020202020204" pitchFamily="34" charset="0"/>
                        </a:rPr>
                        <a:t>By Application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98027394"/>
                  </a:ext>
                </a:extLst>
              </a:tr>
              <a:tr h="168322">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sz="1000" b="1" i="0" u="none" strike="noStrike" kern="1200" spc="15" dirty="0">
                          <a:solidFill>
                            <a:schemeClr val="tx1"/>
                          </a:solidFill>
                          <a:effectLst/>
                          <a:latin typeface="Arial" panose="020B0604020202020204" pitchFamily="34" charset="0"/>
                          <a:ea typeface="Verdana" panose="020B0604030504040204" pitchFamily="34" charset="0"/>
                          <a:cs typeface="Arial" panose="020B0604020202020204" pitchFamily="34" charset="0"/>
                        </a:rPr>
                        <a:t>5.</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3">
                  <a:txBody>
                    <a:bodyPr/>
                    <a:lstStyle/>
                    <a:p>
                      <a:pPr algn="just" fontAlgn="ctr"/>
                      <a:r>
                        <a:rPr lang="en-US" sz="1000" b="1" u="none" strike="noStrike" kern="1200" spc="15" dirty="0">
                          <a:solidFill>
                            <a:schemeClr val="tx1"/>
                          </a:solidFill>
                          <a:effectLst/>
                          <a:latin typeface="Arial" panose="020B0604020202020204" pitchFamily="34" charset="0"/>
                          <a:ea typeface="Verdana" panose="020B0604030504040204" pitchFamily="34" charset="0"/>
                          <a:cs typeface="Arial" panose="020B0604020202020204" pitchFamily="34" charset="0"/>
                        </a:rPr>
                        <a:t>European Market Dynamics</a:t>
                      </a:r>
                      <a:endParaRPr lang="en-IN" sz="1000" b="1" u="none" strike="noStrike" kern="1200" spc="15" dirty="0">
                        <a:solidFill>
                          <a:schemeClr val="tx1"/>
                        </a:solidFill>
                        <a:effectLst/>
                        <a:latin typeface="Arial" panose="020B0604020202020204" pitchFamily="34" charset="0"/>
                        <a:ea typeface="Verdana" panose="020B0604030504040204" pitchFamily="34" charset="0"/>
                        <a:cs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1000" b="0" i="0" u="none" strike="noStrike" kern="1200" dirty="0">
                          <a:solidFill>
                            <a:schemeClr val="tx1"/>
                          </a:solidFill>
                          <a:effectLst/>
                          <a:latin typeface="Arial" panose="020B0604020202020204" pitchFamily="34" charset="0"/>
                          <a:ea typeface="Verdana" panose="020B0604030504040204" pitchFamily="34" charset="0"/>
                          <a:cs typeface="Arial" panose="020B0604020202020204" pitchFamily="34" charset="0"/>
                        </a:rPr>
                        <a:t> Real Fur Market Price Trend and Forecast</a:t>
                      </a:r>
                      <a:endParaRPr lang="en-IN" sz="1000" b="0" i="0" u="none" strike="noStrike" kern="1200" dirty="0">
                        <a:solidFill>
                          <a:schemeClr val="tx1"/>
                        </a:solidFill>
                        <a:effectLst/>
                        <a:latin typeface="Arial" panose="020B0604020202020204" pitchFamily="34" charset="0"/>
                        <a:ea typeface="Verdana" panose="020B060403050404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IN" sz="1000" b="0" i="0" u="none" strike="noStrike" kern="1200" spc="15" dirty="0">
                          <a:solidFill>
                            <a:schemeClr val="tx1"/>
                          </a:solidFill>
                          <a:effectLst/>
                          <a:latin typeface="Arial" panose="020B0604020202020204" pitchFamily="34" charset="0"/>
                          <a:ea typeface="Verdana" panose="020B0604030504040204" pitchFamily="34" charset="0"/>
                          <a:cs typeface="Arial" panose="020B0604020202020204" pitchFamily="34" charset="0"/>
                        </a:rPr>
                        <a:t>By Company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70171384"/>
                  </a:ext>
                </a:extLst>
              </a:tr>
              <a:tr h="168322">
                <a:tc>
                  <a:txBody>
                    <a:bodyPr/>
                    <a:lstStyle/>
                    <a:p>
                      <a:pPr marL="0" marR="0" indent="0" algn="just" defTabSz="914400" rtl="0" eaLnBrk="1" fontAlgn="ctr" latinLnBrk="0" hangingPunct="1">
                        <a:lnSpc>
                          <a:spcPct val="100000"/>
                        </a:lnSpc>
                        <a:spcBef>
                          <a:spcPts val="0"/>
                        </a:spcBef>
                        <a:spcAft>
                          <a:spcPts val="0"/>
                        </a:spcAft>
                        <a:buClrTx/>
                        <a:buSzTx/>
                        <a:buFontTx/>
                        <a:buNone/>
                        <a:tabLst/>
                        <a:defRPr/>
                      </a:pPr>
                      <a:endParaRPr lang="en-US" sz="1000" b="1" i="0" u="none" strike="noStrike" kern="1200" spc="15" dirty="0">
                        <a:solidFill>
                          <a:schemeClr val="tx1"/>
                        </a:solidFill>
                        <a:effectLst/>
                        <a:latin typeface="Arial" panose="020B0604020202020204" pitchFamily="34" charset="0"/>
                        <a:ea typeface="Verdana" panose="020B060403050404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400" rtl="0" eaLnBrk="1" fontAlgn="ctr" latinLnBrk="0" hangingPunct="1"/>
                      <a:r>
                        <a:rPr lang="en-IN" sz="1000" b="0" i="0" u="none" strike="noStrike" kern="1200" spc="15" dirty="0">
                          <a:solidFill>
                            <a:schemeClr val="tx1"/>
                          </a:solidFill>
                          <a:effectLst/>
                          <a:latin typeface="Arial" panose="020B0604020202020204" pitchFamily="34" charset="0"/>
                          <a:ea typeface="Verdana" panose="020B0604030504040204" pitchFamily="34" charset="0"/>
                          <a:cs typeface="Arial" panose="020B0604020202020204" pitchFamily="34" charset="0"/>
                        </a:rPr>
                        <a:t>5.1.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algn="l" defTabSz="914400" rtl="0" eaLnBrk="1" fontAlgn="ctr" latinLnBrk="0" hangingPunct="1"/>
                      <a:r>
                        <a:rPr lang="en-IN" sz="1000" b="0" i="0" u="none" strike="noStrike" kern="1200" spc="15" dirty="0">
                          <a:solidFill>
                            <a:schemeClr val="tx1"/>
                          </a:solidFill>
                          <a:effectLst/>
                          <a:latin typeface="Arial" panose="020B0604020202020204" pitchFamily="34" charset="0"/>
                          <a:ea typeface="Verdana" panose="020B0604030504040204" pitchFamily="34" charset="0"/>
                          <a:cs typeface="Arial" panose="020B0604020202020204" pitchFamily="34" charset="0"/>
                        </a:rPr>
                        <a:t> Drivers</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algn="just" defTabSz="914400" rtl="0" eaLnBrk="1" fontAlgn="ctr" latinLnBrk="0" hangingPunct="1"/>
                      <a:r>
                        <a:rPr lang="en-IN" sz="1000" b="0" i="0" u="none" strike="noStrike" kern="1200" spc="15" dirty="0">
                          <a:solidFill>
                            <a:schemeClr val="tx1"/>
                          </a:solidFill>
                          <a:effectLst/>
                          <a:latin typeface="Arial" panose="020B0604020202020204" pitchFamily="34" charset="0"/>
                          <a:ea typeface="Verdana" panose="020B0604030504040204" pitchFamily="34" charset="0"/>
                          <a:cs typeface="Arial" panose="020B0604020202020204" pitchFamily="34" charset="0"/>
                        </a:rPr>
                        <a:t>  By Value</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33029556"/>
                  </a:ext>
                </a:extLst>
              </a:tr>
              <a:tr h="168322">
                <a:tc>
                  <a:txBody>
                    <a:bodyPr/>
                    <a:lstStyle/>
                    <a:p>
                      <a:pPr marL="0" marR="0" indent="0" algn="just" defTabSz="914400" rtl="0" eaLnBrk="1" fontAlgn="ctr" latinLnBrk="0" hangingPunct="1">
                        <a:lnSpc>
                          <a:spcPct val="100000"/>
                        </a:lnSpc>
                        <a:spcBef>
                          <a:spcPts val="0"/>
                        </a:spcBef>
                        <a:spcAft>
                          <a:spcPts val="0"/>
                        </a:spcAft>
                        <a:buClrTx/>
                        <a:buSzTx/>
                        <a:buFontTx/>
                        <a:buNone/>
                        <a:tabLst/>
                        <a:defRPr/>
                      </a:pPr>
                      <a:endParaRPr lang="en-US" sz="1000" b="1" i="0" u="none" strike="noStrike" kern="1200" spc="15" dirty="0">
                        <a:solidFill>
                          <a:schemeClr val="tx1"/>
                        </a:solidFill>
                        <a:effectLst/>
                        <a:latin typeface="Arial" panose="020B0604020202020204" pitchFamily="34" charset="0"/>
                        <a:ea typeface="Verdana" panose="020B060403050404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400" rtl="0" eaLnBrk="1" fontAlgn="ctr" latinLnBrk="0" hangingPunct="1"/>
                      <a:r>
                        <a:rPr lang="en-IN" sz="1000" b="0" i="0" u="none" strike="noStrike" kern="1200" spc="15" dirty="0">
                          <a:solidFill>
                            <a:schemeClr val="tx1"/>
                          </a:solidFill>
                          <a:effectLst/>
                          <a:latin typeface="Arial" panose="020B0604020202020204" pitchFamily="34" charset="0"/>
                          <a:ea typeface="Verdana" panose="020B0604030504040204" pitchFamily="34" charset="0"/>
                          <a:cs typeface="Arial" panose="020B0604020202020204" pitchFamily="34" charset="0"/>
                        </a:rPr>
                        <a:t>5.2.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algn="l" defTabSz="914400" rtl="0" eaLnBrk="1" fontAlgn="ctr" latinLnBrk="0" hangingPunct="1"/>
                      <a:r>
                        <a:rPr lang="en-IN" sz="1000" b="0" i="0" u="none" strike="noStrike" kern="1200" spc="15" dirty="0">
                          <a:solidFill>
                            <a:schemeClr val="tx1"/>
                          </a:solidFill>
                          <a:effectLst/>
                          <a:latin typeface="Arial" panose="020B0604020202020204" pitchFamily="34" charset="0"/>
                          <a:ea typeface="Verdana" panose="020B0604030504040204" pitchFamily="34" charset="0"/>
                          <a:cs typeface="Arial" panose="020B0604020202020204" pitchFamily="34" charset="0"/>
                        </a:rPr>
                        <a:t> Challenges</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extLst>
                  <a:ext uri="{0D108BD9-81ED-4DB2-BD59-A6C34878D82A}">
                    <a16:rowId xmlns:a16="http://schemas.microsoft.com/office/drawing/2014/main" val="585033316"/>
                  </a:ext>
                </a:extLst>
              </a:tr>
              <a:tr h="233469">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sz="1000" b="1" i="0" u="none" strike="noStrike" kern="1200" spc="15" dirty="0">
                          <a:solidFill>
                            <a:schemeClr val="tx1"/>
                          </a:solidFill>
                          <a:effectLst/>
                          <a:latin typeface="Arial" panose="020B0604020202020204" pitchFamily="34" charset="0"/>
                          <a:ea typeface="Verdana" panose="020B0604030504040204" pitchFamily="34" charset="0"/>
                          <a:cs typeface="Arial" panose="020B0604020202020204" pitchFamily="34" charset="0"/>
                        </a:rPr>
                        <a:t>6.</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3">
                  <a:txBody>
                    <a:bodyPr/>
                    <a:lstStyle/>
                    <a:p>
                      <a:pPr marL="0" algn="l" defTabSz="914400" rtl="0" eaLnBrk="1" fontAlgn="ctr" latinLnBrk="0" hangingPunct="1"/>
                      <a:r>
                        <a:rPr lang="en-IN" sz="1000" b="1" i="0" u="none" strike="noStrike" kern="1200" spc="15" dirty="0">
                          <a:solidFill>
                            <a:schemeClr val="tx1"/>
                          </a:solidFill>
                          <a:effectLst/>
                          <a:latin typeface="Arial" panose="020B0604020202020204" pitchFamily="34" charset="0"/>
                          <a:ea typeface="Verdana" panose="020B0604030504040204" pitchFamily="34" charset="0"/>
                          <a:cs typeface="Arial" panose="020B0604020202020204" pitchFamily="34" charset="0"/>
                        </a:rPr>
                        <a:t>European Market Trends &amp; Developments</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en-IN" sz="1000" b="0" i="0" u="none" strike="noStrike" kern="1200" spc="15" dirty="0">
                        <a:solidFill>
                          <a:schemeClr val="tx1"/>
                        </a:solidFill>
                        <a:effectLst/>
                        <a:latin typeface="Arial" panose="020B0604020202020204" pitchFamily="34" charset="0"/>
                        <a:ea typeface="Verdana" panose="020B0604030504040204" pitchFamily="34" charset="0"/>
                        <a:cs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algn="just" defTabSz="914400" rtl="0" eaLnBrk="1" fontAlgn="ctr" latinLnBrk="0" hangingPunct="1"/>
                      <a:endParaRPr lang="en-IN" sz="1000" b="0" i="0" u="none" strike="noStrike" kern="1200" spc="15" dirty="0">
                        <a:solidFill>
                          <a:schemeClr val="tx1"/>
                        </a:solidFill>
                        <a:effectLst/>
                        <a:latin typeface="Arial" panose="020B0604020202020204" pitchFamily="34" charset="0"/>
                        <a:ea typeface="Verdana" panose="020B0604030504040204" pitchFamily="34" charset="0"/>
                        <a:cs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23141525"/>
                  </a:ext>
                </a:extLst>
              </a:tr>
              <a:tr h="233469">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sz="1000" b="1" i="0" u="none" strike="noStrike" kern="1200" spc="15" dirty="0">
                          <a:solidFill>
                            <a:schemeClr val="tx1"/>
                          </a:solidFill>
                          <a:effectLst/>
                          <a:latin typeface="Arial" panose="020B0604020202020204" pitchFamily="34" charset="0"/>
                          <a:ea typeface="Verdana" panose="020B0604030504040204" pitchFamily="34" charset="0"/>
                          <a:cs typeface="Arial" panose="020B0604020202020204" pitchFamily="34" charset="0"/>
                        </a:rPr>
                        <a:t>7.</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3">
                  <a:txBody>
                    <a:bodyPr/>
                    <a:lstStyle/>
                    <a:p>
                      <a:pPr marL="0" algn="l" defTabSz="914400" rtl="0" eaLnBrk="1" fontAlgn="ctr" latinLnBrk="0" hangingPunct="1"/>
                      <a:r>
                        <a:rPr lang="en-US" sz="1000" b="1" i="0" u="none" strike="noStrike" kern="1200" spc="15" dirty="0">
                          <a:solidFill>
                            <a:schemeClr val="tx1"/>
                          </a:solidFill>
                          <a:effectLst/>
                          <a:latin typeface="Arial" panose="020B0604020202020204" pitchFamily="34" charset="0"/>
                          <a:ea typeface="Verdana" panose="020B0604030504040204" pitchFamily="34" charset="0"/>
                          <a:cs typeface="Arial" panose="020B0604020202020204" pitchFamily="34" charset="0"/>
                        </a:rPr>
                        <a:t>European Competitive Landscape – Top 10 AAC manufacturing equipment makers in 2020</a:t>
                      </a:r>
                      <a:endParaRPr lang="en-IN" sz="1000" b="1" i="0" u="none" strike="noStrike" kern="1200" spc="15" dirty="0">
                        <a:solidFill>
                          <a:schemeClr val="tx1"/>
                        </a:solidFill>
                        <a:effectLst/>
                        <a:latin typeface="Arial" panose="020B0604020202020204" pitchFamily="34" charset="0"/>
                        <a:ea typeface="Verdana" panose="020B0604030504040204" pitchFamily="34" charset="0"/>
                        <a:cs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en-IN" sz="1000" b="0" i="0" u="none" strike="noStrike" kern="1200" spc="15" dirty="0">
                        <a:solidFill>
                          <a:schemeClr val="tx1"/>
                        </a:solidFill>
                        <a:effectLst/>
                        <a:latin typeface="Arial" panose="020B0604020202020204" pitchFamily="34" charset="0"/>
                        <a:ea typeface="Verdana" panose="020B0604030504040204" pitchFamily="34" charset="0"/>
                        <a:cs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algn="just" defTabSz="914400" rtl="0" eaLnBrk="1" fontAlgn="ctr" latinLnBrk="0" hangingPunct="1"/>
                      <a:endParaRPr lang="en-IN" sz="1000" b="0" i="0" u="none" strike="noStrike" kern="1200" spc="15" dirty="0">
                        <a:solidFill>
                          <a:schemeClr val="tx1"/>
                        </a:solidFill>
                        <a:effectLst/>
                        <a:latin typeface="Arial" panose="020B0604020202020204" pitchFamily="34" charset="0"/>
                        <a:ea typeface="Verdana" panose="020B0604030504040204" pitchFamily="34" charset="0"/>
                        <a:cs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92849534"/>
                  </a:ext>
                </a:extLst>
              </a:tr>
              <a:tr h="233469">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endParaRPr lang="en-US" sz="1000" b="1" i="0" u="none" strike="noStrike" kern="1200" spc="15" dirty="0">
                        <a:solidFill>
                          <a:schemeClr val="tx1"/>
                        </a:solidFill>
                        <a:effectLst/>
                        <a:latin typeface="Arial" panose="020B0604020202020204" pitchFamily="34" charset="0"/>
                        <a:ea typeface="Verdana" panose="020B060403050404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400" rtl="0" eaLnBrk="1" fontAlgn="ctr" latinLnBrk="0" hangingPunct="1"/>
                      <a:r>
                        <a:rPr lang="en-IN" sz="1000" b="0" i="0" u="none" strike="noStrike" kern="1200" spc="15" dirty="0">
                          <a:solidFill>
                            <a:schemeClr val="tx1"/>
                          </a:solidFill>
                          <a:effectLst/>
                          <a:latin typeface="Arial" panose="020B0604020202020204" pitchFamily="34" charset="0"/>
                          <a:ea typeface="Verdana" panose="020B0604030504040204" pitchFamily="34" charset="0"/>
                          <a:cs typeface="Arial" panose="020B0604020202020204" pitchFamily="34" charset="0"/>
                        </a:rPr>
                        <a:t>7.1.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IN" sz="1000" b="0" i="0" u="none" strike="noStrike" kern="1200" spc="15" dirty="0">
                          <a:solidFill>
                            <a:schemeClr val="tx1"/>
                          </a:solidFill>
                          <a:effectLst/>
                          <a:latin typeface="Arial" panose="020B0604020202020204" pitchFamily="34" charset="0"/>
                          <a:ea typeface="Verdana" panose="020B0604030504040204" pitchFamily="34" charset="0"/>
                          <a:cs typeface="Arial" panose="020B0604020202020204" pitchFamily="34" charset="0"/>
                        </a:rPr>
                        <a:t> Revenue Ranking &amp; Market Share</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algn="just" defTabSz="914400" rtl="0" eaLnBrk="1" fontAlgn="ctr" latinLnBrk="0" hangingPunct="1"/>
                      <a:endParaRPr lang="en-IN" sz="1000" b="0" i="0" u="none" strike="noStrike" kern="1200" spc="15" dirty="0">
                        <a:solidFill>
                          <a:schemeClr val="tx1"/>
                        </a:solidFill>
                        <a:effectLst/>
                        <a:latin typeface="Arial" panose="020B0604020202020204" pitchFamily="34" charset="0"/>
                        <a:ea typeface="Verdana" panose="020B0604030504040204" pitchFamily="34" charset="0"/>
                        <a:cs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32531526"/>
                  </a:ext>
                </a:extLst>
              </a:tr>
              <a:tr h="233469">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endParaRPr lang="en-US" sz="1000" b="1" i="0" u="none" strike="noStrike" kern="1200" spc="15" dirty="0">
                        <a:solidFill>
                          <a:schemeClr val="tx1"/>
                        </a:solidFill>
                        <a:effectLst/>
                        <a:latin typeface="Arial" panose="020B0604020202020204" pitchFamily="34" charset="0"/>
                        <a:ea typeface="Verdana" panose="020B060403050404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400" rtl="0" eaLnBrk="1" fontAlgn="ctr" latinLnBrk="0" hangingPunct="1"/>
                      <a:r>
                        <a:rPr lang="en-IN" sz="1000" b="0" i="0" u="none" strike="noStrike" kern="1200" spc="15" dirty="0">
                          <a:solidFill>
                            <a:schemeClr val="tx1"/>
                          </a:solidFill>
                          <a:effectLst/>
                          <a:latin typeface="Arial" panose="020B0604020202020204" pitchFamily="34" charset="0"/>
                          <a:ea typeface="Verdana" panose="020B0604030504040204" pitchFamily="34" charset="0"/>
                          <a:cs typeface="Arial" panose="020B0604020202020204" pitchFamily="34" charset="0"/>
                        </a:rPr>
                        <a:t>7.2.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IN" sz="1000" b="0" i="0" u="none" strike="noStrike" kern="1200" spc="15" dirty="0">
                          <a:solidFill>
                            <a:schemeClr val="tx1"/>
                          </a:solidFill>
                          <a:effectLst/>
                          <a:latin typeface="Arial" panose="020B0604020202020204" pitchFamily="34" charset="0"/>
                          <a:ea typeface="Verdana" panose="020B0604030504040204" pitchFamily="34" charset="0"/>
                          <a:cs typeface="Arial" panose="020B0604020202020204" pitchFamily="34" charset="0"/>
                        </a:rPr>
                        <a:t> Company Profile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algn="just" defTabSz="914400" rtl="0" eaLnBrk="1" fontAlgn="ctr" latinLnBrk="0" hangingPunct="1"/>
                      <a:endParaRPr lang="en-IN" sz="1000" b="0" i="0" u="none" strike="noStrike" kern="1200" spc="15" dirty="0">
                        <a:solidFill>
                          <a:schemeClr val="tx1"/>
                        </a:solidFill>
                        <a:effectLst/>
                        <a:latin typeface="Arial" panose="020B0604020202020204" pitchFamily="34" charset="0"/>
                        <a:ea typeface="Verdana" panose="020B0604030504040204" pitchFamily="34" charset="0"/>
                        <a:cs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04999054"/>
                  </a:ext>
                </a:extLst>
              </a:tr>
              <a:tr h="233469">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endParaRPr lang="en-US" sz="1000" b="1" i="0" u="none" strike="noStrike" kern="1200" spc="15" dirty="0">
                        <a:solidFill>
                          <a:schemeClr val="tx1"/>
                        </a:solidFill>
                        <a:effectLst/>
                        <a:latin typeface="Arial" panose="020B0604020202020204" pitchFamily="34" charset="0"/>
                        <a:ea typeface="Verdana" panose="020B060403050404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endParaRPr lang="en-IN" sz="1000" b="0" i="0" u="none" strike="noStrike" kern="1200" spc="15" dirty="0">
                        <a:solidFill>
                          <a:schemeClr val="tx1"/>
                        </a:solidFill>
                        <a:effectLst/>
                        <a:latin typeface="Arial" panose="020B0604020202020204" pitchFamily="34" charset="0"/>
                        <a:ea typeface="Verdana" panose="020B0604030504040204" pitchFamily="34" charset="0"/>
                        <a:cs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IN" sz="1000" b="0" i="0" u="none" strike="noStrike" kern="1200" spc="15" dirty="0">
                          <a:solidFill>
                            <a:schemeClr val="tx1"/>
                          </a:solidFill>
                          <a:effectLst/>
                          <a:latin typeface="Arial" panose="020B0604020202020204" pitchFamily="34" charset="0"/>
                          <a:ea typeface="Verdana" panose="020B0604030504040204" pitchFamily="34" charset="0"/>
                          <a:cs typeface="Arial" panose="020B0604020202020204" pitchFamily="34" charset="0"/>
                        </a:rPr>
                        <a:t>7.2.1.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just" defTabSz="914400" rtl="0" eaLnBrk="1" fontAlgn="ctr" latinLnBrk="0" hangingPunct="1"/>
                      <a:r>
                        <a:rPr lang="en-IN" sz="1000" b="0" i="0" u="none" strike="noStrike" kern="1200" spc="15" dirty="0">
                          <a:solidFill>
                            <a:schemeClr val="tx1"/>
                          </a:solidFill>
                          <a:effectLst/>
                          <a:latin typeface="Arial" panose="020B0604020202020204" pitchFamily="34" charset="0"/>
                          <a:ea typeface="Verdana" panose="020B0604030504040204" pitchFamily="34" charset="0"/>
                          <a:cs typeface="Arial" panose="020B0604020202020204" pitchFamily="34" charset="0"/>
                        </a:rPr>
                        <a:t>Company Details</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42973580"/>
                  </a:ext>
                </a:extLst>
              </a:tr>
              <a:tr h="233469">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endParaRPr lang="en-US" sz="1000" b="1" i="0" u="none" strike="noStrike" kern="1200" spc="15" dirty="0">
                        <a:solidFill>
                          <a:schemeClr val="tx1"/>
                        </a:solidFill>
                        <a:effectLst/>
                        <a:latin typeface="Arial" panose="020B0604020202020204" pitchFamily="34" charset="0"/>
                        <a:ea typeface="Verdana" panose="020B060403050404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endParaRPr lang="en-IN" sz="1000" b="0" i="0" u="none" strike="noStrike" kern="1200" spc="15" dirty="0">
                        <a:solidFill>
                          <a:schemeClr val="tx1"/>
                        </a:solidFill>
                        <a:effectLst/>
                        <a:latin typeface="Arial" panose="020B0604020202020204" pitchFamily="34" charset="0"/>
                        <a:ea typeface="Verdana" panose="020B0604030504040204" pitchFamily="34" charset="0"/>
                        <a:cs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IN" sz="1000" b="0" i="0" u="none" strike="noStrike" kern="1200" spc="15" dirty="0">
                          <a:solidFill>
                            <a:schemeClr val="tx1"/>
                          </a:solidFill>
                          <a:effectLst/>
                          <a:latin typeface="Arial" panose="020B0604020202020204" pitchFamily="34" charset="0"/>
                          <a:ea typeface="Verdana" panose="020B0604030504040204" pitchFamily="34" charset="0"/>
                          <a:cs typeface="Arial" panose="020B0604020202020204" pitchFamily="34" charset="0"/>
                        </a:rPr>
                        <a:t>7.2.2.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just" defTabSz="914400" rtl="0" eaLnBrk="1" fontAlgn="ctr" latinLnBrk="0" hangingPunct="1"/>
                      <a:r>
                        <a:rPr lang="en-IN" sz="1000" b="0" i="0" u="none" strike="noStrike" kern="1200" spc="15" dirty="0">
                          <a:solidFill>
                            <a:schemeClr val="tx1"/>
                          </a:solidFill>
                          <a:effectLst/>
                          <a:latin typeface="Arial" panose="020B0604020202020204" pitchFamily="34" charset="0"/>
                          <a:ea typeface="Verdana" panose="020B0604030504040204" pitchFamily="34" charset="0"/>
                          <a:cs typeface="Arial" panose="020B0604020202020204" pitchFamily="34" charset="0"/>
                        </a:rPr>
                        <a:t>Products and Services</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24578099"/>
                  </a:ext>
                </a:extLst>
              </a:tr>
            </a:tbl>
          </a:graphicData>
        </a:graphic>
      </p:graphicFrame>
    </p:spTree>
    <p:extLst>
      <p:ext uri="{BB962C8B-B14F-4D97-AF65-F5344CB8AC3E}">
        <p14:creationId xmlns:p14="http://schemas.microsoft.com/office/powerpoint/2010/main" val="5512539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EF766132-4144-42AC-9E69-7838A000EFEE}"/>
              </a:ext>
            </a:extLst>
          </p:cNvPr>
          <p:cNvGraphicFramePr/>
          <p:nvPr>
            <p:extLst>
              <p:ext uri="{D42A27DB-BD31-4B8C-83A1-F6EECF244321}">
                <p14:modId xmlns:p14="http://schemas.microsoft.com/office/powerpoint/2010/main" val="2059418176"/>
              </p:ext>
            </p:extLst>
          </p:nvPr>
        </p:nvGraphicFramePr>
        <p:xfrm>
          <a:off x="179388" y="670560"/>
          <a:ext cx="8840928" cy="3535680"/>
        </p:xfrm>
        <a:graphic>
          <a:graphicData uri="http://schemas.openxmlformats.org/drawingml/2006/chart">
            <c:chart xmlns:c="http://schemas.openxmlformats.org/drawingml/2006/chart" xmlns:r="http://schemas.openxmlformats.org/officeDocument/2006/relationships" r:id="rId2"/>
          </a:graphicData>
        </a:graphic>
      </p:graphicFrame>
      <p:sp>
        <p:nvSpPr>
          <p:cNvPr id="4" name="TextBox 3">
            <a:extLst>
              <a:ext uri="{FF2B5EF4-FFF2-40B4-BE49-F238E27FC236}">
                <a16:creationId xmlns:a16="http://schemas.microsoft.com/office/drawing/2014/main" id="{A94D8441-3C7E-4756-AC38-D50089A7D964}"/>
              </a:ext>
            </a:extLst>
          </p:cNvPr>
          <p:cNvSpPr txBox="1"/>
          <p:nvPr/>
        </p:nvSpPr>
        <p:spPr>
          <a:xfrm>
            <a:off x="123684" y="265043"/>
            <a:ext cx="7239482" cy="276999"/>
          </a:xfrm>
          <a:prstGeom prst="rect">
            <a:avLst/>
          </a:prstGeom>
          <a:noFill/>
        </p:spPr>
        <p:txBody>
          <a:bodyPr wrap="none" rtlCol="0">
            <a:spAutoFit/>
          </a:bodyPr>
          <a:lstStyle>
            <a:defPPr>
              <a:defRPr lang="en-US"/>
            </a:defPPr>
            <a:lvl1pPr>
              <a:defRPr sz="1400" b="1">
                <a:latin typeface="Verdana" panose="020B0604030504040204" pitchFamily="34" charset="0"/>
                <a:ea typeface="Verdana" panose="020B0604030504040204" pitchFamily="34" charset="0"/>
                <a:cs typeface="Verdana" panose="020B060403050404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IN" sz="1200" dirty="0"/>
              <a:t>Europe Autoclaved Aerated Concrete Market Share, By Product Type, 2017-2027F</a:t>
            </a:r>
          </a:p>
        </p:txBody>
      </p:sp>
      <p:sp>
        <p:nvSpPr>
          <p:cNvPr id="8" name="TextBox 7">
            <a:extLst>
              <a:ext uri="{FF2B5EF4-FFF2-40B4-BE49-F238E27FC236}">
                <a16:creationId xmlns:a16="http://schemas.microsoft.com/office/drawing/2014/main" id="{A9BB8FB8-6741-415F-83A5-516CEB89429E}"/>
              </a:ext>
            </a:extLst>
          </p:cNvPr>
          <p:cNvSpPr txBox="1"/>
          <p:nvPr/>
        </p:nvSpPr>
        <p:spPr>
          <a:xfrm>
            <a:off x="5815419" y="6481882"/>
            <a:ext cx="3095493" cy="200055"/>
          </a:xfrm>
          <a:prstGeom prst="rect">
            <a:avLst/>
          </a:prstGeom>
          <a:noFill/>
        </p:spPr>
        <p:txBody>
          <a:bodyPr wrap="square" rtlCol="0">
            <a:spAutoFit/>
          </a:bodyPr>
          <a:lstStyle>
            <a:defPPr>
              <a:defRPr lang="en-US"/>
            </a:defPPr>
            <a:lvl1pPr algn="r">
              <a:defRPr sz="800" i="1">
                <a:solidFill>
                  <a:srgbClr val="7F7F7F"/>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a:t>
            </a:r>
            <a:r>
              <a:rPr lang="en-IN" sz="700" dirty="0">
                <a:solidFill>
                  <a:prstClr val="white">
                    <a:lumMod val="50000"/>
                  </a:prstClr>
                </a:solidFill>
              </a:rPr>
              <a:t>TechSci Research</a:t>
            </a:r>
            <a:r>
              <a:rPr kumimoji="0" lang="en-IN" sz="7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 </a:t>
            </a:r>
          </a:p>
        </p:txBody>
      </p:sp>
      <p:graphicFrame>
        <p:nvGraphicFramePr>
          <p:cNvPr id="5" name="Table 4">
            <a:extLst>
              <a:ext uri="{FF2B5EF4-FFF2-40B4-BE49-F238E27FC236}">
                <a16:creationId xmlns:a16="http://schemas.microsoft.com/office/drawing/2014/main" id="{4AC69EE0-2B5F-4FE7-A510-AD569CE2015E}"/>
              </a:ext>
            </a:extLst>
          </p:cNvPr>
          <p:cNvGraphicFramePr>
            <a:graphicFrameLocks noGrp="1"/>
          </p:cNvGraphicFramePr>
          <p:nvPr>
            <p:extLst>
              <p:ext uri="{D42A27DB-BD31-4B8C-83A1-F6EECF244321}">
                <p14:modId xmlns:p14="http://schemas.microsoft.com/office/powerpoint/2010/main" val="4084252371"/>
              </p:ext>
            </p:extLst>
          </p:nvPr>
        </p:nvGraphicFramePr>
        <p:xfrm>
          <a:off x="179388" y="4334758"/>
          <a:ext cx="8731526" cy="2134930"/>
        </p:xfrm>
        <a:graphic>
          <a:graphicData uri="http://schemas.openxmlformats.org/drawingml/2006/table">
            <a:tbl>
              <a:tblPr>
                <a:tableStyleId>{616DA210-FB5B-4158-B5E0-FEB733F419BA}</a:tableStyleId>
              </a:tblPr>
              <a:tblGrid>
                <a:gridCol w="2047814">
                  <a:extLst>
                    <a:ext uri="{9D8B030D-6E8A-4147-A177-3AD203B41FA5}">
                      <a16:colId xmlns:a16="http://schemas.microsoft.com/office/drawing/2014/main" val="2311606297"/>
                    </a:ext>
                  </a:extLst>
                </a:gridCol>
                <a:gridCol w="557702">
                  <a:extLst>
                    <a:ext uri="{9D8B030D-6E8A-4147-A177-3AD203B41FA5}">
                      <a16:colId xmlns:a16="http://schemas.microsoft.com/office/drawing/2014/main" val="4201934877"/>
                    </a:ext>
                  </a:extLst>
                </a:gridCol>
                <a:gridCol w="557702">
                  <a:extLst>
                    <a:ext uri="{9D8B030D-6E8A-4147-A177-3AD203B41FA5}">
                      <a16:colId xmlns:a16="http://schemas.microsoft.com/office/drawing/2014/main" val="1699847157"/>
                    </a:ext>
                  </a:extLst>
                </a:gridCol>
                <a:gridCol w="557702">
                  <a:extLst>
                    <a:ext uri="{9D8B030D-6E8A-4147-A177-3AD203B41FA5}">
                      <a16:colId xmlns:a16="http://schemas.microsoft.com/office/drawing/2014/main" val="523019236"/>
                    </a:ext>
                  </a:extLst>
                </a:gridCol>
                <a:gridCol w="557702">
                  <a:extLst>
                    <a:ext uri="{9D8B030D-6E8A-4147-A177-3AD203B41FA5}">
                      <a16:colId xmlns:a16="http://schemas.microsoft.com/office/drawing/2014/main" val="963992997"/>
                    </a:ext>
                  </a:extLst>
                </a:gridCol>
                <a:gridCol w="548990">
                  <a:extLst>
                    <a:ext uri="{9D8B030D-6E8A-4147-A177-3AD203B41FA5}">
                      <a16:colId xmlns:a16="http://schemas.microsoft.com/office/drawing/2014/main" val="932728819"/>
                    </a:ext>
                  </a:extLst>
                </a:gridCol>
                <a:gridCol w="557702">
                  <a:extLst>
                    <a:ext uri="{9D8B030D-6E8A-4147-A177-3AD203B41FA5}">
                      <a16:colId xmlns:a16="http://schemas.microsoft.com/office/drawing/2014/main" val="2598007573"/>
                    </a:ext>
                  </a:extLst>
                </a:gridCol>
                <a:gridCol w="557702">
                  <a:extLst>
                    <a:ext uri="{9D8B030D-6E8A-4147-A177-3AD203B41FA5}">
                      <a16:colId xmlns:a16="http://schemas.microsoft.com/office/drawing/2014/main" val="1103228374"/>
                    </a:ext>
                  </a:extLst>
                </a:gridCol>
                <a:gridCol w="557702">
                  <a:extLst>
                    <a:ext uri="{9D8B030D-6E8A-4147-A177-3AD203B41FA5}">
                      <a16:colId xmlns:a16="http://schemas.microsoft.com/office/drawing/2014/main" val="3530052271"/>
                    </a:ext>
                  </a:extLst>
                </a:gridCol>
                <a:gridCol w="557702">
                  <a:extLst>
                    <a:ext uri="{9D8B030D-6E8A-4147-A177-3AD203B41FA5}">
                      <a16:colId xmlns:a16="http://schemas.microsoft.com/office/drawing/2014/main" val="744134068"/>
                    </a:ext>
                  </a:extLst>
                </a:gridCol>
                <a:gridCol w="557702">
                  <a:extLst>
                    <a:ext uri="{9D8B030D-6E8A-4147-A177-3AD203B41FA5}">
                      <a16:colId xmlns:a16="http://schemas.microsoft.com/office/drawing/2014/main" val="3347258506"/>
                    </a:ext>
                  </a:extLst>
                </a:gridCol>
                <a:gridCol w="557702">
                  <a:extLst>
                    <a:ext uri="{9D8B030D-6E8A-4147-A177-3AD203B41FA5}">
                      <a16:colId xmlns:a16="http://schemas.microsoft.com/office/drawing/2014/main" val="1847895652"/>
                    </a:ext>
                  </a:extLst>
                </a:gridCol>
                <a:gridCol w="557702">
                  <a:extLst>
                    <a:ext uri="{9D8B030D-6E8A-4147-A177-3AD203B41FA5}">
                      <a16:colId xmlns:a16="http://schemas.microsoft.com/office/drawing/2014/main" val="502484083"/>
                    </a:ext>
                  </a:extLst>
                </a:gridCol>
              </a:tblGrid>
              <a:tr h="528427">
                <a:tc>
                  <a:txBody>
                    <a:bodyPr/>
                    <a:lstStyle/>
                    <a:p>
                      <a:pPr algn="l" fontAlgn="b"/>
                      <a:r>
                        <a:rPr lang="en-US" sz="800" b="1" u="none" strike="noStrike" dirty="0">
                          <a:solidFill>
                            <a:schemeClr val="bg1"/>
                          </a:solidFill>
                          <a:effectLst/>
                          <a:latin typeface="Verdana" panose="020B0604030504040204" pitchFamily="34" charset="0"/>
                          <a:ea typeface="Verdana" panose="020B0604030504040204" pitchFamily="34" charset="0"/>
                        </a:rPr>
                        <a:t>Demand By Product Type (Million m^3)</a:t>
                      </a:r>
                      <a:endParaRPr lang="en-US" sz="800" b="1" i="0" u="none" strike="noStrike" dirty="0">
                        <a:solidFill>
                          <a:schemeClr val="bg1"/>
                        </a:solidFill>
                        <a:effectLst/>
                        <a:latin typeface="Verdana" panose="020B0604030504040204" pitchFamily="34" charset="0"/>
                        <a:ea typeface="Verdana" panose="020B0604030504040204" pitchFamily="34" charset="0"/>
                      </a:endParaRPr>
                    </a:p>
                  </a:txBody>
                  <a:tcPr marL="0" marR="0" marT="0" marB="0" anchor="ctr">
                    <a:solidFill>
                      <a:schemeClr val="accent5">
                        <a:lumMod val="50000"/>
                      </a:schemeClr>
                    </a:solidFill>
                  </a:tcPr>
                </a:tc>
                <a:tc>
                  <a:txBody>
                    <a:bodyPr/>
                    <a:lstStyle/>
                    <a:p>
                      <a:pPr algn="ctr" fontAlgn="b"/>
                      <a:r>
                        <a:rPr lang="en-IN" sz="800" b="1" u="none" strike="noStrike" dirty="0">
                          <a:solidFill>
                            <a:schemeClr val="bg1"/>
                          </a:solidFill>
                          <a:effectLst/>
                          <a:latin typeface="Verdana" panose="020B0604030504040204" pitchFamily="34" charset="0"/>
                          <a:ea typeface="Verdana" panose="020B0604030504040204" pitchFamily="34" charset="0"/>
                        </a:rPr>
                        <a:t>2017</a:t>
                      </a:r>
                      <a:endParaRPr lang="en-IN" sz="800" b="1" i="0" u="none" strike="noStrike" dirty="0">
                        <a:solidFill>
                          <a:schemeClr val="bg1"/>
                        </a:solidFill>
                        <a:effectLst/>
                        <a:latin typeface="Verdana" panose="020B0604030504040204" pitchFamily="34" charset="0"/>
                        <a:ea typeface="Verdana" panose="020B0604030504040204" pitchFamily="34" charset="0"/>
                      </a:endParaRPr>
                    </a:p>
                  </a:txBody>
                  <a:tcPr marL="0" marR="0" marT="0" marB="0" anchor="ctr">
                    <a:solidFill>
                      <a:schemeClr val="accent5">
                        <a:lumMod val="50000"/>
                      </a:schemeClr>
                    </a:solidFill>
                  </a:tcPr>
                </a:tc>
                <a:tc>
                  <a:txBody>
                    <a:bodyPr/>
                    <a:lstStyle/>
                    <a:p>
                      <a:pPr algn="ctr" fontAlgn="b"/>
                      <a:r>
                        <a:rPr lang="en-IN" sz="800" b="1" u="none" strike="noStrike" dirty="0">
                          <a:solidFill>
                            <a:schemeClr val="bg1"/>
                          </a:solidFill>
                          <a:effectLst/>
                          <a:latin typeface="Verdana" panose="020B0604030504040204" pitchFamily="34" charset="0"/>
                          <a:ea typeface="Verdana" panose="020B0604030504040204" pitchFamily="34" charset="0"/>
                        </a:rPr>
                        <a:t>2018</a:t>
                      </a:r>
                      <a:endParaRPr lang="en-IN" sz="800" b="1" i="0" u="none" strike="noStrike" dirty="0">
                        <a:solidFill>
                          <a:schemeClr val="bg1"/>
                        </a:solidFill>
                        <a:effectLst/>
                        <a:latin typeface="Verdana" panose="020B0604030504040204" pitchFamily="34" charset="0"/>
                        <a:ea typeface="Verdana" panose="020B0604030504040204" pitchFamily="34" charset="0"/>
                      </a:endParaRPr>
                    </a:p>
                  </a:txBody>
                  <a:tcPr marL="0" marR="0" marT="0" marB="0" anchor="ctr">
                    <a:solidFill>
                      <a:schemeClr val="accent5">
                        <a:lumMod val="50000"/>
                      </a:schemeClr>
                    </a:solidFill>
                  </a:tcPr>
                </a:tc>
                <a:tc>
                  <a:txBody>
                    <a:bodyPr/>
                    <a:lstStyle/>
                    <a:p>
                      <a:pPr algn="ctr" fontAlgn="b"/>
                      <a:r>
                        <a:rPr lang="en-IN" sz="800" b="1" u="none" strike="noStrike" dirty="0">
                          <a:solidFill>
                            <a:schemeClr val="bg1"/>
                          </a:solidFill>
                          <a:effectLst/>
                          <a:latin typeface="Verdana" panose="020B0604030504040204" pitchFamily="34" charset="0"/>
                          <a:ea typeface="Verdana" panose="020B0604030504040204" pitchFamily="34" charset="0"/>
                        </a:rPr>
                        <a:t>2019</a:t>
                      </a:r>
                      <a:endParaRPr lang="en-IN" sz="800" b="1" i="0" u="none" strike="noStrike" dirty="0">
                        <a:solidFill>
                          <a:schemeClr val="bg1"/>
                        </a:solidFill>
                        <a:effectLst/>
                        <a:latin typeface="Verdana" panose="020B0604030504040204" pitchFamily="34" charset="0"/>
                        <a:ea typeface="Verdana" panose="020B0604030504040204" pitchFamily="34" charset="0"/>
                      </a:endParaRPr>
                    </a:p>
                  </a:txBody>
                  <a:tcPr marL="0" marR="0" marT="0" marB="0" anchor="ctr">
                    <a:solidFill>
                      <a:schemeClr val="accent5">
                        <a:lumMod val="50000"/>
                      </a:schemeClr>
                    </a:solidFill>
                  </a:tcPr>
                </a:tc>
                <a:tc>
                  <a:txBody>
                    <a:bodyPr/>
                    <a:lstStyle/>
                    <a:p>
                      <a:pPr algn="ctr" fontAlgn="b"/>
                      <a:r>
                        <a:rPr lang="en-IN" sz="800" b="1" u="none" strike="noStrike" dirty="0">
                          <a:solidFill>
                            <a:schemeClr val="bg1"/>
                          </a:solidFill>
                          <a:effectLst/>
                          <a:latin typeface="Verdana" panose="020B0604030504040204" pitchFamily="34" charset="0"/>
                          <a:ea typeface="Verdana" panose="020B0604030504040204" pitchFamily="34" charset="0"/>
                        </a:rPr>
                        <a:t>2020</a:t>
                      </a:r>
                      <a:endParaRPr lang="en-IN" sz="800" b="1" i="0" u="none" strike="noStrike" dirty="0">
                        <a:solidFill>
                          <a:schemeClr val="bg1"/>
                        </a:solidFill>
                        <a:effectLst/>
                        <a:latin typeface="Verdana" panose="020B0604030504040204" pitchFamily="34" charset="0"/>
                        <a:ea typeface="Verdana" panose="020B0604030504040204" pitchFamily="34" charset="0"/>
                      </a:endParaRPr>
                    </a:p>
                  </a:txBody>
                  <a:tcPr marL="0" marR="0" marT="0" marB="0" anchor="ctr">
                    <a:solidFill>
                      <a:schemeClr val="accent5">
                        <a:lumMod val="50000"/>
                      </a:schemeClr>
                    </a:solidFill>
                  </a:tcPr>
                </a:tc>
                <a:tc>
                  <a:txBody>
                    <a:bodyPr/>
                    <a:lstStyle/>
                    <a:p>
                      <a:pPr algn="ctr" fontAlgn="b"/>
                      <a:r>
                        <a:rPr lang="en-IN" sz="800" b="1" u="none" strike="noStrike" dirty="0">
                          <a:solidFill>
                            <a:schemeClr val="bg1"/>
                          </a:solidFill>
                          <a:effectLst/>
                          <a:latin typeface="Verdana" panose="020B0604030504040204" pitchFamily="34" charset="0"/>
                          <a:ea typeface="Verdana" panose="020B0604030504040204" pitchFamily="34" charset="0"/>
                        </a:rPr>
                        <a:t>2021</a:t>
                      </a:r>
                      <a:endParaRPr lang="en-IN" sz="800" b="1" i="0" u="none" strike="noStrike" dirty="0">
                        <a:solidFill>
                          <a:schemeClr val="bg1"/>
                        </a:solidFill>
                        <a:effectLst/>
                        <a:latin typeface="Verdana" panose="020B0604030504040204" pitchFamily="34" charset="0"/>
                        <a:ea typeface="Verdana" panose="020B0604030504040204" pitchFamily="34" charset="0"/>
                      </a:endParaRPr>
                    </a:p>
                  </a:txBody>
                  <a:tcPr marL="0" marR="0" marT="0" marB="0" anchor="ctr">
                    <a:solidFill>
                      <a:schemeClr val="accent5">
                        <a:lumMod val="50000"/>
                      </a:schemeClr>
                    </a:solidFill>
                  </a:tcPr>
                </a:tc>
                <a:tc>
                  <a:txBody>
                    <a:bodyPr/>
                    <a:lstStyle/>
                    <a:p>
                      <a:pPr algn="ctr" fontAlgn="b"/>
                      <a:r>
                        <a:rPr lang="en-IN" sz="800" b="1" u="none" strike="noStrike" dirty="0">
                          <a:solidFill>
                            <a:schemeClr val="bg1"/>
                          </a:solidFill>
                          <a:effectLst/>
                          <a:latin typeface="Verdana" panose="020B0604030504040204" pitchFamily="34" charset="0"/>
                          <a:ea typeface="Verdana" panose="020B0604030504040204" pitchFamily="34" charset="0"/>
                        </a:rPr>
                        <a:t>2022E</a:t>
                      </a:r>
                      <a:endParaRPr lang="en-IN" sz="800" b="1" i="0" u="none" strike="noStrike" dirty="0">
                        <a:solidFill>
                          <a:schemeClr val="bg1"/>
                        </a:solidFill>
                        <a:effectLst/>
                        <a:latin typeface="Verdana" panose="020B0604030504040204" pitchFamily="34" charset="0"/>
                        <a:ea typeface="Verdana" panose="020B0604030504040204" pitchFamily="34" charset="0"/>
                      </a:endParaRPr>
                    </a:p>
                  </a:txBody>
                  <a:tcPr marL="0" marR="0" marT="0" marB="0" anchor="ctr">
                    <a:solidFill>
                      <a:schemeClr val="accent5">
                        <a:lumMod val="50000"/>
                      </a:schemeClr>
                    </a:solidFill>
                  </a:tcPr>
                </a:tc>
                <a:tc>
                  <a:txBody>
                    <a:bodyPr/>
                    <a:lstStyle/>
                    <a:p>
                      <a:pPr algn="ctr" fontAlgn="b"/>
                      <a:r>
                        <a:rPr lang="en-IN" sz="800" b="1" u="none" strike="noStrike" dirty="0">
                          <a:solidFill>
                            <a:schemeClr val="bg1"/>
                          </a:solidFill>
                          <a:effectLst/>
                          <a:latin typeface="Verdana" panose="020B0604030504040204" pitchFamily="34" charset="0"/>
                          <a:ea typeface="Verdana" panose="020B0604030504040204" pitchFamily="34" charset="0"/>
                        </a:rPr>
                        <a:t>2023F</a:t>
                      </a:r>
                      <a:endParaRPr lang="en-IN" sz="800" b="1" i="0" u="none" strike="noStrike" dirty="0">
                        <a:solidFill>
                          <a:schemeClr val="bg1"/>
                        </a:solidFill>
                        <a:effectLst/>
                        <a:latin typeface="Verdana" panose="020B0604030504040204" pitchFamily="34" charset="0"/>
                        <a:ea typeface="Verdana" panose="020B0604030504040204" pitchFamily="34" charset="0"/>
                      </a:endParaRPr>
                    </a:p>
                  </a:txBody>
                  <a:tcPr marL="0" marR="0" marT="0" marB="0" anchor="ctr">
                    <a:solidFill>
                      <a:schemeClr val="accent5">
                        <a:lumMod val="50000"/>
                      </a:schemeClr>
                    </a:solidFill>
                  </a:tcPr>
                </a:tc>
                <a:tc>
                  <a:txBody>
                    <a:bodyPr/>
                    <a:lstStyle/>
                    <a:p>
                      <a:pPr algn="ctr" fontAlgn="b"/>
                      <a:r>
                        <a:rPr lang="en-IN" sz="800" b="1" u="none" strike="noStrike" dirty="0">
                          <a:solidFill>
                            <a:schemeClr val="bg1"/>
                          </a:solidFill>
                          <a:effectLst/>
                          <a:latin typeface="Verdana" panose="020B0604030504040204" pitchFamily="34" charset="0"/>
                          <a:ea typeface="Verdana" panose="020B0604030504040204" pitchFamily="34" charset="0"/>
                        </a:rPr>
                        <a:t>2024F</a:t>
                      </a:r>
                      <a:endParaRPr lang="en-IN" sz="800" b="1" i="0" u="none" strike="noStrike" dirty="0">
                        <a:solidFill>
                          <a:schemeClr val="bg1"/>
                        </a:solidFill>
                        <a:effectLst/>
                        <a:latin typeface="Verdana" panose="020B0604030504040204" pitchFamily="34" charset="0"/>
                        <a:ea typeface="Verdana" panose="020B0604030504040204" pitchFamily="34" charset="0"/>
                      </a:endParaRPr>
                    </a:p>
                  </a:txBody>
                  <a:tcPr marL="0" marR="0" marT="0" marB="0" anchor="ctr">
                    <a:solidFill>
                      <a:schemeClr val="accent5">
                        <a:lumMod val="50000"/>
                      </a:schemeClr>
                    </a:solidFill>
                  </a:tcPr>
                </a:tc>
                <a:tc>
                  <a:txBody>
                    <a:bodyPr/>
                    <a:lstStyle/>
                    <a:p>
                      <a:pPr algn="ctr" fontAlgn="b"/>
                      <a:r>
                        <a:rPr lang="en-IN" sz="800" b="1" u="none" strike="noStrike" dirty="0">
                          <a:solidFill>
                            <a:schemeClr val="bg1"/>
                          </a:solidFill>
                          <a:effectLst/>
                          <a:latin typeface="Verdana" panose="020B0604030504040204" pitchFamily="34" charset="0"/>
                          <a:ea typeface="Verdana" panose="020B0604030504040204" pitchFamily="34" charset="0"/>
                        </a:rPr>
                        <a:t>2025F</a:t>
                      </a:r>
                      <a:endParaRPr lang="en-IN" sz="800" b="1" i="0" u="none" strike="noStrike" dirty="0">
                        <a:solidFill>
                          <a:schemeClr val="bg1"/>
                        </a:solidFill>
                        <a:effectLst/>
                        <a:latin typeface="Verdana" panose="020B0604030504040204" pitchFamily="34" charset="0"/>
                        <a:ea typeface="Verdana" panose="020B0604030504040204" pitchFamily="34" charset="0"/>
                      </a:endParaRPr>
                    </a:p>
                  </a:txBody>
                  <a:tcPr marL="0" marR="0" marT="0" marB="0" anchor="ctr">
                    <a:solidFill>
                      <a:schemeClr val="accent5">
                        <a:lumMod val="50000"/>
                      </a:schemeClr>
                    </a:solidFill>
                  </a:tcPr>
                </a:tc>
                <a:tc>
                  <a:txBody>
                    <a:bodyPr/>
                    <a:lstStyle/>
                    <a:p>
                      <a:pPr algn="ctr" fontAlgn="b"/>
                      <a:r>
                        <a:rPr lang="en-IN" sz="800" b="1" u="none" strike="noStrike" dirty="0">
                          <a:solidFill>
                            <a:schemeClr val="bg1"/>
                          </a:solidFill>
                          <a:effectLst/>
                          <a:latin typeface="Verdana" panose="020B0604030504040204" pitchFamily="34" charset="0"/>
                          <a:ea typeface="Verdana" panose="020B0604030504040204" pitchFamily="34" charset="0"/>
                        </a:rPr>
                        <a:t>2026F</a:t>
                      </a:r>
                      <a:endParaRPr lang="en-IN" sz="800" b="1" i="0" u="none" strike="noStrike" dirty="0">
                        <a:solidFill>
                          <a:schemeClr val="bg1"/>
                        </a:solidFill>
                        <a:effectLst/>
                        <a:latin typeface="Verdana" panose="020B0604030504040204" pitchFamily="34" charset="0"/>
                        <a:ea typeface="Verdana" panose="020B0604030504040204" pitchFamily="34" charset="0"/>
                      </a:endParaRPr>
                    </a:p>
                  </a:txBody>
                  <a:tcPr marL="0" marR="0" marT="0" marB="0" anchor="ctr">
                    <a:solidFill>
                      <a:schemeClr val="accent5">
                        <a:lumMod val="50000"/>
                      </a:schemeClr>
                    </a:solidFill>
                  </a:tcPr>
                </a:tc>
                <a:tc>
                  <a:txBody>
                    <a:bodyPr/>
                    <a:lstStyle/>
                    <a:p>
                      <a:pPr algn="ctr" fontAlgn="b"/>
                      <a:r>
                        <a:rPr lang="en-IN" sz="800" b="1" u="none" strike="noStrike" dirty="0">
                          <a:solidFill>
                            <a:schemeClr val="bg1"/>
                          </a:solidFill>
                          <a:effectLst/>
                          <a:latin typeface="Verdana" panose="020B0604030504040204" pitchFamily="34" charset="0"/>
                          <a:ea typeface="Verdana" panose="020B0604030504040204" pitchFamily="34" charset="0"/>
                        </a:rPr>
                        <a:t>2027F</a:t>
                      </a:r>
                      <a:endParaRPr lang="en-IN" sz="800" b="1" i="0" u="none" strike="noStrike" dirty="0">
                        <a:solidFill>
                          <a:schemeClr val="bg1"/>
                        </a:solidFill>
                        <a:effectLst/>
                        <a:latin typeface="Verdana" panose="020B0604030504040204" pitchFamily="34" charset="0"/>
                        <a:ea typeface="Verdana" panose="020B0604030504040204" pitchFamily="34" charset="0"/>
                      </a:endParaRPr>
                    </a:p>
                  </a:txBody>
                  <a:tcPr marL="0" marR="0" marT="0" marB="0" anchor="ctr">
                    <a:solidFill>
                      <a:schemeClr val="accent5">
                        <a:lumMod val="50000"/>
                      </a:schemeClr>
                    </a:solidFill>
                  </a:tcPr>
                </a:tc>
                <a:tc>
                  <a:txBody>
                    <a:bodyPr/>
                    <a:lstStyle/>
                    <a:p>
                      <a:pPr algn="ctr" fontAlgn="ctr"/>
                      <a:r>
                        <a:rPr lang="en-IN" sz="800" b="1" i="0" u="none" strike="noStrike" dirty="0">
                          <a:solidFill>
                            <a:srgbClr val="FFFFFF"/>
                          </a:solidFill>
                          <a:effectLst/>
                          <a:latin typeface="Verdana" panose="020B0604030504040204" pitchFamily="34" charset="0"/>
                          <a:ea typeface="Verdana" panose="020B0604030504040204" pitchFamily="34" charset="0"/>
                        </a:rPr>
                        <a:t>CAGR (2022E-2027F)</a:t>
                      </a:r>
                    </a:p>
                  </a:txBody>
                  <a:tcPr marL="9525" marR="9525" marT="9525" marB="0" anchor="ctr">
                    <a:solidFill>
                      <a:schemeClr val="accent5">
                        <a:lumMod val="50000"/>
                      </a:schemeClr>
                    </a:solidFill>
                  </a:tcPr>
                </a:tc>
                <a:extLst>
                  <a:ext uri="{0D108BD9-81ED-4DB2-BD59-A6C34878D82A}">
                    <a16:rowId xmlns:a16="http://schemas.microsoft.com/office/drawing/2014/main" val="2599886474"/>
                  </a:ext>
                </a:extLst>
              </a:tr>
              <a:tr h="208442">
                <a:tc>
                  <a:txBody>
                    <a:bodyPr/>
                    <a:lstStyle/>
                    <a:p>
                      <a:pPr algn="l" fontAlgn="b"/>
                      <a:r>
                        <a:rPr lang="en-IN" sz="800" b="0" i="0" u="none" strike="noStrike" dirty="0">
                          <a:solidFill>
                            <a:srgbClr val="000000"/>
                          </a:solidFill>
                          <a:effectLst/>
                          <a:latin typeface="Verdana" panose="020B0604030504040204" pitchFamily="34" charset="0"/>
                          <a:ea typeface="Verdana" panose="020B0604030504040204" pitchFamily="34" charset="0"/>
                        </a:rPr>
                        <a:t>Block</a:t>
                      </a:r>
                    </a:p>
                  </a:txBody>
                  <a:tcPr marL="9525" marR="9525" marT="9525" marB="0" anchor="ctr"/>
                </a:tc>
                <a:tc>
                  <a:txBody>
                    <a:bodyPr/>
                    <a:lstStyle/>
                    <a:p>
                      <a:pPr algn="ctr" fontAlgn="b"/>
                      <a:r>
                        <a:rPr lang="en-IN" sz="800" b="0" i="0" u="none" strike="noStrike" dirty="0">
                          <a:solidFill>
                            <a:srgbClr val="000000"/>
                          </a:solidFill>
                          <a:effectLst/>
                          <a:latin typeface="Verdana" panose="020B0604030504040204" pitchFamily="34" charset="0"/>
                          <a:ea typeface="Verdana" panose="020B0604030504040204" pitchFamily="34" charset="0"/>
                        </a:rPr>
                        <a:t>8.01</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8.36</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8.38</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7.94</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8.16</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8.52</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8.99</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9.55</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10.19</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10.86</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11.52</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6.21%</a:t>
                      </a:r>
                    </a:p>
                  </a:txBody>
                  <a:tcPr marL="9525" marR="9525" marT="9525" marB="0" anchor="ctr"/>
                </a:tc>
                <a:extLst>
                  <a:ext uri="{0D108BD9-81ED-4DB2-BD59-A6C34878D82A}">
                    <a16:rowId xmlns:a16="http://schemas.microsoft.com/office/drawing/2014/main" val="590663009"/>
                  </a:ext>
                </a:extLst>
              </a:tr>
              <a:tr h="199723">
                <a:tc>
                  <a:txBody>
                    <a:bodyPr/>
                    <a:lstStyle/>
                    <a:p>
                      <a:pPr algn="l" fontAlgn="b"/>
                      <a:r>
                        <a:rPr lang="en-IN" sz="800" b="0" i="0" u="none" strike="noStrike" dirty="0">
                          <a:solidFill>
                            <a:srgbClr val="000000"/>
                          </a:solidFill>
                          <a:effectLst/>
                          <a:latin typeface="Verdana" panose="020B0604030504040204" pitchFamily="34" charset="0"/>
                          <a:ea typeface="Verdana" panose="020B0604030504040204" pitchFamily="34" charset="0"/>
                        </a:rPr>
                        <a:t>Lintel</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0.83</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0.85</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0.84</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0.79</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0.79</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0.82</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0.85</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0.89</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0.93</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0.98</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1.02</a:t>
                      </a:r>
                    </a:p>
                  </a:txBody>
                  <a:tcPr marL="9525" marR="9525" marT="9525" marB="0" anchor="ctr"/>
                </a:tc>
                <a:tc>
                  <a:txBody>
                    <a:bodyPr/>
                    <a:lstStyle/>
                    <a:p>
                      <a:pPr algn="ctr" fontAlgn="b"/>
                      <a:r>
                        <a:rPr lang="en-IN" sz="800" b="0" i="0" u="none" strike="noStrike" dirty="0">
                          <a:solidFill>
                            <a:srgbClr val="000000"/>
                          </a:solidFill>
                          <a:effectLst/>
                          <a:latin typeface="Verdana" panose="020B0604030504040204" pitchFamily="34" charset="0"/>
                          <a:ea typeface="Verdana" panose="020B0604030504040204" pitchFamily="34" charset="0"/>
                        </a:rPr>
                        <a:t>4.56%</a:t>
                      </a:r>
                    </a:p>
                  </a:txBody>
                  <a:tcPr marL="9525" marR="9525" marT="9525" marB="0" anchor="ctr"/>
                </a:tc>
                <a:extLst>
                  <a:ext uri="{0D108BD9-81ED-4DB2-BD59-A6C34878D82A}">
                    <a16:rowId xmlns:a16="http://schemas.microsoft.com/office/drawing/2014/main" val="3242851547"/>
                  </a:ext>
                </a:extLst>
              </a:tr>
              <a:tr h="199723">
                <a:tc>
                  <a:txBody>
                    <a:bodyPr/>
                    <a:lstStyle/>
                    <a:p>
                      <a:pPr algn="l" fontAlgn="b"/>
                      <a:r>
                        <a:rPr lang="en-IN" sz="800" b="0" i="0" u="none" strike="noStrike" dirty="0">
                          <a:solidFill>
                            <a:srgbClr val="000000"/>
                          </a:solidFill>
                          <a:effectLst/>
                          <a:latin typeface="Verdana" panose="020B0604030504040204" pitchFamily="34" charset="0"/>
                          <a:ea typeface="Verdana" panose="020B0604030504040204" pitchFamily="34" charset="0"/>
                        </a:rPr>
                        <a:t>Floor Elements</a:t>
                      </a:r>
                    </a:p>
                  </a:txBody>
                  <a:tcPr marL="9525" marR="9525" marT="9525" marB="0" anchor="ctr"/>
                </a:tc>
                <a:tc>
                  <a:txBody>
                    <a:bodyPr/>
                    <a:lstStyle/>
                    <a:p>
                      <a:pPr algn="ctr" fontAlgn="b"/>
                      <a:r>
                        <a:rPr lang="en-IN" sz="800" b="0" i="0" u="none" strike="noStrike" dirty="0">
                          <a:solidFill>
                            <a:srgbClr val="000000"/>
                          </a:solidFill>
                          <a:effectLst/>
                          <a:latin typeface="Verdana" panose="020B0604030504040204" pitchFamily="34" charset="0"/>
                          <a:ea typeface="Verdana" panose="020B0604030504040204" pitchFamily="34" charset="0"/>
                        </a:rPr>
                        <a:t>1.65</a:t>
                      </a:r>
                    </a:p>
                  </a:txBody>
                  <a:tcPr marL="9525" marR="9525" marT="9525" marB="0" anchor="ctr"/>
                </a:tc>
                <a:tc>
                  <a:txBody>
                    <a:bodyPr/>
                    <a:lstStyle/>
                    <a:p>
                      <a:pPr algn="ctr" fontAlgn="b"/>
                      <a:r>
                        <a:rPr lang="en-IN" sz="800" b="0" i="0" u="none" strike="noStrike" dirty="0">
                          <a:solidFill>
                            <a:srgbClr val="000000"/>
                          </a:solidFill>
                          <a:effectLst/>
                          <a:latin typeface="Verdana" panose="020B0604030504040204" pitchFamily="34" charset="0"/>
                          <a:ea typeface="Verdana" panose="020B0604030504040204" pitchFamily="34" charset="0"/>
                        </a:rPr>
                        <a:t>1.72</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1.72</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1.62</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1.66</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1.73</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1.82</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1.92</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2.05</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2.17</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2.30</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5.88%</a:t>
                      </a:r>
                    </a:p>
                  </a:txBody>
                  <a:tcPr marL="9525" marR="9525" marT="9525" marB="0" anchor="ctr"/>
                </a:tc>
                <a:extLst>
                  <a:ext uri="{0D108BD9-81ED-4DB2-BD59-A6C34878D82A}">
                    <a16:rowId xmlns:a16="http://schemas.microsoft.com/office/drawing/2014/main" val="1721995922"/>
                  </a:ext>
                </a:extLst>
              </a:tr>
              <a:tr h="199723">
                <a:tc>
                  <a:txBody>
                    <a:bodyPr/>
                    <a:lstStyle/>
                    <a:p>
                      <a:pPr algn="l" fontAlgn="b"/>
                      <a:r>
                        <a:rPr lang="en-IN" sz="800" b="0" i="0" u="none" strike="noStrike">
                          <a:solidFill>
                            <a:srgbClr val="000000"/>
                          </a:solidFill>
                          <a:effectLst/>
                          <a:latin typeface="Verdana" panose="020B0604030504040204" pitchFamily="34" charset="0"/>
                          <a:ea typeface="Verdana" panose="020B0604030504040204" pitchFamily="34" charset="0"/>
                        </a:rPr>
                        <a:t>Roof Panel</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2.12</a:t>
                      </a:r>
                    </a:p>
                  </a:txBody>
                  <a:tcPr marL="9525" marR="9525" marT="9525" marB="0" anchor="ctr"/>
                </a:tc>
                <a:tc>
                  <a:txBody>
                    <a:bodyPr/>
                    <a:lstStyle/>
                    <a:p>
                      <a:pPr algn="ctr" fontAlgn="b"/>
                      <a:r>
                        <a:rPr lang="en-IN" sz="800" b="0" i="0" u="none" strike="noStrike" dirty="0">
                          <a:solidFill>
                            <a:srgbClr val="000000"/>
                          </a:solidFill>
                          <a:effectLst/>
                          <a:latin typeface="Verdana" panose="020B0604030504040204" pitchFamily="34" charset="0"/>
                          <a:ea typeface="Verdana" panose="020B0604030504040204" pitchFamily="34" charset="0"/>
                        </a:rPr>
                        <a:t>2.24</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2.26</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2.17</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2.25</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2.37</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2.52</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2.70</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2.92</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3.13</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3.36</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7.25%</a:t>
                      </a:r>
                    </a:p>
                  </a:txBody>
                  <a:tcPr marL="9525" marR="9525" marT="9525" marB="0" anchor="ctr"/>
                </a:tc>
                <a:extLst>
                  <a:ext uri="{0D108BD9-81ED-4DB2-BD59-A6C34878D82A}">
                    <a16:rowId xmlns:a16="http://schemas.microsoft.com/office/drawing/2014/main" val="553672122"/>
                  </a:ext>
                </a:extLst>
              </a:tr>
              <a:tr h="199723">
                <a:tc>
                  <a:txBody>
                    <a:bodyPr/>
                    <a:lstStyle/>
                    <a:p>
                      <a:pPr algn="l" fontAlgn="b"/>
                      <a:r>
                        <a:rPr lang="en-IN" sz="800" b="0" i="0" u="none" strike="noStrike">
                          <a:solidFill>
                            <a:srgbClr val="000000"/>
                          </a:solidFill>
                          <a:effectLst/>
                          <a:latin typeface="Verdana" panose="020B0604030504040204" pitchFamily="34" charset="0"/>
                          <a:ea typeface="Verdana" panose="020B0604030504040204" pitchFamily="34" charset="0"/>
                        </a:rPr>
                        <a:t>Wall Panel</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2.56</a:t>
                      </a:r>
                    </a:p>
                  </a:txBody>
                  <a:tcPr marL="9525" marR="9525" marT="9525" marB="0" anchor="ctr"/>
                </a:tc>
                <a:tc>
                  <a:txBody>
                    <a:bodyPr/>
                    <a:lstStyle/>
                    <a:p>
                      <a:pPr algn="ctr" fontAlgn="b"/>
                      <a:r>
                        <a:rPr lang="en-IN" sz="800" b="0" i="0" u="none" strike="noStrike" dirty="0">
                          <a:solidFill>
                            <a:srgbClr val="000000"/>
                          </a:solidFill>
                          <a:effectLst/>
                          <a:latin typeface="Verdana" panose="020B0604030504040204" pitchFamily="34" charset="0"/>
                          <a:ea typeface="Verdana" panose="020B0604030504040204" pitchFamily="34" charset="0"/>
                        </a:rPr>
                        <a:t>2.70</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2.73</a:t>
                      </a:r>
                    </a:p>
                  </a:txBody>
                  <a:tcPr marL="9525" marR="9525" marT="9525" marB="0" anchor="ctr"/>
                </a:tc>
                <a:tc>
                  <a:txBody>
                    <a:bodyPr/>
                    <a:lstStyle/>
                    <a:p>
                      <a:pPr algn="ctr" fontAlgn="b"/>
                      <a:r>
                        <a:rPr lang="en-IN" sz="800" b="0" i="0" u="none" strike="noStrike" dirty="0">
                          <a:solidFill>
                            <a:srgbClr val="000000"/>
                          </a:solidFill>
                          <a:effectLst/>
                          <a:latin typeface="Verdana" panose="020B0604030504040204" pitchFamily="34" charset="0"/>
                          <a:ea typeface="Verdana" panose="020B0604030504040204" pitchFamily="34" charset="0"/>
                        </a:rPr>
                        <a:t>2.62</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2.72</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2.87</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3.06</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3.29</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3.55</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3.82</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4.09</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7.34%</a:t>
                      </a:r>
                    </a:p>
                  </a:txBody>
                  <a:tcPr marL="9525" marR="9525" marT="9525" marB="0" anchor="ctr"/>
                </a:tc>
                <a:extLst>
                  <a:ext uri="{0D108BD9-81ED-4DB2-BD59-A6C34878D82A}">
                    <a16:rowId xmlns:a16="http://schemas.microsoft.com/office/drawing/2014/main" val="529031831"/>
                  </a:ext>
                </a:extLst>
              </a:tr>
              <a:tr h="199723">
                <a:tc>
                  <a:txBody>
                    <a:bodyPr/>
                    <a:lstStyle/>
                    <a:p>
                      <a:pPr algn="l" fontAlgn="b"/>
                      <a:r>
                        <a:rPr lang="en-IN" sz="800" b="0" i="0" u="none" strike="noStrike">
                          <a:solidFill>
                            <a:srgbClr val="000000"/>
                          </a:solidFill>
                          <a:effectLst/>
                          <a:latin typeface="Verdana" panose="020B0604030504040204" pitchFamily="34" charset="0"/>
                          <a:ea typeface="Verdana" panose="020B0604030504040204" pitchFamily="34" charset="0"/>
                        </a:rPr>
                        <a:t>Cladding Panel</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1.88</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1.97</a:t>
                      </a:r>
                    </a:p>
                  </a:txBody>
                  <a:tcPr marL="9525" marR="9525" marT="9525" marB="0" anchor="ctr"/>
                </a:tc>
                <a:tc>
                  <a:txBody>
                    <a:bodyPr/>
                    <a:lstStyle/>
                    <a:p>
                      <a:pPr algn="ctr" fontAlgn="b"/>
                      <a:r>
                        <a:rPr lang="en-IN" sz="800" b="0" i="0" u="none" strike="noStrike" dirty="0">
                          <a:solidFill>
                            <a:srgbClr val="000000"/>
                          </a:solidFill>
                          <a:effectLst/>
                          <a:latin typeface="Verdana" panose="020B0604030504040204" pitchFamily="34" charset="0"/>
                          <a:ea typeface="Verdana" panose="020B0604030504040204" pitchFamily="34" charset="0"/>
                        </a:rPr>
                        <a:t>1.99</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1.90</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1.97</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2.07</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2.20</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2.35</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2.53</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2.71</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2.90</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6.97%</a:t>
                      </a:r>
                    </a:p>
                  </a:txBody>
                  <a:tcPr marL="9525" marR="9525" marT="9525" marB="0" anchor="ctr"/>
                </a:tc>
                <a:extLst>
                  <a:ext uri="{0D108BD9-81ED-4DB2-BD59-A6C34878D82A}">
                    <a16:rowId xmlns:a16="http://schemas.microsoft.com/office/drawing/2014/main" val="1068372668"/>
                  </a:ext>
                </a:extLst>
              </a:tr>
              <a:tr h="199723">
                <a:tc>
                  <a:txBody>
                    <a:bodyPr/>
                    <a:lstStyle/>
                    <a:p>
                      <a:pPr algn="l" fontAlgn="b"/>
                      <a:r>
                        <a:rPr lang="en-IN" sz="800" b="0" i="0" u="none" strike="noStrike">
                          <a:solidFill>
                            <a:srgbClr val="000000"/>
                          </a:solidFill>
                          <a:effectLst/>
                          <a:latin typeface="Verdana" panose="020B0604030504040204" pitchFamily="34" charset="0"/>
                          <a:ea typeface="Verdana" panose="020B0604030504040204" pitchFamily="34" charset="0"/>
                        </a:rPr>
                        <a:t>Others</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0.21</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0.21</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0.21</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0.19</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0.19</a:t>
                      </a:r>
                    </a:p>
                  </a:txBody>
                  <a:tcPr marL="9525" marR="9525" marT="9525" marB="0" anchor="ctr"/>
                </a:tc>
                <a:tc>
                  <a:txBody>
                    <a:bodyPr/>
                    <a:lstStyle/>
                    <a:p>
                      <a:pPr algn="ctr" fontAlgn="b"/>
                      <a:r>
                        <a:rPr lang="en-IN" sz="800" b="0" i="0" u="none" strike="noStrike" dirty="0">
                          <a:solidFill>
                            <a:srgbClr val="000000"/>
                          </a:solidFill>
                          <a:effectLst/>
                          <a:latin typeface="Verdana" panose="020B0604030504040204" pitchFamily="34" charset="0"/>
                          <a:ea typeface="Verdana" panose="020B0604030504040204" pitchFamily="34" charset="0"/>
                        </a:rPr>
                        <a:t>0.19</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0.19</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0.20</a:t>
                      </a:r>
                    </a:p>
                  </a:txBody>
                  <a:tcPr marL="9525" marR="9525" marT="9525" marB="0" anchor="ctr"/>
                </a:tc>
                <a:tc>
                  <a:txBody>
                    <a:bodyPr/>
                    <a:lstStyle/>
                    <a:p>
                      <a:pPr algn="ctr" fontAlgn="b"/>
                      <a:r>
                        <a:rPr lang="en-IN" sz="800" b="0" i="0" u="none" strike="noStrike" dirty="0">
                          <a:solidFill>
                            <a:srgbClr val="000000"/>
                          </a:solidFill>
                          <a:effectLst/>
                          <a:latin typeface="Verdana" panose="020B0604030504040204" pitchFamily="34" charset="0"/>
                          <a:ea typeface="Verdana" panose="020B0604030504040204" pitchFamily="34" charset="0"/>
                        </a:rPr>
                        <a:t>0.20</a:t>
                      </a:r>
                    </a:p>
                  </a:txBody>
                  <a:tcPr marL="9525" marR="9525" marT="9525" marB="0" anchor="ctr"/>
                </a:tc>
                <a:tc>
                  <a:txBody>
                    <a:bodyPr/>
                    <a:lstStyle/>
                    <a:p>
                      <a:pPr algn="ctr" fontAlgn="b"/>
                      <a:r>
                        <a:rPr lang="en-IN" sz="800" b="0" i="0" u="none" strike="noStrike" dirty="0">
                          <a:solidFill>
                            <a:srgbClr val="000000"/>
                          </a:solidFill>
                          <a:effectLst/>
                          <a:latin typeface="Verdana" panose="020B0604030504040204" pitchFamily="34" charset="0"/>
                          <a:ea typeface="Verdana" panose="020B0604030504040204" pitchFamily="34" charset="0"/>
                        </a:rPr>
                        <a:t>0.20</a:t>
                      </a:r>
                    </a:p>
                  </a:txBody>
                  <a:tcPr marL="9525" marR="9525" marT="9525" marB="0" anchor="ctr"/>
                </a:tc>
                <a:tc>
                  <a:txBody>
                    <a:bodyPr/>
                    <a:lstStyle/>
                    <a:p>
                      <a:pPr algn="ctr" fontAlgn="b"/>
                      <a:r>
                        <a:rPr lang="en-IN" sz="800" b="0" i="0" u="none" strike="noStrike" dirty="0">
                          <a:solidFill>
                            <a:srgbClr val="000000"/>
                          </a:solidFill>
                          <a:effectLst/>
                          <a:latin typeface="Verdana" panose="020B0604030504040204" pitchFamily="34" charset="0"/>
                          <a:ea typeface="Verdana" panose="020B0604030504040204" pitchFamily="34" charset="0"/>
                        </a:rPr>
                        <a:t>0.20</a:t>
                      </a:r>
                    </a:p>
                  </a:txBody>
                  <a:tcPr marL="9525" marR="9525" marT="9525" marB="0" anchor="ctr"/>
                </a:tc>
                <a:tc>
                  <a:txBody>
                    <a:bodyPr/>
                    <a:lstStyle/>
                    <a:p>
                      <a:pPr algn="ctr" fontAlgn="b"/>
                      <a:r>
                        <a:rPr lang="en-IN" sz="800" b="0" i="0" u="none" strike="noStrike" dirty="0">
                          <a:solidFill>
                            <a:srgbClr val="000000"/>
                          </a:solidFill>
                          <a:effectLst/>
                          <a:latin typeface="Verdana" panose="020B0604030504040204" pitchFamily="34" charset="0"/>
                          <a:ea typeface="Verdana" panose="020B0604030504040204" pitchFamily="34" charset="0"/>
                        </a:rPr>
                        <a:t>0.96%</a:t>
                      </a:r>
                    </a:p>
                  </a:txBody>
                  <a:tcPr marL="9525" marR="9525" marT="9525" marB="0" anchor="ctr"/>
                </a:tc>
                <a:extLst>
                  <a:ext uri="{0D108BD9-81ED-4DB2-BD59-A6C34878D82A}">
                    <a16:rowId xmlns:a16="http://schemas.microsoft.com/office/drawing/2014/main" val="2657407470"/>
                  </a:ext>
                </a:extLst>
              </a:tr>
              <a:tr h="199723">
                <a:tc>
                  <a:txBody>
                    <a:bodyPr/>
                    <a:lstStyle/>
                    <a:p>
                      <a:pPr algn="l" fontAlgn="b"/>
                      <a:r>
                        <a:rPr lang="en-IN" sz="800" b="1" i="0" u="none" strike="noStrike" dirty="0">
                          <a:solidFill>
                            <a:srgbClr val="000000"/>
                          </a:solidFill>
                          <a:effectLst/>
                          <a:latin typeface="Verdana" panose="020B0604030504040204" pitchFamily="34" charset="0"/>
                          <a:ea typeface="Verdana" panose="020B0604030504040204" pitchFamily="34" charset="0"/>
                        </a:rPr>
                        <a:t>Total</a:t>
                      </a:r>
                    </a:p>
                  </a:txBody>
                  <a:tcPr marL="9525" marR="9525" marT="9525" marB="0" anchor="ctr"/>
                </a:tc>
                <a:tc>
                  <a:txBody>
                    <a:bodyPr/>
                    <a:lstStyle/>
                    <a:p>
                      <a:pPr algn="ctr" fontAlgn="b"/>
                      <a:r>
                        <a:rPr lang="en-IN" sz="800" b="1" i="0" u="none" strike="noStrike">
                          <a:solidFill>
                            <a:srgbClr val="000000"/>
                          </a:solidFill>
                          <a:effectLst/>
                          <a:latin typeface="Verdana" panose="020B0604030504040204" pitchFamily="34" charset="0"/>
                          <a:ea typeface="Verdana" panose="020B0604030504040204" pitchFamily="34" charset="0"/>
                        </a:rPr>
                        <a:t>17.26</a:t>
                      </a:r>
                    </a:p>
                  </a:txBody>
                  <a:tcPr marL="9525" marR="9525" marT="9525" marB="0" anchor="ctr"/>
                </a:tc>
                <a:tc>
                  <a:txBody>
                    <a:bodyPr/>
                    <a:lstStyle/>
                    <a:p>
                      <a:pPr algn="ctr" fontAlgn="b"/>
                      <a:r>
                        <a:rPr lang="en-IN" sz="800" b="1" i="0" u="none" strike="noStrike">
                          <a:solidFill>
                            <a:srgbClr val="000000"/>
                          </a:solidFill>
                          <a:effectLst/>
                          <a:latin typeface="Verdana" panose="020B0604030504040204" pitchFamily="34" charset="0"/>
                          <a:ea typeface="Verdana" panose="020B0604030504040204" pitchFamily="34" charset="0"/>
                        </a:rPr>
                        <a:t>18.05</a:t>
                      </a:r>
                    </a:p>
                  </a:txBody>
                  <a:tcPr marL="9525" marR="9525" marT="9525" marB="0" anchor="ctr"/>
                </a:tc>
                <a:tc>
                  <a:txBody>
                    <a:bodyPr/>
                    <a:lstStyle/>
                    <a:p>
                      <a:pPr algn="ctr" fontAlgn="b"/>
                      <a:r>
                        <a:rPr lang="en-IN" sz="800" b="1" i="0" u="none" strike="noStrike">
                          <a:solidFill>
                            <a:srgbClr val="000000"/>
                          </a:solidFill>
                          <a:effectLst/>
                          <a:latin typeface="Verdana" panose="020B0604030504040204" pitchFamily="34" charset="0"/>
                          <a:ea typeface="Verdana" panose="020B0604030504040204" pitchFamily="34" charset="0"/>
                        </a:rPr>
                        <a:t>18.13</a:t>
                      </a:r>
                    </a:p>
                  </a:txBody>
                  <a:tcPr marL="9525" marR="9525" marT="9525" marB="0" anchor="ctr"/>
                </a:tc>
                <a:tc>
                  <a:txBody>
                    <a:bodyPr/>
                    <a:lstStyle/>
                    <a:p>
                      <a:pPr algn="ctr" fontAlgn="b"/>
                      <a:r>
                        <a:rPr lang="en-IN" sz="800" b="1" i="0" u="none" strike="noStrike">
                          <a:solidFill>
                            <a:srgbClr val="000000"/>
                          </a:solidFill>
                          <a:effectLst/>
                          <a:latin typeface="Verdana" panose="020B0604030504040204" pitchFamily="34" charset="0"/>
                          <a:ea typeface="Verdana" panose="020B0604030504040204" pitchFamily="34" charset="0"/>
                        </a:rPr>
                        <a:t>17.23</a:t>
                      </a:r>
                    </a:p>
                  </a:txBody>
                  <a:tcPr marL="9525" marR="9525" marT="9525" marB="0" anchor="ctr"/>
                </a:tc>
                <a:tc>
                  <a:txBody>
                    <a:bodyPr/>
                    <a:lstStyle/>
                    <a:p>
                      <a:pPr algn="ctr" fontAlgn="b"/>
                      <a:r>
                        <a:rPr lang="en-IN" sz="800" b="1" i="0" u="none" strike="noStrike">
                          <a:solidFill>
                            <a:srgbClr val="000000"/>
                          </a:solidFill>
                          <a:effectLst/>
                          <a:latin typeface="Verdana" panose="020B0604030504040204" pitchFamily="34" charset="0"/>
                          <a:ea typeface="Verdana" panose="020B0604030504040204" pitchFamily="34" charset="0"/>
                        </a:rPr>
                        <a:t>17.73</a:t>
                      </a:r>
                    </a:p>
                  </a:txBody>
                  <a:tcPr marL="9525" marR="9525" marT="9525" marB="0" anchor="ctr"/>
                </a:tc>
                <a:tc>
                  <a:txBody>
                    <a:bodyPr/>
                    <a:lstStyle/>
                    <a:p>
                      <a:pPr algn="ctr" fontAlgn="b"/>
                      <a:r>
                        <a:rPr lang="en-IN" sz="800" b="1" i="0" u="none" strike="noStrike">
                          <a:solidFill>
                            <a:srgbClr val="000000"/>
                          </a:solidFill>
                          <a:effectLst/>
                          <a:latin typeface="Verdana" panose="020B0604030504040204" pitchFamily="34" charset="0"/>
                          <a:ea typeface="Verdana" panose="020B0604030504040204" pitchFamily="34" charset="0"/>
                        </a:rPr>
                        <a:t>18.56</a:t>
                      </a:r>
                    </a:p>
                  </a:txBody>
                  <a:tcPr marL="9525" marR="9525" marT="9525" marB="0" anchor="ctr"/>
                </a:tc>
                <a:tc>
                  <a:txBody>
                    <a:bodyPr/>
                    <a:lstStyle/>
                    <a:p>
                      <a:pPr algn="ctr" fontAlgn="b"/>
                      <a:r>
                        <a:rPr lang="en-IN" sz="800" b="1" i="0" u="none" strike="noStrike" dirty="0">
                          <a:solidFill>
                            <a:srgbClr val="000000"/>
                          </a:solidFill>
                          <a:effectLst/>
                          <a:latin typeface="Verdana" panose="020B0604030504040204" pitchFamily="34" charset="0"/>
                          <a:ea typeface="Verdana" panose="020B0604030504040204" pitchFamily="34" charset="0"/>
                        </a:rPr>
                        <a:t>19.64</a:t>
                      </a:r>
                    </a:p>
                  </a:txBody>
                  <a:tcPr marL="9525" marR="9525" marT="9525" marB="0" anchor="ctr"/>
                </a:tc>
                <a:tc>
                  <a:txBody>
                    <a:bodyPr/>
                    <a:lstStyle/>
                    <a:p>
                      <a:pPr algn="ctr" fontAlgn="b"/>
                      <a:r>
                        <a:rPr lang="en-IN" sz="800" b="1" i="0" u="none" strike="noStrike" dirty="0">
                          <a:solidFill>
                            <a:srgbClr val="000000"/>
                          </a:solidFill>
                          <a:effectLst/>
                          <a:latin typeface="Verdana" panose="020B0604030504040204" pitchFamily="34" charset="0"/>
                          <a:ea typeface="Verdana" panose="020B0604030504040204" pitchFamily="34" charset="0"/>
                        </a:rPr>
                        <a:t>20.90</a:t>
                      </a:r>
                    </a:p>
                  </a:txBody>
                  <a:tcPr marL="9525" marR="9525" marT="9525" marB="0" anchor="ctr"/>
                </a:tc>
                <a:tc>
                  <a:txBody>
                    <a:bodyPr/>
                    <a:lstStyle/>
                    <a:p>
                      <a:pPr algn="ctr" fontAlgn="b"/>
                      <a:r>
                        <a:rPr lang="en-IN" sz="800" b="1" i="0" u="none" strike="noStrike" dirty="0">
                          <a:solidFill>
                            <a:srgbClr val="000000"/>
                          </a:solidFill>
                          <a:effectLst/>
                          <a:latin typeface="Verdana" panose="020B0604030504040204" pitchFamily="34" charset="0"/>
                          <a:ea typeface="Verdana" panose="020B0604030504040204" pitchFamily="34" charset="0"/>
                        </a:rPr>
                        <a:t>22.36</a:t>
                      </a:r>
                    </a:p>
                  </a:txBody>
                  <a:tcPr marL="9525" marR="9525" marT="9525" marB="0" anchor="ctr"/>
                </a:tc>
                <a:tc>
                  <a:txBody>
                    <a:bodyPr/>
                    <a:lstStyle/>
                    <a:p>
                      <a:pPr algn="ctr" fontAlgn="b"/>
                      <a:r>
                        <a:rPr lang="en-IN" sz="800" b="1" i="0" u="none" strike="noStrike" dirty="0">
                          <a:solidFill>
                            <a:srgbClr val="000000"/>
                          </a:solidFill>
                          <a:effectLst/>
                          <a:latin typeface="Verdana" panose="020B0604030504040204" pitchFamily="34" charset="0"/>
                          <a:ea typeface="Verdana" panose="020B0604030504040204" pitchFamily="34" charset="0"/>
                        </a:rPr>
                        <a:t>23.87</a:t>
                      </a:r>
                    </a:p>
                  </a:txBody>
                  <a:tcPr marL="9525" marR="9525" marT="9525" marB="0" anchor="ctr"/>
                </a:tc>
                <a:tc>
                  <a:txBody>
                    <a:bodyPr/>
                    <a:lstStyle/>
                    <a:p>
                      <a:pPr algn="ctr" fontAlgn="b"/>
                      <a:r>
                        <a:rPr lang="en-IN" sz="800" b="1" i="0" u="none" strike="noStrike" dirty="0">
                          <a:solidFill>
                            <a:srgbClr val="000000"/>
                          </a:solidFill>
                          <a:effectLst/>
                          <a:latin typeface="Verdana" panose="020B0604030504040204" pitchFamily="34" charset="0"/>
                          <a:ea typeface="Verdana" panose="020B0604030504040204" pitchFamily="34" charset="0"/>
                        </a:rPr>
                        <a:t>25.38</a:t>
                      </a:r>
                    </a:p>
                  </a:txBody>
                  <a:tcPr marL="9525" marR="9525" marT="9525" marB="0" anchor="ctr"/>
                </a:tc>
                <a:tc>
                  <a:txBody>
                    <a:bodyPr/>
                    <a:lstStyle/>
                    <a:p>
                      <a:pPr algn="ctr" fontAlgn="b"/>
                      <a:r>
                        <a:rPr lang="en-IN" sz="800" b="1" i="0" u="none" strike="noStrike" dirty="0">
                          <a:solidFill>
                            <a:srgbClr val="000000"/>
                          </a:solidFill>
                          <a:effectLst/>
                          <a:latin typeface="Verdana" panose="020B0604030504040204" pitchFamily="34" charset="0"/>
                          <a:ea typeface="Verdana" panose="020B0604030504040204" pitchFamily="34" charset="0"/>
                        </a:rPr>
                        <a:t>6.46%</a:t>
                      </a:r>
                    </a:p>
                  </a:txBody>
                  <a:tcPr marL="9525" marR="9525" marT="9525" marB="0" anchor="ctr"/>
                </a:tc>
                <a:extLst>
                  <a:ext uri="{0D108BD9-81ED-4DB2-BD59-A6C34878D82A}">
                    <a16:rowId xmlns:a16="http://schemas.microsoft.com/office/drawing/2014/main" val="3139381052"/>
                  </a:ext>
                </a:extLst>
              </a:tr>
            </a:tbl>
          </a:graphicData>
        </a:graphic>
      </p:graphicFrame>
      <p:sp>
        <p:nvSpPr>
          <p:cNvPr id="6" name="TextBox 5">
            <a:extLst>
              <a:ext uri="{FF2B5EF4-FFF2-40B4-BE49-F238E27FC236}">
                <a16:creationId xmlns:a16="http://schemas.microsoft.com/office/drawing/2014/main" id="{5A5394C2-A09D-4549-AB44-83C3E03727E7}"/>
              </a:ext>
            </a:extLst>
          </p:cNvPr>
          <p:cNvSpPr txBox="1"/>
          <p:nvPr/>
        </p:nvSpPr>
        <p:spPr>
          <a:xfrm>
            <a:off x="5870283" y="4070135"/>
            <a:ext cx="3095493" cy="200055"/>
          </a:xfrm>
          <a:prstGeom prst="rect">
            <a:avLst/>
          </a:prstGeom>
          <a:noFill/>
        </p:spPr>
        <p:txBody>
          <a:bodyPr wrap="square" rtlCol="0">
            <a:spAutoFit/>
          </a:bodyPr>
          <a:lstStyle>
            <a:defPPr>
              <a:defRPr lang="en-US"/>
            </a:defPPr>
            <a:lvl1pPr algn="r">
              <a:defRPr sz="800" i="1">
                <a:solidFill>
                  <a:srgbClr val="7F7F7F"/>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a:t>
            </a:r>
            <a:r>
              <a:rPr lang="en-IN" sz="700" dirty="0">
                <a:solidFill>
                  <a:prstClr val="white">
                    <a:lumMod val="50000"/>
                  </a:prstClr>
                </a:solidFill>
              </a:rPr>
              <a:t>TechSci Research</a:t>
            </a:r>
            <a:r>
              <a:rPr kumimoji="0" lang="en-IN" sz="7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 </a:t>
            </a:r>
          </a:p>
        </p:txBody>
      </p:sp>
    </p:spTree>
    <p:extLst>
      <p:ext uri="{BB962C8B-B14F-4D97-AF65-F5344CB8AC3E}">
        <p14:creationId xmlns:p14="http://schemas.microsoft.com/office/powerpoint/2010/main" val="3834134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EF766132-4144-42AC-9E69-7838A000EFEE}"/>
              </a:ext>
            </a:extLst>
          </p:cNvPr>
          <p:cNvGraphicFramePr/>
          <p:nvPr>
            <p:extLst>
              <p:ext uri="{D42A27DB-BD31-4B8C-83A1-F6EECF244321}">
                <p14:modId xmlns:p14="http://schemas.microsoft.com/office/powerpoint/2010/main" val="1164231920"/>
              </p:ext>
            </p:extLst>
          </p:nvPr>
        </p:nvGraphicFramePr>
        <p:xfrm>
          <a:off x="179388" y="880213"/>
          <a:ext cx="8840928" cy="3096769"/>
        </p:xfrm>
        <a:graphic>
          <a:graphicData uri="http://schemas.openxmlformats.org/drawingml/2006/chart">
            <c:chart xmlns:c="http://schemas.openxmlformats.org/drawingml/2006/chart" xmlns:r="http://schemas.openxmlformats.org/officeDocument/2006/relationships" r:id="rId2"/>
          </a:graphicData>
        </a:graphic>
      </p:graphicFrame>
      <p:sp>
        <p:nvSpPr>
          <p:cNvPr id="4" name="TextBox 3">
            <a:extLst>
              <a:ext uri="{FF2B5EF4-FFF2-40B4-BE49-F238E27FC236}">
                <a16:creationId xmlns:a16="http://schemas.microsoft.com/office/drawing/2014/main" id="{A94D8441-3C7E-4756-AC38-D50089A7D964}"/>
              </a:ext>
            </a:extLst>
          </p:cNvPr>
          <p:cNvSpPr txBox="1"/>
          <p:nvPr/>
        </p:nvSpPr>
        <p:spPr>
          <a:xfrm>
            <a:off x="123684" y="265043"/>
            <a:ext cx="7069564" cy="276999"/>
          </a:xfrm>
          <a:prstGeom prst="rect">
            <a:avLst/>
          </a:prstGeom>
          <a:noFill/>
        </p:spPr>
        <p:txBody>
          <a:bodyPr wrap="none" rtlCol="0">
            <a:spAutoFit/>
          </a:bodyPr>
          <a:lstStyle>
            <a:defPPr>
              <a:defRPr lang="en-US"/>
            </a:defPPr>
            <a:lvl1pPr>
              <a:defRPr sz="1400" b="1">
                <a:latin typeface="Verdana" panose="020B0604030504040204" pitchFamily="34" charset="0"/>
                <a:ea typeface="Verdana" panose="020B0604030504040204" pitchFamily="34" charset="0"/>
                <a:cs typeface="Verdana" panose="020B060403050404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IN" sz="1200" dirty="0"/>
              <a:t>Europe Autoclaved Aerated Concrete Market Share, By Blocks Size, 2017-2027F</a:t>
            </a:r>
          </a:p>
        </p:txBody>
      </p:sp>
      <p:sp>
        <p:nvSpPr>
          <p:cNvPr id="8" name="TextBox 7">
            <a:extLst>
              <a:ext uri="{FF2B5EF4-FFF2-40B4-BE49-F238E27FC236}">
                <a16:creationId xmlns:a16="http://schemas.microsoft.com/office/drawing/2014/main" id="{A9BB8FB8-6741-415F-83A5-516CEB89429E}"/>
              </a:ext>
            </a:extLst>
          </p:cNvPr>
          <p:cNvSpPr txBox="1"/>
          <p:nvPr/>
        </p:nvSpPr>
        <p:spPr>
          <a:xfrm>
            <a:off x="5851995" y="6420922"/>
            <a:ext cx="3095493" cy="200055"/>
          </a:xfrm>
          <a:prstGeom prst="rect">
            <a:avLst/>
          </a:prstGeom>
          <a:noFill/>
        </p:spPr>
        <p:txBody>
          <a:bodyPr wrap="square" rtlCol="0">
            <a:spAutoFit/>
          </a:bodyPr>
          <a:lstStyle>
            <a:defPPr>
              <a:defRPr lang="en-US"/>
            </a:defPPr>
            <a:lvl1pPr algn="r">
              <a:defRPr sz="800" i="1">
                <a:solidFill>
                  <a:srgbClr val="7F7F7F"/>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a:t>
            </a:r>
            <a:r>
              <a:rPr lang="en-IN" sz="700" dirty="0">
                <a:solidFill>
                  <a:prstClr val="white">
                    <a:lumMod val="50000"/>
                  </a:prstClr>
                </a:solidFill>
              </a:rPr>
              <a:t>TechSci Research</a:t>
            </a:r>
            <a:r>
              <a:rPr kumimoji="0" lang="en-IN" sz="7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 </a:t>
            </a:r>
          </a:p>
        </p:txBody>
      </p:sp>
      <p:graphicFrame>
        <p:nvGraphicFramePr>
          <p:cNvPr id="5" name="Table 4">
            <a:extLst>
              <a:ext uri="{FF2B5EF4-FFF2-40B4-BE49-F238E27FC236}">
                <a16:creationId xmlns:a16="http://schemas.microsoft.com/office/drawing/2014/main" id="{4AC69EE0-2B5F-4FE7-A510-AD569CE2015E}"/>
              </a:ext>
            </a:extLst>
          </p:cNvPr>
          <p:cNvGraphicFramePr>
            <a:graphicFrameLocks noGrp="1"/>
          </p:cNvGraphicFramePr>
          <p:nvPr>
            <p:extLst>
              <p:ext uri="{D42A27DB-BD31-4B8C-83A1-F6EECF244321}">
                <p14:modId xmlns:p14="http://schemas.microsoft.com/office/powerpoint/2010/main" val="3724197443"/>
              </p:ext>
            </p:extLst>
          </p:nvPr>
        </p:nvGraphicFramePr>
        <p:xfrm>
          <a:off x="179388" y="4221045"/>
          <a:ext cx="8731526" cy="2028468"/>
        </p:xfrm>
        <a:graphic>
          <a:graphicData uri="http://schemas.openxmlformats.org/drawingml/2006/table">
            <a:tbl>
              <a:tblPr>
                <a:tableStyleId>{616DA210-FB5B-4158-B5E0-FEB733F419BA}</a:tableStyleId>
              </a:tblPr>
              <a:tblGrid>
                <a:gridCol w="2047814">
                  <a:extLst>
                    <a:ext uri="{9D8B030D-6E8A-4147-A177-3AD203B41FA5}">
                      <a16:colId xmlns:a16="http://schemas.microsoft.com/office/drawing/2014/main" val="2311606297"/>
                    </a:ext>
                  </a:extLst>
                </a:gridCol>
                <a:gridCol w="557702">
                  <a:extLst>
                    <a:ext uri="{9D8B030D-6E8A-4147-A177-3AD203B41FA5}">
                      <a16:colId xmlns:a16="http://schemas.microsoft.com/office/drawing/2014/main" val="4201934877"/>
                    </a:ext>
                  </a:extLst>
                </a:gridCol>
                <a:gridCol w="557702">
                  <a:extLst>
                    <a:ext uri="{9D8B030D-6E8A-4147-A177-3AD203B41FA5}">
                      <a16:colId xmlns:a16="http://schemas.microsoft.com/office/drawing/2014/main" val="1699847157"/>
                    </a:ext>
                  </a:extLst>
                </a:gridCol>
                <a:gridCol w="557702">
                  <a:extLst>
                    <a:ext uri="{9D8B030D-6E8A-4147-A177-3AD203B41FA5}">
                      <a16:colId xmlns:a16="http://schemas.microsoft.com/office/drawing/2014/main" val="523019236"/>
                    </a:ext>
                  </a:extLst>
                </a:gridCol>
                <a:gridCol w="557702">
                  <a:extLst>
                    <a:ext uri="{9D8B030D-6E8A-4147-A177-3AD203B41FA5}">
                      <a16:colId xmlns:a16="http://schemas.microsoft.com/office/drawing/2014/main" val="963992997"/>
                    </a:ext>
                  </a:extLst>
                </a:gridCol>
                <a:gridCol w="548990">
                  <a:extLst>
                    <a:ext uri="{9D8B030D-6E8A-4147-A177-3AD203B41FA5}">
                      <a16:colId xmlns:a16="http://schemas.microsoft.com/office/drawing/2014/main" val="932728819"/>
                    </a:ext>
                  </a:extLst>
                </a:gridCol>
                <a:gridCol w="557702">
                  <a:extLst>
                    <a:ext uri="{9D8B030D-6E8A-4147-A177-3AD203B41FA5}">
                      <a16:colId xmlns:a16="http://schemas.microsoft.com/office/drawing/2014/main" val="2598007573"/>
                    </a:ext>
                  </a:extLst>
                </a:gridCol>
                <a:gridCol w="557702">
                  <a:extLst>
                    <a:ext uri="{9D8B030D-6E8A-4147-A177-3AD203B41FA5}">
                      <a16:colId xmlns:a16="http://schemas.microsoft.com/office/drawing/2014/main" val="1103228374"/>
                    </a:ext>
                  </a:extLst>
                </a:gridCol>
                <a:gridCol w="557702">
                  <a:extLst>
                    <a:ext uri="{9D8B030D-6E8A-4147-A177-3AD203B41FA5}">
                      <a16:colId xmlns:a16="http://schemas.microsoft.com/office/drawing/2014/main" val="3530052271"/>
                    </a:ext>
                  </a:extLst>
                </a:gridCol>
                <a:gridCol w="557702">
                  <a:extLst>
                    <a:ext uri="{9D8B030D-6E8A-4147-A177-3AD203B41FA5}">
                      <a16:colId xmlns:a16="http://schemas.microsoft.com/office/drawing/2014/main" val="744134068"/>
                    </a:ext>
                  </a:extLst>
                </a:gridCol>
                <a:gridCol w="557702">
                  <a:extLst>
                    <a:ext uri="{9D8B030D-6E8A-4147-A177-3AD203B41FA5}">
                      <a16:colId xmlns:a16="http://schemas.microsoft.com/office/drawing/2014/main" val="3347258506"/>
                    </a:ext>
                  </a:extLst>
                </a:gridCol>
                <a:gridCol w="557702">
                  <a:extLst>
                    <a:ext uri="{9D8B030D-6E8A-4147-A177-3AD203B41FA5}">
                      <a16:colId xmlns:a16="http://schemas.microsoft.com/office/drawing/2014/main" val="1847895652"/>
                    </a:ext>
                  </a:extLst>
                </a:gridCol>
                <a:gridCol w="557702">
                  <a:extLst>
                    <a:ext uri="{9D8B030D-6E8A-4147-A177-3AD203B41FA5}">
                      <a16:colId xmlns:a16="http://schemas.microsoft.com/office/drawing/2014/main" val="502484083"/>
                    </a:ext>
                  </a:extLst>
                </a:gridCol>
              </a:tblGrid>
              <a:tr h="802295">
                <a:tc>
                  <a:txBody>
                    <a:bodyPr/>
                    <a:lstStyle/>
                    <a:p>
                      <a:pPr algn="l" fontAlgn="b"/>
                      <a:r>
                        <a:rPr lang="en-US" sz="800" b="1" u="none" strike="noStrike" dirty="0">
                          <a:solidFill>
                            <a:schemeClr val="bg1"/>
                          </a:solidFill>
                          <a:effectLst/>
                          <a:latin typeface="Verdana" panose="020B0604030504040204" pitchFamily="34" charset="0"/>
                          <a:ea typeface="Verdana" panose="020B0604030504040204" pitchFamily="34" charset="0"/>
                        </a:rPr>
                        <a:t>Demand By Blocks Size (Million m^3)</a:t>
                      </a:r>
                      <a:endParaRPr lang="en-US" sz="800" b="1" i="0" u="none" strike="noStrike" dirty="0">
                        <a:solidFill>
                          <a:schemeClr val="bg1"/>
                        </a:solidFill>
                        <a:effectLst/>
                        <a:latin typeface="Verdana" panose="020B0604030504040204" pitchFamily="34" charset="0"/>
                        <a:ea typeface="Verdana" panose="020B0604030504040204" pitchFamily="34" charset="0"/>
                      </a:endParaRPr>
                    </a:p>
                  </a:txBody>
                  <a:tcPr marL="0" marR="0" marT="0" marB="0" anchor="ctr">
                    <a:solidFill>
                      <a:schemeClr val="accent5">
                        <a:lumMod val="50000"/>
                      </a:schemeClr>
                    </a:solidFill>
                  </a:tcPr>
                </a:tc>
                <a:tc>
                  <a:txBody>
                    <a:bodyPr/>
                    <a:lstStyle/>
                    <a:p>
                      <a:pPr algn="ctr" fontAlgn="b"/>
                      <a:r>
                        <a:rPr lang="en-IN" sz="800" b="1" u="none" strike="noStrike" dirty="0">
                          <a:solidFill>
                            <a:schemeClr val="bg1"/>
                          </a:solidFill>
                          <a:effectLst/>
                          <a:latin typeface="Verdana" panose="020B0604030504040204" pitchFamily="34" charset="0"/>
                          <a:ea typeface="Verdana" panose="020B0604030504040204" pitchFamily="34" charset="0"/>
                        </a:rPr>
                        <a:t>2017</a:t>
                      </a:r>
                      <a:endParaRPr lang="en-IN" sz="800" b="1" i="0" u="none" strike="noStrike" dirty="0">
                        <a:solidFill>
                          <a:schemeClr val="bg1"/>
                        </a:solidFill>
                        <a:effectLst/>
                        <a:latin typeface="Verdana" panose="020B0604030504040204" pitchFamily="34" charset="0"/>
                        <a:ea typeface="Verdana" panose="020B0604030504040204" pitchFamily="34" charset="0"/>
                      </a:endParaRPr>
                    </a:p>
                  </a:txBody>
                  <a:tcPr marL="0" marR="0" marT="0" marB="0" anchor="ctr">
                    <a:solidFill>
                      <a:schemeClr val="accent5">
                        <a:lumMod val="50000"/>
                      </a:schemeClr>
                    </a:solidFill>
                  </a:tcPr>
                </a:tc>
                <a:tc>
                  <a:txBody>
                    <a:bodyPr/>
                    <a:lstStyle/>
                    <a:p>
                      <a:pPr algn="ctr" fontAlgn="b"/>
                      <a:r>
                        <a:rPr lang="en-IN" sz="800" b="1" u="none" strike="noStrike" dirty="0">
                          <a:solidFill>
                            <a:schemeClr val="bg1"/>
                          </a:solidFill>
                          <a:effectLst/>
                          <a:latin typeface="Verdana" panose="020B0604030504040204" pitchFamily="34" charset="0"/>
                          <a:ea typeface="Verdana" panose="020B0604030504040204" pitchFamily="34" charset="0"/>
                        </a:rPr>
                        <a:t>2018</a:t>
                      </a:r>
                      <a:endParaRPr lang="en-IN" sz="800" b="1" i="0" u="none" strike="noStrike" dirty="0">
                        <a:solidFill>
                          <a:schemeClr val="bg1"/>
                        </a:solidFill>
                        <a:effectLst/>
                        <a:latin typeface="Verdana" panose="020B0604030504040204" pitchFamily="34" charset="0"/>
                        <a:ea typeface="Verdana" panose="020B0604030504040204" pitchFamily="34" charset="0"/>
                      </a:endParaRPr>
                    </a:p>
                  </a:txBody>
                  <a:tcPr marL="0" marR="0" marT="0" marB="0" anchor="ctr">
                    <a:solidFill>
                      <a:schemeClr val="accent5">
                        <a:lumMod val="50000"/>
                      </a:schemeClr>
                    </a:solidFill>
                  </a:tcPr>
                </a:tc>
                <a:tc>
                  <a:txBody>
                    <a:bodyPr/>
                    <a:lstStyle/>
                    <a:p>
                      <a:pPr algn="ctr" fontAlgn="b"/>
                      <a:r>
                        <a:rPr lang="en-IN" sz="800" b="1" u="none" strike="noStrike" dirty="0">
                          <a:solidFill>
                            <a:schemeClr val="bg1"/>
                          </a:solidFill>
                          <a:effectLst/>
                          <a:latin typeface="Verdana" panose="020B0604030504040204" pitchFamily="34" charset="0"/>
                          <a:ea typeface="Verdana" panose="020B0604030504040204" pitchFamily="34" charset="0"/>
                        </a:rPr>
                        <a:t>2019</a:t>
                      </a:r>
                      <a:endParaRPr lang="en-IN" sz="800" b="1" i="0" u="none" strike="noStrike" dirty="0">
                        <a:solidFill>
                          <a:schemeClr val="bg1"/>
                        </a:solidFill>
                        <a:effectLst/>
                        <a:latin typeface="Verdana" panose="020B0604030504040204" pitchFamily="34" charset="0"/>
                        <a:ea typeface="Verdana" panose="020B0604030504040204" pitchFamily="34" charset="0"/>
                      </a:endParaRPr>
                    </a:p>
                  </a:txBody>
                  <a:tcPr marL="0" marR="0" marT="0" marB="0" anchor="ctr">
                    <a:solidFill>
                      <a:schemeClr val="accent5">
                        <a:lumMod val="50000"/>
                      </a:schemeClr>
                    </a:solidFill>
                  </a:tcPr>
                </a:tc>
                <a:tc>
                  <a:txBody>
                    <a:bodyPr/>
                    <a:lstStyle/>
                    <a:p>
                      <a:pPr algn="ctr" fontAlgn="b"/>
                      <a:r>
                        <a:rPr lang="en-IN" sz="800" b="1" u="none" strike="noStrike" dirty="0">
                          <a:solidFill>
                            <a:schemeClr val="bg1"/>
                          </a:solidFill>
                          <a:effectLst/>
                          <a:latin typeface="Verdana" panose="020B0604030504040204" pitchFamily="34" charset="0"/>
                          <a:ea typeface="Verdana" panose="020B0604030504040204" pitchFamily="34" charset="0"/>
                        </a:rPr>
                        <a:t>2020</a:t>
                      </a:r>
                      <a:endParaRPr lang="en-IN" sz="800" b="1" i="0" u="none" strike="noStrike" dirty="0">
                        <a:solidFill>
                          <a:schemeClr val="bg1"/>
                        </a:solidFill>
                        <a:effectLst/>
                        <a:latin typeface="Verdana" panose="020B0604030504040204" pitchFamily="34" charset="0"/>
                        <a:ea typeface="Verdana" panose="020B0604030504040204" pitchFamily="34" charset="0"/>
                      </a:endParaRPr>
                    </a:p>
                  </a:txBody>
                  <a:tcPr marL="0" marR="0" marT="0" marB="0" anchor="ctr">
                    <a:solidFill>
                      <a:schemeClr val="accent5">
                        <a:lumMod val="50000"/>
                      </a:schemeClr>
                    </a:solidFill>
                  </a:tcPr>
                </a:tc>
                <a:tc>
                  <a:txBody>
                    <a:bodyPr/>
                    <a:lstStyle/>
                    <a:p>
                      <a:pPr algn="ctr" fontAlgn="b"/>
                      <a:r>
                        <a:rPr lang="en-IN" sz="800" b="1" u="none" strike="noStrike" dirty="0">
                          <a:solidFill>
                            <a:schemeClr val="bg1"/>
                          </a:solidFill>
                          <a:effectLst/>
                          <a:latin typeface="Verdana" panose="020B0604030504040204" pitchFamily="34" charset="0"/>
                          <a:ea typeface="Verdana" panose="020B0604030504040204" pitchFamily="34" charset="0"/>
                        </a:rPr>
                        <a:t>2021</a:t>
                      </a:r>
                      <a:endParaRPr lang="en-IN" sz="800" b="1" i="0" u="none" strike="noStrike" dirty="0">
                        <a:solidFill>
                          <a:schemeClr val="bg1"/>
                        </a:solidFill>
                        <a:effectLst/>
                        <a:latin typeface="Verdana" panose="020B0604030504040204" pitchFamily="34" charset="0"/>
                        <a:ea typeface="Verdana" panose="020B0604030504040204" pitchFamily="34" charset="0"/>
                      </a:endParaRPr>
                    </a:p>
                  </a:txBody>
                  <a:tcPr marL="0" marR="0" marT="0" marB="0" anchor="ctr">
                    <a:solidFill>
                      <a:schemeClr val="accent5">
                        <a:lumMod val="50000"/>
                      </a:schemeClr>
                    </a:solidFill>
                  </a:tcPr>
                </a:tc>
                <a:tc>
                  <a:txBody>
                    <a:bodyPr/>
                    <a:lstStyle/>
                    <a:p>
                      <a:pPr algn="ctr" fontAlgn="b"/>
                      <a:r>
                        <a:rPr lang="en-IN" sz="800" b="1" u="none" strike="noStrike" dirty="0">
                          <a:solidFill>
                            <a:schemeClr val="bg1"/>
                          </a:solidFill>
                          <a:effectLst/>
                          <a:latin typeface="Verdana" panose="020B0604030504040204" pitchFamily="34" charset="0"/>
                          <a:ea typeface="Verdana" panose="020B0604030504040204" pitchFamily="34" charset="0"/>
                        </a:rPr>
                        <a:t>2022E</a:t>
                      </a:r>
                      <a:endParaRPr lang="en-IN" sz="800" b="1" i="0" u="none" strike="noStrike" dirty="0">
                        <a:solidFill>
                          <a:schemeClr val="bg1"/>
                        </a:solidFill>
                        <a:effectLst/>
                        <a:latin typeface="Verdana" panose="020B0604030504040204" pitchFamily="34" charset="0"/>
                        <a:ea typeface="Verdana" panose="020B0604030504040204" pitchFamily="34" charset="0"/>
                      </a:endParaRPr>
                    </a:p>
                  </a:txBody>
                  <a:tcPr marL="0" marR="0" marT="0" marB="0" anchor="ctr">
                    <a:solidFill>
                      <a:schemeClr val="accent5">
                        <a:lumMod val="50000"/>
                      </a:schemeClr>
                    </a:solidFill>
                  </a:tcPr>
                </a:tc>
                <a:tc>
                  <a:txBody>
                    <a:bodyPr/>
                    <a:lstStyle/>
                    <a:p>
                      <a:pPr algn="ctr" fontAlgn="b"/>
                      <a:r>
                        <a:rPr lang="en-IN" sz="800" b="1" u="none" strike="noStrike" dirty="0">
                          <a:solidFill>
                            <a:schemeClr val="bg1"/>
                          </a:solidFill>
                          <a:effectLst/>
                          <a:latin typeface="Verdana" panose="020B0604030504040204" pitchFamily="34" charset="0"/>
                          <a:ea typeface="Verdana" panose="020B0604030504040204" pitchFamily="34" charset="0"/>
                        </a:rPr>
                        <a:t>2023F</a:t>
                      </a:r>
                      <a:endParaRPr lang="en-IN" sz="800" b="1" i="0" u="none" strike="noStrike" dirty="0">
                        <a:solidFill>
                          <a:schemeClr val="bg1"/>
                        </a:solidFill>
                        <a:effectLst/>
                        <a:latin typeface="Verdana" panose="020B0604030504040204" pitchFamily="34" charset="0"/>
                        <a:ea typeface="Verdana" panose="020B0604030504040204" pitchFamily="34" charset="0"/>
                      </a:endParaRPr>
                    </a:p>
                  </a:txBody>
                  <a:tcPr marL="0" marR="0" marT="0" marB="0" anchor="ctr">
                    <a:solidFill>
                      <a:schemeClr val="accent5">
                        <a:lumMod val="50000"/>
                      </a:schemeClr>
                    </a:solidFill>
                  </a:tcPr>
                </a:tc>
                <a:tc>
                  <a:txBody>
                    <a:bodyPr/>
                    <a:lstStyle/>
                    <a:p>
                      <a:pPr algn="ctr" fontAlgn="b"/>
                      <a:r>
                        <a:rPr lang="en-IN" sz="800" b="1" u="none" strike="noStrike" dirty="0">
                          <a:solidFill>
                            <a:schemeClr val="bg1"/>
                          </a:solidFill>
                          <a:effectLst/>
                          <a:latin typeface="Verdana" panose="020B0604030504040204" pitchFamily="34" charset="0"/>
                          <a:ea typeface="Verdana" panose="020B0604030504040204" pitchFamily="34" charset="0"/>
                        </a:rPr>
                        <a:t>2024F</a:t>
                      </a:r>
                      <a:endParaRPr lang="en-IN" sz="800" b="1" i="0" u="none" strike="noStrike" dirty="0">
                        <a:solidFill>
                          <a:schemeClr val="bg1"/>
                        </a:solidFill>
                        <a:effectLst/>
                        <a:latin typeface="Verdana" panose="020B0604030504040204" pitchFamily="34" charset="0"/>
                        <a:ea typeface="Verdana" panose="020B0604030504040204" pitchFamily="34" charset="0"/>
                      </a:endParaRPr>
                    </a:p>
                  </a:txBody>
                  <a:tcPr marL="0" marR="0" marT="0" marB="0" anchor="ctr">
                    <a:solidFill>
                      <a:schemeClr val="accent5">
                        <a:lumMod val="50000"/>
                      </a:schemeClr>
                    </a:solidFill>
                  </a:tcPr>
                </a:tc>
                <a:tc>
                  <a:txBody>
                    <a:bodyPr/>
                    <a:lstStyle/>
                    <a:p>
                      <a:pPr algn="ctr" fontAlgn="b"/>
                      <a:r>
                        <a:rPr lang="en-IN" sz="800" b="1" u="none" strike="noStrike" dirty="0">
                          <a:solidFill>
                            <a:schemeClr val="bg1"/>
                          </a:solidFill>
                          <a:effectLst/>
                          <a:latin typeface="Verdana" panose="020B0604030504040204" pitchFamily="34" charset="0"/>
                          <a:ea typeface="Verdana" panose="020B0604030504040204" pitchFamily="34" charset="0"/>
                        </a:rPr>
                        <a:t>2025F</a:t>
                      </a:r>
                      <a:endParaRPr lang="en-IN" sz="800" b="1" i="0" u="none" strike="noStrike" dirty="0">
                        <a:solidFill>
                          <a:schemeClr val="bg1"/>
                        </a:solidFill>
                        <a:effectLst/>
                        <a:latin typeface="Verdana" panose="020B0604030504040204" pitchFamily="34" charset="0"/>
                        <a:ea typeface="Verdana" panose="020B0604030504040204" pitchFamily="34" charset="0"/>
                      </a:endParaRPr>
                    </a:p>
                  </a:txBody>
                  <a:tcPr marL="0" marR="0" marT="0" marB="0" anchor="ctr">
                    <a:solidFill>
                      <a:schemeClr val="accent5">
                        <a:lumMod val="50000"/>
                      </a:schemeClr>
                    </a:solidFill>
                  </a:tcPr>
                </a:tc>
                <a:tc>
                  <a:txBody>
                    <a:bodyPr/>
                    <a:lstStyle/>
                    <a:p>
                      <a:pPr algn="ctr" fontAlgn="b"/>
                      <a:r>
                        <a:rPr lang="en-IN" sz="800" b="1" u="none" strike="noStrike" dirty="0">
                          <a:solidFill>
                            <a:schemeClr val="bg1"/>
                          </a:solidFill>
                          <a:effectLst/>
                          <a:latin typeface="Verdana" panose="020B0604030504040204" pitchFamily="34" charset="0"/>
                          <a:ea typeface="Verdana" panose="020B0604030504040204" pitchFamily="34" charset="0"/>
                        </a:rPr>
                        <a:t>2026F</a:t>
                      </a:r>
                      <a:endParaRPr lang="en-IN" sz="800" b="1" i="0" u="none" strike="noStrike" dirty="0">
                        <a:solidFill>
                          <a:schemeClr val="bg1"/>
                        </a:solidFill>
                        <a:effectLst/>
                        <a:latin typeface="Verdana" panose="020B0604030504040204" pitchFamily="34" charset="0"/>
                        <a:ea typeface="Verdana" panose="020B0604030504040204" pitchFamily="34" charset="0"/>
                      </a:endParaRPr>
                    </a:p>
                  </a:txBody>
                  <a:tcPr marL="0" marR="0" marT="0" marB="0" anchor="ctr">
                    <a:solidFill>
                      <a:schemeClr val="accent5">
                        <a:lumMod val="50000"/>
                      </a:schemeClr>
                    </a:solidFill>
                  </a:tcPr>
                </a:tc>
                <a:tc>
                  <a:txBody>
                    <a:bodyPr/>
                    <a:lstStyle/>
                    <a:p>
                      <a:pPr algn="ctr" fontAlgn="b"/>
                      <a:r>
                        <a:rPr lang="en-IN" sz="800" b="1" u="none" strike="noStrike" dirty="0">
                          <a:solidFill>
                            <a:schemeClr val="bg1"/>
                          </a:solidFill>
                          <a:effectLst/>
                          <a:latin typeface="Verdana" panose="020B0604030504040204" pitchFamily="34" charset="0"/>
                          <a:ea typeface="Verdana" panose="020B0604030504040204" pitchFamily="34" charset="0"/>
                        </a:rPr>
                        <a:t>2027F</a:t>
                      </a:r>
                      <a:endParaRPr lang="en-IN" sz="800" b="1" i="0" u="none" strike="noStrike" dirty="0">
                        <a:solidFill>
                          <a:schemeClr val="bg1"/>
                        </a:solidFill>
                        <a:effectLst/>
                        <a:latin typeface="Verdana" panose="020B0604030504040204" pitchFamily="34" charset="0"/>
                        <a:ea typeface="Verdana" panose="020B0604030504040204" pitchFamily="34" charset="0"/>
                      </a:endParaRPr>
                    </a:p>
                  </a:txBody>
                  <a:tcPr marL="0" marR="0" marT="0" marB="0" anchor="ctr">
                    <a:solidFill>
                      <a:schemeClr val="accent5">
                        <a:lumMod val="50000"/>
                      </a:schemeClr>
                    </a:solidFill>
                  </a:tcPr>
                </a:tc>
                <a:tc>
                  <a:txBody>
                    <a:bodyPr/>
                    <a:lstStyle/>
                    <a:p>
                      <a:pPr algn="ctr" fontAlgn="ctr"/>
                      <a:r>
                        <a:rPr lang="en-IN" sz="800" b="1" i="0" u="none" strike="noStrike" dirty="0">
                          <a:solidFill>
                            <a:srgbClr val="FFFFFF"/>
                          </a:solidFill>
                          <a:effectLst/>
                          <a:latin typeface="Verdana" panose="020B0604030504040204" pitchFamily="34" charset="0"/>
                          <a:ea typeface="Verdana" panose="020B0604030504040204" pitchFamily="34" charset="0"/>
                        </a:rPr>
                        <a:t>CAGR (2022E-2027F)</a:t>
                      </a:r>
                    </a:p>
                  </a:txBody>
                  <a:tcPr marL="9525" marR="9525" marT="9525" marB="0" anchor="ctr">
                    <a:solidFill>
                      <a:schemeClr val="accent5">
                        <a:lumMod val="50000"/>
                      </a:schemeClr>
                    </a:solidFill>
                  </a:tcPr>
                </a:tc>
                <a:extLst>
                  <a:ext uri="{0D108BD9-81ED-4DB2-BD59-A6C34878D82A}">
                    <a16:rowId xmlns:a16="http://schemas.microsoft.com/office/drawing/2014/main" val="2599886474"/>
                  </a:ext>
                </a:extLst>
              </a:tr>
              <a:tr h="316471">
                <a:tc>
                  <a:txBody>
                    <a:bodyPr/>
                    <a:lstStyle/>
                    <a:p>
                      <a:pPr algn="l" fontAlgn="b"/>
                      <a:r>
                        <a:rPr lang="en-IN" sz="800" b="0" i="0" u="none" strike="noStrike" dirty="0">
                          <a:solidFill>
                            <a:srgbClr val="000000"/>
                          </a:solidFill>
                          <a:effectLst/>
                          <a:latin typeface="Verdana" panose="020B0604030504040204" pitchFamily="34" charset="0"/>
                          <a:ea typeface="Verdana" panose="020B0604030504040204" pitchFamily="34" charset="0"/>
                        </a:rPr>
                        <a:t>200 X 200 X 600</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4.12</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4.29</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4.28</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4.05</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4.14</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4.31</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4.54</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4.80</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5.11</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5.43</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5.74</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5.87%</a:t>
                      </a:r>
                    </a:p>
                  </a:txBody>
                  <a:tcPr marL="9525" marR="9525" marT="9525" marB="0" anchor="ctr"/>
                </a:tc>
                <a:extLst>
                  <a:ext uri="{0D108BD9-81ED-4DB2-BD59-A6C34878D82A}">
                    <a16:rowId xmlns:a16="http://schemas.microsoft.com/office/drawing/2014/main" val="590663009"/>
                  </a:ext>
                </a:extLst>
              </a:tr>
              <a:tr h="303234">
                <a:tc>
                  <a:txBody>
                    <a:bodyPr/>
                    <a:lstStyle/>
                    <a:p>
                      <a:pPr algn="l" fontAlgn="b"/>
                      <a:r>
                        <a:rPr lang="en-IN" sz="800" b="0" i="0" u="none" strike="noStrike">
                          <a:solidFill>
                            <a:srgbClr val="000000"/>
                          </a:solidFill>
                          <a:effectLst/>
                          <a:latin typeface="Verdana" panose="020B0604030504040204" pitchFamily="34" charset="0"/>
                          <a:ea typeface="Verdana" panose="020B0604030504040204" pitchFamily="34" charset="0"/>
                        </a:rPr>
                        <a:t>150 X 200 X 600</a:t>
                      </a:r>
                    </a:p>
                  </a:txBody>
                  <a:tcPr marL="9525" marR="9525" marT="9525" marB="0" anchor="ctr"/>
                </a:tc>
                <a:tc>
                  <a:txBody>
                    <a:bodyPr/>
                    <a:lstStyle/>
                    <a:p>
                      <a:pPr algn="ctr" fontAlgn="b"/>
                      <a:r>
                        <a:rPr lang="en-IN" sz="800" b="0" i="0" u="none" strike="noStrike" dirty="0">
                          <a:solidFill>
                            <a:srgbClr val="000000"/>
                          </a:solidFill>
                          <a:effectLst/>
                          <a:latin typeface="Verdana" panose="020B0604030504040204" pitchFamily="34" charset="0"/>
                          <a:ea typeface="Verdana" panose="020B0604030504040204" pitchFamily="34" charset="0"/>
                        </a:rPr>
                        <a:t>2.58</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2.69</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2.70</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2.57</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2.64</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2.76</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2.91</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3.10</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3.31</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3.53</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3.74</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6.32%</a:t>
                      </a:r>
                    </a:p>
                  </a:txBody>
                  <a:tcPr marL="9525" marR="9525" marT="9525" marB="0" anchor="ctr"/>
                </a:tc>
                <a:extLst>
                  <a:ext uri="{0D108BD9-81ED-4DB2-BD59-A6C34878D82A}">
                    <a16:rowId xmlns:a16="http://schemas.microsoft.com/office/drawing/2014/main" val="3242851547"/>
                  </a:ext>
                </a:extLst>
              </a:tr>
              <a:tr h="303234">
                <a:tc>
                  <a:txBody>
                    <a:bodyPr/>
                    <a:lstStyle/>
                    <a:p>
                      <a:pPr algn="l" fontAlgn="b"/>
                      <a:r>
                        <a:rPr lang="en-IN" sz="800" b="0" i="0" u="none" strike="noStrike">
                          <a:solidFill>
                            <a:srgbClr val="000000"/>
                          </a:solidFill>
                          <a:effectLst/>
                          <a:latin typeface="Verdana" panose="020B0604030504040204" pitchFamily="34" charset="0"/>
                          <a:ea typeface="Verdana" panose="020B0604030504040204" pitchFamily="34" charset="0"/>
                        </a:rPr>
                        <a:t>Others</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1.31</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1.38</a:t>
                      </a:r>
                    </a:p>
                  </a:txBody>
                  <a:tcPr marL="9525" marR="9525" marT="9525" marB="0" anchor="ctr"/>
                </a:tc>
                <a:tc>
                  <a:txBody>
                    <a:bodyPr/>
                    <a:lstStyle/>
                    <a:p>
                      <a:pPr algn="ctr" fontAlgn="b"/>
                      <a:r>
                        <a:rPr lang="en-IN" sz="800" b="0" i="0" u="none" strike="noStrike" dirty="0">
                          <a:solidFill>
                            <a:srgbClr val="000000"/>
                          </a:solidFill>
                          <a:effectLst/>
                          <a:latin typeface="Verdana" panose="020B0604030504040204" pitchFamily="34" charset="0"/>
                          <a:ea typeface="Verdana" panose="020B0604030504040204" pitchFamily="34" charset="0"/>
                        </a:rPr>
                        <a:t>1.39</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1.33</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1.38</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1.45</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1.54</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1.65</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1.78</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1.90</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2.03</a:t>
                      </a:r>
                    </a:p>
                  </a:txBody>
                  <a:tcPr marL="9525" marR="9525" marT="9525" marB="0" anchor="ctr"/>
                </a:tc>
                <a:tc>
                  <a:txBody>
                    <a:bodyPr/>
                    <a:lstStyle/>
                    <a:p>
                      <a:pPr algn="ctr" fontAlgn="b"/>
                      <a:r>
                        <a:rPr lang="en-IN" sz="800" b="0" i="0" u="none" strike="noStrike" dirty="0">
                          <a:solidFill>
                            <a:srgbClr val="000000"/>
                          </a:solidFill>
                          <a:effectLst/>
                          <a:latin typeface="Verdana" panose="020B0604030504040204" pitchFamily="34" charset="0"/>
                          <a:ea typeface="Verdana" panose="020B0604030504040204" pitchFamily="34" charset="0"/>
                        </a:rPr>
                        <a:t>7.00%</a:t>
                      </a:r>
                    </a:p>
                  </a:txBody>
                  <a:tcPr marL="9525" marR="9525" marT="9525" marB="0" anchor="ctr"/>
                </a:tc>
                <a:extLst>
                  <a:ext uri="{0D108BD9-81ED-4DB2-BD59-A6C34878D82A}">
                    <a16:rowId xmlns:a16="http://schemas.microsoft.com/office/drawing/2014/main" val="1721995922"/>
                  </a:ext>
                </a:extLst>
              </a:tr>
              <a:tr h="303234">
                <a:tc>
                  <a:txBody>
                    <a:bodyPr/>
                    <a:lstStyle/>
                    <a:p>
                      <a:pPr algn="l" fontAlgn="b"/>
                      <a:r>
                        <a:rPr lang="en-IN" sz="800" b="1" i="0" u="none" strike="noStrike" dirty="0">
                          <a:solidFill>
                            <a:srgbClr val="000000"/>
                          </a:solidFill>
                          <a:effectLst/>
                          <a:latin typeface="Verdana" panose="020B0604030504040204" pitchFamily="34" charset="0"/>
                          <a:ea typeface="Verdana" panose="020B0604030504040204" pitchFamily="34" charset="0"/>
                        </a:rPr>
                        <a:t>Total</a:t>
                      </a:r>
                    </a:p>
                  </a:txBody>
                  <a:tcPr marL="9525" marR="9525" marT="9525" marB="0" anchor="ctr"/>
                </a:tc>
                <a:tc>
                  <a:txBody>
                    <a:bodyPr/>
                    <a:lstStyle/>
                    <a:p>
                      <a:pPr algn="ctr" fontAlgn="b"/>
                      <a:r>
                        <a:rPr lang="en-IN" sz="800" b="1" i="0" u="none" strike="noStrike">
                          <a:solidFill>
                            <a:srgbClr val="000000"/>
                          </a:solidFill>
                          <a:effectLst/>
                          <a:latin typeface="Verdana" panose="020B0604030504040204" pitchFamily="34" charset="0"/>
                          <a:ea typeface="Verdana" panose="020B0604030504040204" pitchFamily="34" charset="0"/>
                        </a:rPr>
                        <a:t>8.01</a:t>
                      </a:r>
                    </a:p>
                  </a:txBody>
                  <a:tcPr marL="9525" marR="9525" marT="9525" marB="0" anchor="ctr"/>
                </a:tc>
                <a:tc>
                  <a:txBody>
                    <a:bodyPr/>
                    <a:lstStyle/>
                    <a:p>
                      <a:pPr algn="ctr" fontAlgn="b"/>
                      <a:r>
                        <a:rPr lang="en-IN" sz="800" b="1" i="0" u="none" strike="noStrike">
                          <a:solidFill>
                            <a:srgbClr val="000000"/>
                          </a:solidFill>
                          <a:effectLst/>
                          <a:latin typeface="Verdana" panose="020B0604030504040204" pitchFamily="34" charset="0"/>
                          <a:ea typeface="Verdana" panose="020B0604030504040204" pitchFamily="34" charset="0"/>
                        </a:rPr>
                        <a:t>8.36</a:t>
                      </a:r>
                    </a:p>
                  </a:txBody>
                  <a:tcPr marL="9525" marR="9525" marT="9525" marB="0" anchor="ctr"/>
                </a:tc>
                <a:tc>
                  <a:txBody>
                    <a:bodyPr/>
                    <a:lstStyle/>
                    <a:p>
                      <a:pPr algn="ctr" fontAlgn="b"/>
                      <a:r>
                        <a:rPr lang="en-IN" sz="800" b="1" i="0" u="none" strike="noStrike" dirty="0">
                          <a:solidFill>
                            <a:srgbClr val="000000"/>
                          </a:solidFill>
                          <a:effectLst/>
                          <a:latin typeface="Verdana" panose="020B0604030504040204" pitchFamily="34" charset="0"/>
                          <a:ea typeface="Verdana" panose="020B0604030504040204" pitchFamily="34" charset="0"/>
                        </a:rPr>
                        <a:t>8.38</a:t>
                      </a:r>
                    </a:p>
                  </a:txBody>
                  <a:tcPr marL="9525" marR="9525" marT="9525" marB="0" anchor="ctr"/>
                </a:tc>
                <a:tc>
                  <a:txBody>
                    <a:bodyPr/>
                    <a:lstStyle/>
                    <a:p>
                      <a:pPr algn="ctr" fontAlgn="b"/>
                      <a:r>
                        <a:rPr lang="en-IN" sz="800" b="1" i="0" u="none" strike="noStrike">
                          <a:solidFill>
                            <a:srgbClr val="000000"/>
                          </a:solidFill>
                          <a:effectLst/>
                          <a:latin typeface="Verdana" panose="020B0604030504040204" pitchFamily="34" charset="0"/>
                          <a:ea typeface="Verdana" panose="020B0604030504040204" pitchFamily="34" charset="0"/>
                        </a:rPr>
                        <a:t>7.94</a:t>
                      </a:r>
                    </a:p>
                  </a:txBody>
                  <a:tcPr marL="9525" marR="9525" marT="9525" marB="0" anchor="ctr"/>
                </a:tc>
                <a:tc>
                  <a:txBody>
                    <a:bodyPr/>
                    <a:lstStyle/>
                    <a:p>
                      <a:pPr algn="ctr" fontAlgn="b"/>
                      <a:r>
                        <a:rPr lang="en-IN" sz="800" b="1" i="0" u="none" strike="noStrike" dirty="0">
                          <a:solidFill>
                            <a:srgbClr val="000000"/>
                          </a:solidFill>
                          <a:effectLst/>
                          <a:latin typeface="Verdana" panose="020B0604030504040204" pitchFamily="34" charset="0"/>
                          <a:ea typeface="Verdana" panose="020B0604030504040204" pitchFamily="34" charset="0"/>
                        </a:rPr>
                        <a:t>8.16</a:t>
                      </a:r>
                    </a:p>
                  </a:txBody>
                  <a:tcPr marL="9525" marR="9525" marT="9525" marB="0" anchor="ctr"/>
                </a:tc>
                <a:tc>
                  <a:txBody>
                    <a:bodyPr/>
                    <a:lstStyle/>
                    <a:p>
                      <a:pPr algn="ctr" fontAlgn="b"/>
                      <a:r>
                        <a:rPr lang="en-IN" sz="800" b="1" i="0" u="none" strike="noStrike">
                          <a:solidFill>
                            <a:srgbClr val="000000"/>
                          </a:solidFill>
                          <a:effectLst/>
                          <a:latin typeface="Verdana" panose="020B0604030504040204" pitchFamily="34" charset="0"/>
                          <a:ea typeface="Verdana" panose="020B0604030504040204" pitchFamily="34" charset="0"/>
                        </a:rPr>
                        <a:t>8.52</a:t>
                      </a:r>
                    </a:p>
                  </a:txBody>
                  <a:tcPr marL="9525" marR="9525" marT="9525" marB="0" anchor="ctr"/>
                </a:tc>
                <a:tc>
                  <a:txBody>
                    <a:bodyPr/>
                    <a:lstStyle/>
                    <a:p>
                      <a:pPr algn="ctr" fontAlgn="b"/>
                      <a:r>
                        <a:rPr lang="en-IN" sz="800" b="1" i="0" u="none" strike="noStrike">
                          <a:solidFill>
                            <a:srgbClr val="000000"/>
                          </a:solidFill>
                          <a:effectLst/>
                          <a:latin typeface="Verdana" panose="020B0604030504040204" pitchFamily="34" charset="0"/>
                          <a:ea typeface="Verdana" panose="020B0604030504040204" pitchFamily="34" charset="0"/>
                        </a:rPr>
                        <a:t>8.99</a:t>
                      </a:r>
                    </a:p>
                  </a:txBody>
                  <a:tcPr marL="9525" marR="9525" marT="9525" marB="0" anchor="ctr"/>
                </a:tc>
                <a:tc>
                  <a:txBody>
                    <a:bodyPr/>
                    <a:lstStyle/>
                    <a:p>
                      <a:pPr algn="ctr" fontAlgn="b"/>
                      <a:r>
                        <a:rPr lang="en-IN" sz="800" b="1" i="0" u="none" strike="noStrike" dirty="0">
                          <a:solidFill>
                            <a:srgbClr val="000000"/>
                          </a:solidFill>
                          <a:effectLst/>
                          <a:latin typeface="Verdana" panose="020B0604030504040204" pitchFamily="34" charset="0"/>
                          <a:ea typeface="Verdana" panose="020B0604030504040204" pitchFamily="34" charset="0"/>
                        </a:rPr>
                        <a:t>9.55</a:t>
                      </a:r>
                    </a:p>
                  </a:txBody>
                  <a:tcPr marL="9525" marR="9525" marT="9525" marB="0" anchor="ctr"/>
                </a:tc>
                <a:tc>
                  <a:txBody>
                    <a:bodyPr/>
                    <a:lstStyle/>
                    <a:p>
                      <a:pPr algn="ctr" fontAlgn="b"/>
                      <a:r>
                        <a:rPr lang="en-IN" sz="800" b="1" i="0" u="none" strike="noStrike" dirty="0">
                          <a:solidFill>
                            <a:srgbClr val="000000"/>
                          </a:solidFill>
                          <a:effectLst/>
                          <a:latin typeface="Verdana" panose="020B0604030504040204" pitchFamily="34" charset="0"/>
                          <a:ea typeface="Verdana" panose="020B0604030504040204" pitchFamily="34" charset="0"/>
                        </a:rPr>
                        <a:t>10.19</a:t>
                      </a:r>
                    </a:p>
                  </a:txBody>
                  <a:tcPr marL="9525" marR="9525" marT="9525" marB="0" anchor="ctr"/>
                </a:tc>
                <a:tc>
                  <a:txBody>
                    <a:bodyPr/>
                    <a:lstStyle/>
                    <a:p>
                      <a:pPr algn="ctr" fontAlgn="b"/>
                      <a:r>
                        <a:rPr lang="en-IN" sz="800" b="1" i="0" u="none" strike="noStrike" dirty="0">
                          <a:solidFill>
                            <a:srgbClr val="000000"/>
                          </a:solidFill>
                          <a:effectLst/>
                          <a:latin typeface="Verdana" panose="020B0604030504040204" pitchFamily="34" charset="0"/>
                          <a:ea typeface="Verdana" panose="020B0604030504040204" pitchFamily="34" charset="0"/>
                        </a:rPr>
                        <a:t>10.86</a:t>
                      </a:r>
                    </a:p>
                  </a:txBody>
                  <a:tcPr marL="9525" marR="9525" marT="9525" marB="0" anchor="ctr"/>
                </a:tc>
                <a:tc>
                  <a:txBody>
                    <a:bodyPr/>
                    <a:lstStyle/>
                    <a:p>
                      <a:pPr algn="ctr" fontAlgn="b"/>
                      <a:r>
                        <a:rPr lang="en-IN" sz="800" b="1" i="0" u="none" strike="noStrike" dirty="0">
                          <a:solidFill>
                            <a:srgbClr val="000000"/>
                          </a:solidFill>
                          <a:effectLst/>
                          <a:latin typeface="Verdana" panose="020B0604030504040204" pitchFamily="34" charset="0"/>
                          <a:ea typeface="Verdana" panose="020B0604030504040204" pitchFamily="34" charset="0"/>
                        </a:rPr>
                        <a:t>11.52</a:t>
                      </a:r>
                    </a:p>
                  </a:txBody>
                  <a:tcPr marL="9525" marR="9525" marT="9525" marB="0" anchor="ctr"/>
                </a:tc>
                <a:tc>
                  <a:txBody>
                    <a:bodyPr/>
                    <a:lstStyle/>
                    <a:p>
                      <a:pPr algn="ctr" fontAlgn="b"/>
                      <a:r>
                        <a:rPr lang="en-IN" sz="800" b="1" i="0" u="none" strike="noStrike" dirty="0">
                          <a:solidFill>
                            <a:srgbClr val="000000"/>
                          </a:solidFill>
                          <a:effectLst/>
                          <a:latin typeface="Verdana" panose="020B0604030504040204" pitchFamily="34" charset="0"/>
                          <a:ea typeface="Verdana" panose="020B0604030504040204" pitchFamily="34" charset="0"/>
                        </a:rPr>
                        <a:t>6.21%</a:t>
                      </a:r>
                    </a:p>
                  </a:txBody>
                  <a:tcPr marL="9525" marR="9525" marT="9525" marB="0" anchor="ctr"/>
                </a:tc>
                <a:extLst>
                  <a:ext uri="{0D108BD9-81ED-4DB2-BD59-A6C34878D82A}">
                    <a16:rowId xmlns:a16="http://schemas.microsoft.com/office/drawing/2014/main" val="553672122"/>
                  </a:ext>
                </a:extLst>
              </a:tr>
            </a:tbl>
          </a:graphicData>
        </a:graphic>
      </p:graphicFrame>
      <p:sp>
        <p:nvSpPr>
          <p:cNvPr id="6" name="TextBox 5">
            <a:extLst>
              <a:ext uri="{FF2B5EF4-FFF2-40B4-BE49-F238E27FC236}">
                <a16:creationId xmlns:a16="http://schemas.microsoft.com/office/drawing/2014/main" id="{5A5394C2-A09D-4549-AB44-83C3E03727E7}"/>
              </a:ext>
            </a:extLst>
          </p:cNvPr>
          <p:cNvSpPr txBox="1"/>
          <p:nvPr/>
        </p:nvSpPr>
        <p:spPr>
          <a:xfrm>
            <a:off x="5863863" y="3814103"/>
            <a:ext cx="3095493" cy="200055"/>
          </a:xfrm>
          <a:prstGeom prst="rect">
            <a:avLst/>
          </a:prstGeom>
          <a:noFill/>
        </p:spPr>
        <p:txBody>
          <a:bodyPr wrap="square" rtlCol="0">
            <a:spAutoFit/>
          </a:bodyPr>
          <a:lstStyle>
            <a:defPPr>
              <a:defRPr lang="en-US"/>
            </a:defPPr>
            <a:lvl1pPr algn="r">
              <a:defRPr sz="800" i="1">
                <a:solidFill>
                  <a:srgbClr val="7F7F7F"/>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a:t>
            </a:r>
            <a:r>
              <a:rPr lang="en-IN" sz="700" dirty="0">
                <a:solidFill>
                  <a:prstClr val="white">
                    <a:lumMod val="50000"/>
                  </a:prstClr>
                </a:solidFill>
              </a:rPr>
              <a:t>TechSci Research</a:t>
            </a:r>
            <a:r>
              <a:rPr kumimoji="0" lang="en-IN" sz="7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 </a:t>
            </a:r>
          </a:p>
        </p:txBody>
      </p:sp>
    </p:spTree>
    <p:extLst>
      <p:ext uri="{BB962C8B-B14F-4D97-AF65-F5344CB8AC3E}">
        <p14:creationId xmlns:p14="http://schemas.microsoft.com/office/powerpoint/2010/main" val="22736368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EF766132-4144-42AC-9E69-7838A000EFEE}"/>
              </a:ext>
            </a:extLst>
          </p:cNvPr>
          <p:cNvGraphicFramePr/>
          <p:nvPr>
            <p:extLst>
              <p:ext uri="{D42A27DB-BD31-4B8C-83A1-F6EECF244321}">
                <p14:modId xmlns:p14="http://schemas.microsoft.com/office/powerpoint/2010/main" val="1121019141"/>
              </p:ext>
            </p:extLst>
          </p:nvPr>
        </p:nvGraphicFramePr>
        <p:xfrm>
          <a:off x="179388" y="880213"/>
          <a:ext cx="8840928" cy="3096769"/>
        </p:xfrm>
        <a:graphic>
          <a:graphicData uri="http://schemas.openxmlformats.org/drawingml/2006/chart">
            <c:chart xmlns:c="http://schemas.openxmlformats.org/drawingml/2006/chart" xmlns:r="http://schemas.openxmlformats.org/officeDocument/2006/relationships" r:id="rId2"/>
          </a:graphicData>
        </a:graphic>
      </p:graphicFrame>
      <p:sp>
        <p:nvSpPr>
          <p:cNvPr id="8" name="TextBox 7">
            <a:extLst>
              <a:ext uri="{FF2B5EF4-FFF2-40B4-BE49-F238E27FC236}">
                <a16:creationId xmlns:a16="http://schemas.microsoft.com/office/drawing/2014/main" id="{A9BB8FB8-6741-415F-83A5-516CEB89429E}"/>
              </a:ext>
            </a:extLst>
          </p:cNvPr>
          <p:cNvSpPr txBox="1"/>
          <p:nvPr/>
        </p:nvSpPr>
        <p:spPr>
          <a:xfrm>
            <a:off x="5851995" y="6396538"/>
            <a:ext cx="3095493" cy="200055"/>
          </a:xfrm>
          <a:prstGeom prst="rect">
            <a:avLst/>
          </a:prstGeom>
          <a:noFill/>
        </p:spPr>
        <p:txBody>
          <a:bodyPr wrap="square" rtlCol="0">
            <a:spAutoFit/>
          </a:bodyPr>
          <a:lstStyle>
            <a:defPPr>
              <a:defRPr lang="en-US"/>
            </a:defPPr>
            <a:lvl1pPr algn="r">
              <a:defRPr sz="800" i="1">
                <a:solidFill>
                  <a:srgbClr val="7F7F7F"/>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a:t>
            </a:r>
            <a:r>
              <a:rPr lang="en-IN" sz="700" dirty="0">
                <a:solidFill>
                  <a:prstClr val="white">
                    <a:lumMod val="50000"/>
                  </a:prstClr>
                </a:solidFill>
              </a:rPr>
              <a:t>TechSci Research</a:t>
            </a:r>
            <a:r>
              <a:rPr kumimoji="0" lang="en-IN" sz="7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 </a:t>
            </a:r>
          </a:p>
        </p:txBody>
      </p:sp>
      <p:graphicFrame>
        <p:nvGraphicFramePr>
          <p:cNvPr id="5" name="Table 4">
            <a:extLst>
              <a:ext uri="{FF2B5EF4-FFF2-40B4-BE49-F238E27FC236}">
                <a16:creationId xmlns:a16="http://schemas.microsoft.com/office/drawing/2014/main" id="{4AC69EE0-2B5F-4FE7-A510-AD569CE2015E}"/>
              </a:ext>
            </a:extLst>
          </p:cNvPr>
          <p:cNvGraphicFramePr>
            <a:graphicFrameLocks noGrp="1"/>
          </p:cNvGraphicFramePr>
          <p:nvPr>
            <p:extLst>
              <p:ext uri="{D42A27DB-BD31-4B8C-83A1-F6EECF244321}">
                <p14:modId xmlns:p14="http://schemas.microsoft.com/office/powerpoint/2010/main" val="1436528544"/>
              </p:ext>
            </p:extLst>
          </p:nvPr>
        </p:nvGraphicFramePr>
        <p:xfrm>
          <a:off x="179388" y="4221045"/>
          <a:ext cx="8731526" cy="2028468"/>
        </p:xfrm>
        <a:graphic>
          <a:graphicData uri="http://schemas.openxmlformats.org/drawingml/2006/table">
            <a:tbl>
              <a:tblPr>
                <a:tableStyleId>{616DA210-FB5B-4158-B5E0-FEB733F419BA}</a:tableStyleId>
              </a:tblPr>
              <a:tblGrid>
                <a:gridCol w="2047814">
                  <a:extLst>
                    <a:ext uri="{9D8B030D-6E8A-4147-A177-3AD203B41FA5}">
                      <a16:colId xmlns:a16="http://schemas.microsoft.com/office/drawing/2014/main" val="2311606297"/>
                    </a:ext>
                  </a:extLst>
                </a:gridCol>
                <a:gridCol w="557702">
                  <a:extLst>
                    <a:ext uri="{9D8B030D-6E8A-4147-A177-3AD203B41FA5}">
                      <a16:colId xmlns:a16="http://schemas.microsoft.com/office/drawing/2014/main" val="4201934877"/>
                    </a:ext>
                  </a:extLst>
                </a:gridCol>
                <a:gridCol w="557702">
                  <a:extLst>
                    <a:ext uri="{9D8B030D-6E8A-4147-A177-3AD203B41FA5}">
                      <a16:colId xmlns:a16="http://schemas.microsoft.com/office/drawing/2014/main" val="1699847157"/>
                    </a:ext>
                  </a:extLst>
                </a:gridCol>
                <a:gridCol w="557702">
                  <a:extLst>
                    <a:ext uri="{9D8B030D-6E8A-4147-A177-3AD203B41FA5}">
                      <a16:colId xmlns:a16="http://schemas.microsoft.com/office/drawing/2014/main" val="523019236"/>
                    </a:ext>
                  </a:extLst>
                </a:gridCol>
                <a:gridCol w="557702">
                  <a:extLst>
                    <a:ext uri="{9D8B030D-6E8A-4147-A177-3AD203B41FA5}">
                      <a16:colId xmlns:a16="http://schemas.microsoft.com/office/drawing/2014/main" val="963992997"/>
                    </a:ext>
                  </a:extLst>
                </a:gridCol>
                <a:gridCol w="548990">
                  <a:extLst>
                    <a:ext uri="{9D8B030D-6E8A-4147-A177-3AD203B41FA5}">
                      <a16:colId xmlns:a16="http://schemas.microsoft.com/office/drawing/2014/main" val="932728819"/>
                    </a:ext>
                  </a:extLst>
                </a:gridCol>
                <a:gridCol w="557702">
                  <a:extLst>
                    <a:ext uri="{9D8B030D-6E8A-4147-A177-3AD203B41FA5}">
                      <a16:colId xmlns:a16="http://schemas.microsoft.com/office/drawing/2014/main" val="2598007573"/>
                    </a:ext>
                  </a:extLst>
                </a:gridCol>
                <a:gridCol w="557702">
                  <a:extLst>
                    <a:ext uri="{9D8B030D-6E8A-4147-A177-3AD203B41FA5}">
                      <a16:colId xmlns:a16="http://schemas.microsoft.com/office/drawing/2014/main" val="1103228374"/>
                    </a:ext>
                  </a:extLst>
                </a:gridCol>
                <a:gridCol w="557702">
                  <a:extLst>
                    <a:ext uri="{9D8B030D-6E8A-4147-A177-3AD203B41FA5}">
                      <a16:colId xmlns:a16="http://schemas.microsoft.com/office/drawing/2014/main" val="3530052271"/>
                    </a:ext>
                  </a:extLst>
                </a:gridCol>
                <a:gridCol w="557702">
                  <a:extLst>
                    <a:ext uri="{9D8B030D-6E8A-4147-A177-3AD203B41FA5}">
                      <a16:colId xmlns:a16="http://schemas.microsoft.com/office/drawing/2014/main" val="744134068"/>
                    </a:ext>
                  </a:extLst>
                </a:gridCol>
                <a:gridCol w="557702">
                  <a:extLst>
                    <a:ext uri="{9D8B030D-6E8A-4147-A177-3AD203B41FA5}">
                      <a16:colId xmlns:a16="http://schemas.microsoft.com/office/drawing/2014/main" val="3347258506"/>
                    </a:ext>
                  </a:extLst>
                </a:gridCol>
                <a:gridCol w="557702">
                  <a:extLst>
                    <a:ext uri="{9D8B030D-6E8A-4147-A177-3AD203B41FA5}">
                      <a16:colId xmlns:a16="http://schemas.microsoft.com/office/drawing/2014/main" val="1847895652"/>
                    </a:ext>
                  </a:extLst>
                </a:gridCol>
                <a:gridCol w="557702">
                  <a:extLst>
                    <a:ext uri="{9D8B030D-6E8A-4147-A177-3AD203B41FA5}">
                      <a16:colId xmlns:a16="http://schemas.microsoft.com/office/drawing/2014/main" val="502484083"/>
                    </a:ext>
                  </a:extLst>
                </a:gridCol>
              </a:tblGrid>
              <a:tr h="802295">
                <a:tc>
                  <a:txBody>
                    <a:bodyPr/>
                    <a:lstStyle/>
                    <a:p>
                      <a:pPr algn="l" fontAlgn="b"/>
                      <a:r>
                        <a:rPr lang="en-US" sz="800" b="1" u="none" strike="noStrike" dirty="0">
                          <a:solidFill>
                            <a:schemeClr val="bg1"/>
                          </a:solidFill>
                          <a:effectLst/>
                          <a:latin typeface="Verdana" panose="020B0604030504040204" pitchFamily="34" charset="0"/>
                          <a:ea typeface="Verdana" panose="020B0604030504040204" pitchFamily="34" charset="0"/>
                        </a:rPr>
                        <a:t>Demand By Panel Size (Roof, Wall &amp; Cladding) (Million m^3)</a:t>
                      </a:r>
                      <a:endParaRPr lang="en-US" sz="800" b="1" i="0" u="none" strike="noStrike" dirty="0">
                        <a:solidFill>
                          <a:schemeClr val="bg1"/>
                        </a:solidFill>
                        <a:effectLst/>
                        <a:latin typeface="Verdana" panose="020B0604030504040204" pitchFamily="34" charset="0"/>
                        <a:ea typeface="Verdana" panose="020B0604030504040204" pitchFamily="34" charset="0"/>
                      </a:endParaRPr>
                    </a:p>
                  </a:txBody>
                  <a:tcPr marL="0" marR="0" marT="0" marB="0" anchor="ctr">
                    <a:solidFill>
                      <a:schemeClr val="accent5">
                        <a:lumMod val="50000"/>
                      </a:schemeClr>
                    </a:solidFill>
                  </a:tcPr>
                </a:tc>
                <a:tc>
                  <a:txBody>
                    <a:bodyPr/>
                    <a:lstStyle/>
                    <a:p>
                      <a:pPr algn="ctr" fontAlgn="b"/>
                      <a:r>
                        <a:rPr lang="en-IN" sz="800" b="1" u="none" strike="noStrike" dirty="0">
                          <a:solidFill>
                            <a:schemeClr val="bg1"/>
                          </a:solidFill>
                          <a:effectLst/>
                          <a:latin typeface="Verdana" panose="020B0604030504040204" pitchFamily="34" charset="0"/>
                          <a:ea typeface="Verdana" panose="020B0604030504040204" pitchFamily="34" charset="0"/>
                        </a:rPr>
                        <a:t>2017</a:t>
                      </a:r>
                      <a:endParaRPr lang="en-IN" sz="800" b="1" i="0" u="none" strike="noStrike" dirty="0">
                        <a:solidFill>
                          <a:schemeClr val="bg1"/>
                        </a:solidFill>
                        <a:effectLst/>
                        <a:latin typeface="Verdana" panose="020B0604030504040204" pitchFamily="34" charset="0"/>
                        <a:ea typeface="Verdana" panose="020B0604030504040204" pitchFamily="34" charset="0"/>
                      </a:endParaRPr>
                    </a:p>
                  </a:txBody>
                  <a:tcPr marL="0" marR="0" marT="0" marB="0" anchor="ctr">
                    <a:solidFill>
                      <a:schemeClr val="accent5">
                        <a:lumMod val="50000"/>
                      </a:schemeClr>
                    </a:solidFill>
                  </a:tcPr>
                </a:tc>
                <a:tc>
                  <a:txBody>
                    <a:bodyPr/>
                    <a:lstStyle/>
                    <a:p>
                      <a:pPr algn="ctr" fontAlgn="b"/>
                      <a:r>
                        <a:rPr lang="en-IN" sz="800" b="1" u="none" strike="noStrike" dirty="0">
                          <a:solidFill>
                            <a:schemeClr val="bg1"/>
                          </a:solidFill>
                          <a:effectLst/>
                          <a:latin typeface="Verdana" panose="020B0604030504040204" pitchFamily="34" charset="0"/>
                          <a:ea typeface="Verdana" panose="020B0604030504040204" pitchFamily="34" charset="0"/>
                        </a:rPr>
                        <a:t>2018</a:t>
                      </a:r>
                      <a:endParaRPr lang="en-IN" sz="800" b="1" i="0" u="none" strike="noStrike" dirty="0">
                        <a:solidFill>
                          <a:schemeClr val="bg1"/>
                        </a:solidFill>
                        <a:effectLst/>
                        <a:latin typeface="Verdana" panose="020B0604030504040204" pitchFamily="34" charset="0"/>
                        <a:ea typeface="Verdana" panose="020B0604030504040204" pitchFamily="34" charset="0"/>
                      </a:endParaRPr>
                    </a:p>
                  </a:txBody>
                  <a:tcPr marL="0" marR="0" marT="0" marB="0" anchor="ctr">
                    <a:solidFill>
                      <a:schemeClr val="accent5">
                        <a:lumMod val="50000"/>
                      </a:schemeClr>
                    </a:solidFill>
                  </a:tcPr>
                </a:tc>
                <a:tc>
                  <a:txBody>
                    <a:bodyPr/>
                    <a:lstStyle/>
                    <a:p>
                      <a:pPr algn="ctr" fontAlgn="b"/>
                      <a:r>
                        <a:rPr lang="en-IN" sz="800" b="1" u="none" strike="noStrike" dirty="0">
                          <a:solidFill>
                            <a:schemeClr val="bg1"/>
                          </a:solidFill>
                          <a:effectLst/>
                          <a:latin typeface="Verdana" panose="020B0604030504040204" pitchFamily="34" charset="0"/>
                          <a:ea typeface="Verdana" panose="020B0604030504040204" pitchFamily="34" charset="0"/>
                        </a:rPr>
                        <a:t>2019</a:t>
                      </a:r>
                      <a:endParaRPr lang="en-IN" sz="800" b="1" i="0" u="none" strike="noStrike" dirty="0">
                        <a:solidFill>
                          <a:schemeClr val="bg1"/>
                        </a:solidFill>
                        <a:effectLst/>
                        <a:latin typeface="Verdana" panose="020B0604030504040204" pitchFamily="34" charset="0"/>
                        <a:ea typeface="Verdana" panose="020B0604030504040204" pitchFamily="34" charset="0"/>
                      </a:endParaRPr>
                    </a:p>
                  </a:txBody>
                  <a:tcPr marL="0" marR="0" marT="0" marB="0" anchor="ctr">
                    <a:solidFill>
                      <a:schemeClr val="accent5">
                        <a:lumMod val="50000"/>
                      </a:schemeClr>
                    </a:solidFill>
                  </a:tcPr>
                </a:tc>
                <a:tc>
                  <a:txBody>
                    <a:bodyPr/>
                    <a:lstStyle/>
                    <a:p>
                      <a:pPr algn="ctr" fontAlgn="b"/>
                      <a:r>
                        <a:rPr lang="en-IN" sz="800" b="1" u="none" strike="noStrike" dirty="0">
                          <a:solidFill>
                            <a:schemeClr val="bg1"/>
                          </a:solidFill>
                          <a:effectLst/>
                          <a:latin typeface="Verdana" panose="020B0604030504040204" pitchFamily="34" charset="0"/>
                          <a:ea typeface="Verdana" panose="020B0604030504040204" pitchFamily="34" charset="0"/>
                        </a:rPr>
                        <a:t>2020</a:t>
                      </a:r>
                      <a:endParaRPr lang="en-IN" sz="800" b="1" i="0" u="none" strike="noStrike" dirty="0">
                        <a:solidFill>
                          <a:schemeClr val="bg1"/>
                        </a:solidFill>
                        <a:effectLst/>
                        <a:latin typeface="Verdana" panose="020B0604030504040204" pitchFamily="34" charset="0"/>
                        <a:ea typeface="Verdana" panose="020B0604030504040204" pitchFamily="34" charset="0"/>
                      </a:endParaRPr>
                    </a:p>
                  </a:txBody>
                  <a:tcPr marL="0" marR="0" marT="0" marB="0" anchor="ctr">
                    <a:solidFill>
                      <a:schemeClr val="accent5">
                        <a:lumMod val="50000"/>
                      </a:schemeClr>
                    </a:solidFill>
                  </a:tcPr>
                </a:tc>
                <a:tc>
                  <a:txBody>
                    <a:bodyPr/>
                    <a:lstStyle/>
                    <a:p>
                      <a:pPr algn="ctr" fontAlgn="b"/>
                      <a:r>
                        <a:rPr lang="en-IN" sz="800" b="1" u="none" strike="noStrike" dirty="0">
                          <a:solidFill>
                            <a:schemeClr val="bg1"/>
                          </a:solidFill>
                          <a:effectLst/>
                          <a:latin typeface="Verdana" panose="020B0604030504040204" pitchFamily="34" charset="0"/>
                          <a:ea typeface="Verdana" panose="020B0604030504040204" pitchFamily="34" charset="0"/>
                        </a:rPr>
                        <a:t>2021</a:t>
                      </a:r>
                      <a:endParaRPr lang="en-IN" sz="800" b="1" i="0" u="none" strike="noStrike" dirty="0">
                        <a:solidFill>
                          <a:schemeClr val="bg1"/>
                        </a:solidFill>
                        <a:effectLst/>
                        <a:latin typeface="Verdana" panose="020B0604030504040204" pitchFamily="34" charset="0"/>
                        <a:ea typeface="Verdana" panose="020B0604030504040204" pitchFamily="34" charset="0"/>
                      </a:endParaRPr>
                    </a:p>
                  </a:txBody>
                  <a:tcPr marL="0" marR="0" marT="0" marB="0" anchor="ctr">
                    <a:solidFill>
                      <a:schemeClr val="accent5">
                        <a:lumMod val="50000"/>
                      </a:schemeClr>
                    </a:solidFill>
                  </a:tcPr>
                </a:tc>
                <a:tc>
                  <a:txBody>
                    <a:bodyPr/>
                    <a:lstStyle/>
                    <a:p>
                      <a:pPr algn="ctr" fontAlgn="b"/>
                      <a:r>
                        <a:rPr lang="en-IN" sz="800" b="1" u="none" strike="noStrike" dirty="0">
                          <a:solidFill>
                            <a:schemeClr val="bg1"/>
                          </a:solidFill>
                          <a:effectLst/>
                          <a:latin typeface="Verdana" panose="020B0604030504040204" pitchFamily="34" charset="0"/>
                          <a:ea typeface="Verdana" panose="020B0604030504040204" pitchFamily="34" charset="0"/>
                        </a:rPr>
                        <a:t>2022E</a:t>
                      </a:r>
                      <a:endParaRPr lang="en-IN" sz="800" b="1" i="0" u="none" strike="noStrike" dirty="0">
                        <a:solidFill>
                          <a:schemeClr val="bg1"/>
                        </a:solidFill>
                        <a:effectLst/>
                        <a:latin typeface="Verdana" panose="020B0604030504040204" pitchFamily="34" charset="0"/>
                        <a:ea typeface="Verdana" panose="020B0604030504040204" pitchFamily="34" charset="0"/>
                      </a:endParaRPr>
                    </a:p>
                  </a:txBody>
                  <a:tcPr marL="0" marR="0" marT="0" marB="0" anchor="ctr">
                    <a:solidFill>
                      <a:schemeClr val="accent5">
                        <a:lumMod val="50000"/>
                      </a:schemeClr>
                    </a:solidFill>
                  </a:tcPr>
                </a:tc>
                <a:tc>
                  <a:txBody>
                    <a:bodyPr/>
                    <a:lstStyle/>
                    <a:p>
                      <a:pPr algn="ctr" fontAlgn="b"/>
                      <a:r>
                        <a:rPr lang="en-IN" sz="800" b="1" u="none" strike="noStrike" dirty="0">
                          <a:solidFill>
                            <a:schemeClr val="bg1"/>
                          </a:solidFill>
                          <a:effectLst/>
                          <a:latin typeface="Verdana" panose="020B0604030504040204" pitchFamily="34" charset="0"/>
                          <a:ea typeface="Verdana" panose="020B0604030504040204" pitchFamily="34" charset="0"/>
                        </a:rPr>
                        <a:t>2023F</a:t>
                      </a:r>
                      <a:endParaRPr lang="en-IN" sz="800" b="1" i="0" u="none" strike="noStrike" dirty="0">
                        <a:solidFill>
                          <a:schemeClr val="bg1"/>
                        </a:solidFill>
                        <a:effectLst/>
                        <a:latin typeface="Verdana" panose="020B0604030504040204" pitchFamily="34" charset="0"/>
                        <a:ea typeface="Verdana" panose="020B0604030504040204" pitchFamily="34" charset="0"/>
                      </a:endParaRPr>
                    </a:p>
                  </a:txBody>
                  <a:tcPr marL="0" marR="0" marT="0" marB="0" anchor="ctr">
                    <a:solidFill>
                      <a:schemeClr val="accent5">
                        <a:lumMod val="50000"/>
                      </a:schemeClr>
                    </a:solidFill>
                  </a:tcPr>
                </a:tc>
                <a:tc>
                  <a:txBody>
                    <a:bodyPr/>
                    <a:lstStyle/>
                    <a:p>
                      <a:pPr algn="ctr" fontAlgn="b"/>
                      <a:r>
                        <a:rPr lang="en-IN" sz="800" b="1" u="none" strike="noStrike" dirty="0">
                          <a:solidFill>
                            <a:schemeClr val="bg1"/>
                          </a:solidFill>
                          <a:effectLst/>
                          <a:latin typeface="Verdana" panose="020B0604030504040204" pitchFamily="34" charset="0"/>
                          <a:ea typeface="Verdana" panose="020B0604030504040204" pitchFamily="34" charset="0"/>
                        </a:rPr>
                        <a:t>2024F</a:t>
                      </a:r>
                      <a:endParaRPr lang="en-IN" sz="800" b="1" i="0" u="none" strike="noStrike" dirty="0">
                        <a:solidFill>
                          <a:schemeClr val="bg1"/>
                        </a:solidFill>
                        <a:effectLst/>
                        <a:latin typeface="Verdana" panose="020B0604030504040204" pitchFamily="34" charset="0"/>
                        <a:ea typeface="Verdana" panose="020B0604030504040204" pitchFamily="34" charset="0"/>
                      </a:endParaRPr>
                    </a:p>
                  </a:txBody>
                  <a:tcPr marL="0" marR="0" marT="0" marB="0" anchor="ctr">
                    <a:solidFill>
                      <a:schemeClr val="accent5">
                        <a:lumMod val="50000"/>
                      </a:schemeClr>
                    </a:solidFill>
                  </a:tcPr>
                </a:tc>
                <a:tc>
                  <a:txBody>
                    <a:bodyPr/>
                    <a:lstStyle/>
                    <a:p>
                      <a:pPr algn="ctr" fontAlgn="b"/>
                      <a:r>
                        <a:rPr lang="en-IN" sz="800" b="1" u="none" strike="noStrike" dirty="0">
                          <a:solidFill>
                            <a:schemeClr val="bg1"/>
                          </a:solidFill>
                          <a:effectLst/>
                          <a:latin typeface="Verdana" panose="020B0604030504040204" pitchFamily="34" charset="0"/>
                          <a:ea typeface="Verdana" panose="020B0604030504040204" pitchFamily="34" charset="0"/>
                        </a:rPr>
                        <a:t>2025F</a:t>
                      </a:r>
                      <a:endParaRPr lang="en-IN" sz="800" b="1" i="0" u="none" strike="noStrike" dirty="0">
                        <a:solidFill>
                          <a:schemeClr val="bg1"/>
                        </a:solidFill>
                        <a:effectLst/>
                        <a:latin typeface="Verdana" panose="020B0604030504040204" pitchFamily="34" charset="0"/>
                        <a:ea typeface="Verdana" panose="020B0604030504040204" pitchFamily="34" charset="0"/>
                      </a:endParaRPr>
                    </a:p>
                  </a:txBody>
                  <a:tcPr marL="0" marR="0" marT="0" marB="0" anchor="ctr">
                    <a:solidFill>
                      <a:schemeClr val="accent5">
                        <a:lumMod val="50000"/>
                      </a:schemeClr>
                    </a:solidFill>
                  </a:tcPr>
                </a:tc>
                <a:tc>
                  <a:txBody>
                    <a:bodyPr/>
                    <a:lstStyle/>
                    <a:p>
                      <a:pPr algn="ctr" fontAlgn="b"/>
                      <a:r>
                        <a:rPr lang="en-IN" sz="800" b="1" u="none" strike="noStrike" dirty="0">
                          <a:solidFill>
                            <a:schemeClr val="bg1"/>
                          </a:solidFill>
                          <a:effectLst/>
                          <a:latin typeface="Verdana" panose="020B0604030504040204" pitchFamily="34" charset="0"/>
                          <a:ea typeface="Verdana" panose="020B0604030504040204" pitchFamily="34" charset="0"/>
                        </a:rPr>
                        <a:t>2026F</a:t>
                      </a:r>
                      <a:endParaRPr lang="en-IN" sz="800" b="1" i="0" u="none" strike="noStrike" dirty="0">
                        <a:solidFill>
                          <a:schemeClr val="bg1"/>
                        </a:solidFill>
                        <a:effectLst/>
                        <a:latin typeface="Verdana" panose="020B0604030504040204" pitchFamily="34" charset="0"/>
                        <a:ea typeface="Verdana" panose="020B0604030504040204" pitchFamily="34" charset="0"/>
                      </a:endParaRPr>
                    </a:p>
                  </a:txBody>
                  <a:tcPr marL="0" marR="0" marT="0" marB="0" anchor="ctr">
                    <a:solidFill>
                      <a:schemeClr val="accent5">
                        <a:lumMod val="50000"/>
                      </a:schemeClr>
                    </a:solidFill>
                  </a:tcPr>
                </a:tc>
                <a:tc>
                  <a:txBody>
                    <a:bodyPr/>
                    <a:lstStyle/>
                    <a:p>
                      <a:pPr algn="ctr" fontAlgn="b"/>
                      <a:r>
                        <a:rPr lang="en-IN" sz="800" b="1" u="none" strike="noStrike" dirty="0">
                          <a:solidFill>
                            <a:schemeClr val="bg1"/>
                          </a:solidFill>
                          <a:effectLst/>
                          <a:latin typeface="Verdana" panose="020B0604030504040204" pitchFamily="34" charset="0"/>
                          <a:ea typeface="Verdana" panose="020B0604030504040204" pitchFamily="34" charset="0"/>
                        </a:rPr>
                        <a:t>2027F</a:t>
                      </a:r>
                      <a:endParaRPr lang="en-IN" sz="800" b="1" i="0" u="none" strike="noStrike" dirty="0">
                        <a:solidFill>
                          <a:schemeClr val="bg1"/>
                        </a:solidFill>
                        <a:effectLst/>
                        <a:latin typeface="Verdana" panose="020B0604030504040204" pitchFamily="34" charset="0"/>
                        <a:ea typeface="Verdana" panose="020B0604030504040204" pitchFamily="34" charset="0"/>
                      </a:endParaRPr>
                    </a:p>
                  </a:txBody>
                  <a:tcPr marL="0" marR="0" marT="0" marB="0" anchor="ctr">
                    <a:solidFill>
                      <a:schemeClr val="accent5">
                        <a:lumMod val="50000"/>
                      </a:schemeClr>
                    </a:solidFill>
                  </a:tcPr>
                </a:tc>
                <a:tc>
                  <a:txBody>
                    <a:bodyPr/>
                    <a:lstStyle/>
                    <a:p>
                      <a:pPr algn="ctr" fontAlgn="ctr"/>
                      <a:r>
                        <a:rPr lang="en-IN" sz="800" b="1" i="0" u="none" strike="noStrike" dirty="0">
                          <a:solidFill>
                            <a:srgbClr val="FFFFFF"/>
                          </a:solidFill>
                          <a:effectLst/>
                          <a:latin typeface="Verdana" panose="020B0604030504040204" pitchFamily="34" charset="0"/>
                          <a:ea typeface="Verdana" panose="020B0604030504040204" pitchFamily="34" charset="0"/>
                        </a:rPr>
                        <a:t>CAGR (2022E-2027F)</a:t>
                      </a:r>
                    </a:p>
                  </a:txBody>
                  <a:tcPr marL="9525" marR="9525" marT="9525" marB="0" anchor="ctr">
                    <a:solidFill>
                      <a:schemeClr val="accent5">
                        <a:lumMod val="50000"/>
                      </a:schemeClr>
                    </a:solidFill>
                  </a:tcPr>
                </a:tc>
                <a:extLst>
                  <a:ext uri="{0D108BD9-81ED-4DB2-BD59-A6C34878D82A}">
                    <a16:rowId xmlns:a16="http://schemas.microsoft.com/office/drawing/2014/main" val="2599886474"/>
                  </a:ext>
                </a:extLst>
              </a:tr>
              <a:tr h="316471">
                <a:tc>
                  <a:txBody>
                    <a:bodyPr/>
                    <a:lstStyle/>
                    <a:p>
                      <a:pPr algn="l" fontAlgn="b"/>
                      <a:r>
                        <a:rPr lang="en-IN" sz="800" b="0" i="0" u="none" strike="noStrike">
                          <a:solidFill>
                            <a:srgbClr val="000000"/>
                          </a:solidFill>
                          <a:effectLst/>
                          <a:latin typeface="Verdana" panose="020B0604030504040204" pitchFamily="34" charset="0"/>
                          <a:ea typeface="Verdana" panose="020B0604030504040204" pitchFamily="34" charset="0"/>
                        </a:rPr>
                        <a:t>200 X 1220 X 600</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3.05</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3.20</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3.23</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3.08</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3.18</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3.34</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3.55</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3.79</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4.07</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4.36</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4.65</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6.83%</a:t>
                      </a:r>
                    </a:p>
                  </a:txBody>
                  <a:tcPr marL="9525" marR="9525" marT="9525" marB="0" anchor="ctr"/>
                </a:tc>
                <a:extLst>
                  <a:ext uri="{0D108BD9-81ED-4DB2-BD59-A6C34878D82A}">
                    <a16:rowId xmlns:a16="http://schemas.microsoft.com/office/drawing/2014/main" val="590663009"/>
                  </a:ext>
                </a:extLst>
              </a:tr>
              <a:tr h="303234">
                <a:tc>
                  <a:txBody>
                    <a:bodyPr/>
                    <a:lstStyle/>
                    <a:p>
                      <a:pPr algn="l" fontAlgn="b"/>
                      <a:r>
                        <a:rPr lang="en-IN" sz="800" b="0" i="0" u="none" strike="noStrike">
                          <a:solidFill>
                            <a:srgbClr val="000000"/>
                          </a:solidFill>
                          <a:effectLst/>
                          <a:latin typeface="Verdana" panose="020B0604030504040204" pitchFamily="34" charset="0"/>
                          <a:ea typeface="Verdana" panose="020B0604030504040204" pitchFamily="34" charset="0"/>
                        </a:rPr>
                        <a:t>75 X 610 X 1200</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1.91</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2.02</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2.04</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1.96</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2.03</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2.14</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2.28</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2.45</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2.64</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2.85</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3.05</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7.32%</a:t>
                      </a:r>
                    </a:p>
                  </a:txBody>
                  <a:tcPr marL="9525" marR="9525" marT="9525" marB="0" anchor="ctr"/>
                </a:tc>
                <a:extLst>
                  <a:ext uri="{0D108BD9-81ED-4DB2-BD59-A6C34878D82A}">
                    <a16:rowId xmlns:a16="http://schemas.microsoft.com/office/drawing/2014/main" val="3242851547"/>
                  </a:ext>
                </a:extLst>
              </a:tr>
              <a:tr h="303234">
                <a:tc>
                  <a:txBody>
                    <a:bodyPr/>
                    <a:lstStyle/>
                    <a:p>
                      <a:pPr algn="l" fontAlgn="b"/>
                      <a:r>
                        <a:rPr lang="en-IN" sz="800" b="0" i="0" u="none" strike="noStrike">
                          <a:solidFill>
                            <a:srgbClr val="000000"/>
                          </a:solidFill>
                          <a:effectLst/>
                          <a:latin typeface="Verdana" panose="020B0604030504040204" pitchFamily="34" charset="0"/>
                          <a:ea typeface="Verdana" panose="020B0604030504040204" pitchFamily="34" charset="0"/>
                        </a:rPr>
                        <a:t>Others</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1.60</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1.69</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1.72</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1.65</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1.72</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1.82</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1.95</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2.10</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2.28</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2.46</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2.65</a:t>
                      </a:r>
                    </a:p>
                  </a:txBody>
                  <a:tcPr marL="9525" marR="9525" marT="9525" marB="0" anchor="ctr"/>
                </a:tc>
                <a:tc>
                  <a:txBody>
                    <a:bodyPr/>
                    <a:lstStyle/>
                    <a:p>
                      <a:pPr algn="ctr" fontAlgn="b"/>
                      <a:r>
                        <a:rPr lang="en-IN" sz="800" b="0" i="0" u="none" strike="noStrike" dirty="0">
                          <a:solidFill>
                            <a:srgbClr val="000000"/>
                          </a:solidFill>
                          <a:effectLst/>
                          <a:latin typeface="Verdana" panose="020B0604030504040204" pitchFamily="34" charset="0"/>
                          <a:ea typeface="Verdana" panose="020B0604030504040204" pitchFamily="34" charset="0"/>
                        </a:rPr>
                        <a:t>7.75%</a:t>
                      </a:r>
                    </a:p>
                  </a:txBody>
                  <a:tcPr marL="9525" marR="9525" marT="9525" marB="0" anchor="ctr"/>
                </a:tc>
                <a:extLst>
                  <a:ext uri="{0D108BD9-81ED-4DB2-BD59-A6C34878D82A}">
                    <a16:rowId xmlns:a16="http://schemas.microsoft.com/office/drawing/2014/main" val="1721995922"/>
                  </a:ext>
                </a:extLst>
              </a:tr>
              <a:tr h="303234">
                <a:tc>
                  <a:txBody>
                    <a:bodyPr/>
                    <a:lstStyle/>
                    <a:p>
                      <a:pPr algn="l" fontAlgn="b"/>
                      <a:r>
                        <a:rPr lang="en-IN" sz="800" b="1" i="0" u="none" strike="noStrike" dirty="0">
                          <a:solidFill>
                            <a:srgbClr val="000000"/>
                          </a:solidFill>
                          <a:effectLst/>
                          <a:latin typeface="Verdana" panose="020B0604030504040204" pitchFamily="34" charset="0"/>
                          <a:ea typeface="Verdana" panose="020B0604030504040204" pitchFamily="34" charset="0"/>
                        </a:rPr>
                        <a:t>Total</a:t>
                      </a:r>
                    </a:p>
                  </a:txBody>
                  <a:tcPr marL="9525" marR="9525" marT="9525" marB="0" anchor="ctr"/>
                </a:tc>
                <a:tc>
                  <a:txBody>
                    <a:bodyPr/>
                    <a:lstStyle/>
                    <a:p>
                      <a:pPr algn="ctr" fontAlgn="b"/>
                      <a:r>
                        <a:rPr lang="en-IN" sz="800" b="1" i="0" u="none" strike="noStrike">
                          <a:solidFill>
                            <a:srgbClr val="000000"/>
                          </a:solidFill>
                          <a:effectLst/>
                          <a:latin typeface="Verdana" panose="020B0604030504040204" pitchFamily="34" charset="0"/>
                          <a:ea typeface="Verdana" panose="020B0604030504040204" pitchFamily="34" charset="0"/>
                        </a:rPr>
                        <a:t>6.56</a:t>
                      </a:r>
                    </a:p>
                  </a:txBody>
                  <a:tcPr marL="9525" marR="9525" marT="9525" marB="0" anchor="ctr"/>
                </a:tc>
                <a:tc>
                  <a:txBody>
                    <a:bodyPr/>
                    <a:lstStyle/>
                    <a:p>
                      <a:pPr algn="ctr" fontAlgn="b"/>
                      <a:r>
                        <a:rPr lang="en-IN" sz="800" b="1" i="0" u="none" strike="noStrike">
                          <a:solidFill>
                            <a:srgbClr val="000000"/>
                          </a:solidFill>
                          <a:effectLst/>
                          <a:latin typeface="Verdana" panose="020B0604030504040204" pitchFamily="34" charset="0"/>
                          <a:ea typeface="Verdana" panose="020B0604030504040204" pitchFamily="34" charset="0"/>
                        </a:rPr>
                        <a:t>6.91</a:t>
                      </a:r>
                    </a:p>
                  </a:txBody>
                  <a:tcPr marL="9525" marR="9525" marT="9525" marB="0" anchor="ctr"/>
                </a:tc>
                <a:tc>
                  <a:txBody>
                    <a:bodyPr/>
                    <a:lstStyle/>
                    <a:p>
                      <a:pPr algn="ctr" fontAlgn="b"/>
                      <a:r>
                        <a:rPr lang="en-IN" sz="800" b="1" i="0" u="none" strike="noStrike">
                          <a:solidFill>
                            <a:srgbClr val="000000"/>
                          </a:solidFill>
                          <a:effectLst/>
                          <a:latin typeface="Verdana" panose="020B0604030504040204" pitchFamily="34" charset="0"/>
                          <a:ea typeface="Verdana" panose="020B0604030504040204" pitchFamily="34" charset="0"/>
                        </a:rPr>
                        <a:t>6.99</a:t>
                      </a:r>
                    </a:p>
                  </a:txBody>
                  <a:tcPr marL="9525" marR="9525" marT="9525" marB="0" anchor="ctr"/>
                </a:tc>
                <a:tc>
                  <a:txBody>
                    <a:bodyPr/>
                    <a:lstStyle/>
                    <a:p>
                      <a:pPr algn="ctr" fontAlgn="b"/>
                      <a:r>
                        <a:rPr lang="en-IN" sz="800" b="1" i="0" u="none" strike="noStrike">
                          <a:solidFill>
                            <a:srgbClr val="000000"/>
                          </a:solidFill>
                          <a:effectLst/>
                          <a:latin typeface="Verdana" panose="020B0604030504040204" pitchFamily="34" charset="0"/>
                          <a:ea typeface="Verdana" panose="020B0604030504040204" pitchFamily="34" charset="0"/>
                        </a:rPr>
                        <a:t>6.69</a:t>
                      </a:r>
                    </a:p>
                  </a:txBody>
                  <a:tcPr marL="9525" marR="9525" marT="9525" marB="0" anchor="ctr"/>
                </a:tc>
                <a:tc>
                  <a:txBody>
                    <a:bodyPr/>
                    <a:lstStyle/>
                    <a:p>
                      <a:pPr algn="ctr" fontAlgn="b"/>
                      <a:r>
                        <a:rPr lang="en-IN" sz="800" b="1" i="0" u="none" strike="noStrike">
                          <a:solidFill>
                            <a:srgbClr val="000000"/>
                          </a:solidFill>
                          <a:effectLst/>
                          <a:latin typeface="Verdana" panose="020B0604030504040204" pitchFamily="34" charset="0"/>
                          <a:ea typeface="Verdana" panose="020B0604030504040204" pitchFamily="34" charset="0"/>
                        </a:rPr>
                        <a:t>6.93</a:t>
                      </a:r>
                    </a:p>
                  </a:txBody>
                  <a:tcPr marL="9525" marR="9525" marT="9525" marB="0" anchor="ctr"/>
                </a:tc>
                <a:tc>
                  <a:txBody>
                    <a:bodyPr/>
                    <a:lstStyle/>
                    <a:p>
                      <a:pPr algn="ctr" fontAlgn="b"/>
                      <a:r>
                        <a:rPr lang="en-IN" sz="800" b="1" i="0" u="none" strike="noStrike">
                          <a:solidFill>
                            <a:srgbClr val="000000"/>
                          </a:solidFill>
                          <a:effectLst/>
                          <a:latin typeface="Verdana" panose="020B0604030504040204" pitchFamily="34" charset="0"/>
                          <a:ea typeface="Verdana" panose="020B0604030504040204" pitchFamily="34" charset="0"/>
                        </a:rPr>
                        <a:t>7.31</a:t>
                      </a:r>
                    </a:p>
                  </a:txBody>
                  <a:tcPr marL="9525" marR="9525" marT="9525" marB="0" anchor="ctr"/>
                </a:tc>
                <a:tc>
                  <a:txBody>
                    <a:bodyPr/>
                    <a:lstStyle/>
                    <a:p>
                      <a:pPr algn="ctr" fontAlgn="b"/>
                      <a:r>
                        <a:rPr lang="en-IN" sz="800" b="1" i="0" u="none" strike="noStrike">
                          <a:solidFill>
                            <a:srgbClr val="000000"/>
                          </a:solidFill>
                          <a:effectLst/>
                          <a:latin typeface="Verdana" panose="020B0604030504040204" pitchFamily="34" charset="0"/>
                          <a:ea typeface="Verdana" panose="020B0604030504040204" pitchFamily="34" charset="0"/>
                        </a:rPr>
                        <a:t>7.79</a:t>
                      </a:r>
                    </a:p>
                  </a:txBody>
                  <a:tcPr marL="9525" marR="9525" marT="9525" marB="0" anchor="ctr"/>
                </a:tc>
                <a:tc>
                  <a:txBody>
                    <a:bodyPr/>
                    <a:lstStyle/>
                    <a:p>
                      <a:pPr algn="ctr" fontAlgn="b"/>
                      <a:r>
                        <a:rPr lang="en-IN" sz="800" b="1" i="0" u="none" strike="noStrike">
                          <a:solidFill>
                            <a:srgbClr val="000000"/>
                          </a:solidFill>
                          <a:effectLst/>
                          <a:latin typeface="Verdana" panose="020B0604030504040204" pitchFamily="34" charset="0"/>
                          <a:ea typeface="Verdana" panose="020B0604030504040204" pitchFamily="34" charset="0"/>
                        </a:rPr>
                        <a:t>8.34</a:t>
                      </a:r>
                    </a:p>
                  </a:txBody>
                  <a:tcPr marL="9525" marR="9525" marT="9525" marB="0" anchor="ctr"/>
                </a:tc>
                <a:tc>
                  <a:txBody>
                    <a:bodyPr/>
                    <a:lstStyle/>
                    <a:p>
                      <a:pPr algn="ctr" fontAlgn="b"/>
                      <a:r>
                        <a:rPr lang="en-IN" sz="800" b="1" i="0" u="none" strike="noStrike">
                          <a:solidFill>
                            <a:srgbClr val="000000"/>
                          </a:solidFill>
                          <a:effectLst/>
                          <a:latin typeface="Verdana" panose="020B0604030504040204" pitchFamily="34" charset="0"/>
                          <a:ea typeface="Verdana" panose="020B0604030504040204" pitchFamily="34" charset="0"/>
                        </a:rPr>
                        <a:t>8.99</a:t>
                      </a:r>
                    </a:p>
                  </a:txBody>
                  <a:tcPr marL="9525" marR="9525" marT="9525" marB="0" anchor="ctr"/>
                </a:tc>
                <a:tc>
                  <a:txBody>
                    <a:bodyPr/>
                    <a:lstStyle/>
                    <a:p>
                      <a:pPr algn="ctr" fontAlgn="b"/>
                      <a:r>
                        <a:rPr lang="en-IN" sz="800" b="1" i="0" u="none" strike="noStrike">
                          <a:solidFill>
                            <a:srgbClr val="000000"/>
                          </a:solidFill>
                          <a:effectLst/>
                          <a:latin typeface="Verdana" panose="020B0604030504040204" pitchFamily="34" charset="0"/>
                          <a:ea typeface="Verdana" panose="020B0604030504040204" pitchFamily="34" charset="0"/>
                        </a:rPr>
                        <a:t>9.66</a:t>
                      </a:r>
                    </a:p>
                  </a:txBody>
                  <a:tcPr marL="9525" marR="9525" marT="9525" marB="0" anchor="ctr"/>
                </a:tc>
                <a:tc>
                  <a:txBody>
                    <a:bodyPr/>
                    <a:lstStyle/>
                    <a:p>
                      <a:pPr algn="ctr" fontAlgn="b"/>
                      <a:r>
                        <a:rPr lang="en-IN" sz="800" b="1" i="0" u="none" strike="noStrike" dirty="0">
                          <a:solidFill>
                            <a:srgbClr val="000000"/>
                          </a:solidFill>
                          <a:effectLst/>
                          <a:latin typeface="Verdana" panose="020B0604030504040204" pitchFamily="34" charset="0"/>
                          <a:ea typeface="Verdana" panose="020B0604030504040204" pitchFamily="34" charset="0"/>
                        </a:rPr>
                        <a:t>10.35</a:t>
                      </a:r>
                    </a:p>
                  </a:txBody>
                  <a:tcPr marL="9525" marR="9525" marT="9525" marB="0" anchor="ctr"/>
                </a:tc>
                <a:tc>
                  <a:txBody>
                    <a:bodyPr/>
                    <a:lstStyle/>
                    <a:p>
                      <a:pPr algn="ctr" fontAlgn="b"/>
                      <a:r>
                        <a:rPr lang="en-IN" sz="800" b="1" i="0" u="none" strike="noStrike" dirty="0">
                          <a:solidFill>
                            <a:srgbClr val="000000"/>
                          </a:solidFill>
                          <a:effectLst/>
                          <a:latin typeface="Verdana" panose="020B0604030504040204" pitchFamily="34" charset="0"/>
                          <a:ea typeface="Verdana" panose="020B0604030504040204" pitchFamily="34" charset="0"/>
                        </a:rPr>
                        <a:t>7.20%</a:t>
                      </a:r>
                    </a:p>
                  </a:txBody>
                  <a:tcPr marL="9525" marR="9525" marT="9525" marB="0" anchor="ctr"/>
                </a:tc>
                <a:extLst>
                  <a:ext uri="{0D108BD9-81ED-4DB2-BD59-A6C34878D82A}">
                    <a16:rowId xmlns:a16="http://schemas.microsoft.com/office/drawing/2014/main" val="553672122"/>
                  </a:ext>
                </a:extLst>
              </a:tr>
            </a:tbl>
          </a:graphicData>
        </a:graphic>
      </p:graphicFrame>
      <p:sp>
        <p:nvSpPr>
          <p:cNvPr id="6" name="TextBox 5">
            <a:extLst>
              <a:ext uri="{FF2B5EF4-FFF2-40B4-BE49-F238E27FC236}">
                <a16:creationId xmlns:a16="http://schemas.microsoft.com/office/drawing/2014/main" id="{5A5394C2-A09D-4549-AB44-83C3E03727E7}"/>
              </a:ext>
            </a:extLst>
          </p:cNvPr>
          <p:cNvSpPr txBox="1"/>
          <p:nvPr/>
        </p:nvSpPr>
        <p:spPr>
          <a:xfrm>
            <a:off x="5863863" y="3850679"/>
            <a:ext cx="3095493" cy="200055"/>
          </a:xfrm>
          <a:prstGeom prst="rect">
            <a:avLst/>
          </a:prstGeom>
          <a:noFill/>
        </p:spPr>
        <p:txBody>
          <a:bodyPr wrap="square" rtlCol="0">
            <a:spAutoFit/>
          </a:bodyPr>
          <a:lstStyle>
            <a:defPPr>
              <a:defRPr lang="en-US"/>
            </a:defPPr>
            <a:lvl1pPr algn="r">
              <a:defRPr sz="800" i="1">
                <a:solidFill>
                  <a:srgbClr val="7F7F7F"/>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a:t>
            </a:r>
            <a:r>
              <a:rPr lang="en-IN" sz="700" dirty="0">
                <a:solidFill>
                  <a:prstClr val="white">
                    <a:lumMod val="50000"/>
                  </a:prstClr>
                </a:solidFill>
              </a:rPr>
              <a:t>TechSci Research</a:t>
            </a:r>
            <a:r>
              <a:rPr kumimoji="0" lang="en-IN" sz="7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 </a:t>
            </a:r>
          </a:p>
        </p:txBody>
      </p:sp>
      <p:sp>
        <p:nvSpPr>
          <p:cNvPr id="7" name="TextBox 6">
            <a:extLst>
              <a:ext uri="{FF2B5EF4-FFF2-40B4-BE49-F238E27FC236}">
                <a16:creationId xmlns:a16="http://schemas.microsoft.com/office/drawing/2014/main" id="{4520250A-6A23-48BC-B855-BACA848AB633}"/>
              </a:ext>
            </a:extLst>
          </p:cNvPr>
          <p:cNvSpPr txBox="1"/>
          <p:nvPr/>
        </p:nvSpPr>
        <p:spPr>
          <a:xfrm>
            <a:off x="153988" y="216487"/>
            <a:ext cx="7445516" cy="461665"/>
          </a:xfrm>
          <a:prstGeom prst="rect">
            <a:avLst/>
          </a:prstGeom>
          <a:noFill/>
        </p:spPr>
        <p:txBody>
          <a:bodyPr wrap="square" rtlCol="0">
            <a:spAutoFit/>
          </a:bodyPr>
          <a:lstStyle>
            <a:defPPr>
              <a:defRPr lang="en-US"/>
            </a:defPPr>
            <a:lvl1pPr>
              <a:defRPr sz="1400" b="1">
                <a:latin typeface="Verdana" panose="020B0604030504040204" pitchFamily="34" charset="0"/>
                <a:ea typeface="Verdana" panose="020B0604030504040204" pitchFamily="34" charset="0"/>
                <a:cs typeface="Verdana" panose="020B060403050404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IN" sz="1200" dirty="0"/>
              <a:t>Europe Autoclaved Aerated Concrete Market Share, By Panel Size (Roof, Wall &amp; Cladding), 2017-2027F</a:t>
            </a:r>
          </a:p>
        </p:txBody>
      </p:sp>
    </p:spTree>
    <p:extLst>
      <p:ext uri="{BB962C8B-B14F-4D97-AF65-F5344CB8AC3E}">
        <p14:creationId xmlns:p14="http://schemas.microsoft.com/office/powerpoint/2010/main" val="32012466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EF766132-4144-42AC-9E69-7838A000EFEE}"/>
              </a:ext>
            </a:extLst>
          </p:cNvPr>
          <p:cNvGraphicFramePr/>
          <p:nvPr>
            <p:extLst>
              <p:ext uri="{D42A27DB-BD31-4B8C-83A1-F6EECF244321}">
                <p14:modId xmlns:p14="http://schemas.microsoft.com/office/powerpoint/2010/main" val="1560318090"/>
              </p:ext>
            </p:extLst>
          </p:nvPr>
        </p:nvGraphicFramePr>
        <p:xfrm>
          <a:off x="179388" y="880213"/>
          <a:ext cx="8840928" cy="3096769"/>
        </p:xfrm>
        <a:graphic>
          <a:graphicData uri="http://schemas.openxmlformats.org/drawingml/2006/chart">
            <c:chart xmlns:c="http://schemas.openxmlformats.org/drawingml/2006/chart" xmlns:r="http://schemas.openxmlformats.org/officeDocument/2006/relationships" r:id="rId2"/>
          </a:graphicData>
        </a:graphic>
      </p:graphicFrame>
      <p:sp>
        <p:nvSpPr>
          <p:cNvPr id="4" name="TextBox 3">
            <a:extLst>
              <a:ext uri="{FF2B5EF4-FFF2-40B4-BE49-F238E27FC236}">
                <a16:creationId xmlns:a16="http://schemas.microsoft.com/office/drawing/2014/main" id="{A94D8441-3C7E-4756-AC38-D50089A7D964}"/>
              </a:ext>
            </a:extLst>
          </p:cNvPr>
          <p:cNvSpPr txBox="1"/>
          <p:nvPr/>
        </p:nvSpPr>
        <p:spPr>
          <a:xfrm>
            <a:off x="123684" y="265043"/>
            <a:ext cx="7087197" cy="276999"/>
          </a:xfrm>
          <a:prstGeom prst="rect">
            <a:avLst/>
          </a:prstGeom>
          <a:noFill/>
        </p:spPr>
        <p:txBody>
          <a:bodyPr wrap="none" rtlCol="0">
            <a:spAutoFit/>
          </a:bodyPr>
          <a:lstStyle>
            <a:defPPr>
              <a:defRPr lang="en-US"/>
            </a:defPPr>
            <a:lvl1pPr>
              <a:defRPr sz="1400" b="1">
                <a:latin typeface="Verdana" panose="020B0604030504040204" pitchFamily="34" charset="0"/>
                <a:ea typeface="Verdana" panose="020B0604030504040204" pitchFamily="34" charset="0"/>
                <a:cs typeface="Verdana" panose="020B060403050404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IN" sz="1200" dirty="0"/>
              <a:t>Europe Autoclaved Aerated Concrete Market Share, By Lintels Size, 2017-2027F</a:t>
            </a:r>
          </a:p>
        </p:txBody>
      </p:sp>
      <p:sp>
        <p:nvSpPr>
          <p:cNvPr id="8" name="TextBox 7">
            <a:extLst>
              <a:ext uri="{FF2B5EF4-FFF2-40B4-BE49-F238E27FC236}">
                <a16:creationId xmlns:a16="http://schemas.microsoft.com/office/drawing/2014/main" id="{A9BB8FB8-6741-415F-83A5-516CEB89429E}"/>
              </a:ext>
            </a:extLst>
          </p:cNvPr>
          <p:cNvSpPr txBox="1"/>
          <p:nvPr/>
        </p:nvSpPr>
        <p:spPr>
          <a:xfrm>
            <a:off x="5863862" y="6407632"/>
            <a:ext cx="3095493" cy="200055"/>
          </a:xfrm>
          <a:prstGeom prst="rect">
            <a:avLst/>
          </a:prstGeom>
          <a:noFill/>
        </p:spPr>
        <p:txBody>
          <a:bodyPr wrap="square" rtlCol="0">
            <a:spAutoFit/>
          </a:bodyPr>
          <a:lstStyle>
            <a:defPPr>
              <a:defRPr lang="en-US"/>
            </a:defPPr>
            <a:lvl1pPr algn="r">
              <a:defRPr sz="800" i="1">
                <a:solidFill>
                  <a:srgbClr val="7F7F7F"/>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a:t>
            </a:r>
            <a:r>
              <a:rPr lang="en-IN" sz="700" dirty="0">
                <a:solidFill>
                  <a:prstClr val="white">
                    <a:lumMod val="50000"/>
                  </a:prstClr>
                </a:solidFill>
              </a:rPr>
              <a:t>TechSci Research</a:t>
            </a:r>
            <a:r>
              <a:rPr kumimoji="0" lang="en-IN" sz="7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 </a:t>
            </a:r>
          </a:p>
        </p:txBody>
      </p:sp>
      <p:graphicFrame>
        <p:nvGraphicFramePr>
          <p:cNvPr id="5" name="Table 4">
            <a:extLst>
              <a:ext uri="{FF2B5EF4-FFF2-40B4-BE49-F238E27FC236}">
                <a16:creationId xmlns:a16="http://schemas.microsoft.com/office/drawing/2014/main" id="{4AC69EE0-2B5F-4FE7-A510-AD569CE2015E}"/>
              </a:ext>
            </a:extLst>
          </p:cNvPr>
          <p:cNvGraphicFramePr>
            <a:graphicFrameLocks noGrp="1"/>
          </p:cNvGraphicFramePr>
          <p:nvPr>
            <p:extLst>
              <p:ext uri="{D42A27DB-BD31-4B8C-83A1-F6EECF244321}">
                <p14:modId xmlns:p14="http://schemas.microsoft.com/office/powerpoint/2010/main" val="3294107555"/>
              </p:ext>
            </p:extLst>
          </p:nvPr>
        </p:nvGraphicFramePr>
        <p:xfrm>
          <a:off x="179388" y="4221045"/>
          <a:ext cx="8731526" cy="2028468"/>
        </p:xfrm>
        <a:graphic>
          <a:graphicData uri="http://schemas.openxmlformats.org/drawingml/2006/table">
            <a:tbl>
              <a:tblPr>
                <a:tableStyleId>{616DA210-FB5B-4158-B5E0-FEB733F419BA}</a:tableStyleId>
              </a:tblPr>
              <a:tblGrid>
                <a:gridCol w="2047814">
                  <a:extLst>
                    <a:ext uri="{9D8B030D-6E8A-4147-A177-3AD203B41FA5}">
                      <a16:colId xmlns:a16="http://schemas.microsoft.com/office/drawing/2014/main" val="2311606297"/>
                    </a:ext>
                  </a:extLst>
                </a:gridCol>
                <a:gridCol w="557702">
                  <a:extLst>
                    <a:ext uri="{9D8B030D-6E8A-4147-A177-3AD203B41FA5}">
                      <a16:colId xmlns:a16="http://schemas.microsoft.com/office/drawing/2014/main" val="4201934877"/>
                    </a:ext>
                  </a:extLst>
                </a:gridCol>
                <a:gridCol w="557702">
                  <a:extLst>
                    <a:ext uri="{9D8B030D-6E8A-4147-A177-3AD203B41FA5}">
                      <a16:colId xmlns:a16="http://schemas.microsoft.com/office/drawing/2014/main" val="1699847157"/>
                    </a:ext>
                  </a:extLst>
                </a:gridCol>
                <a:gridCol w="557702">
                  <a:extLst>
                    <a:ext uri="{9D8B030D-6E8A-4147-A177-3AD203B41FA5}">
                      <a16:colId xmlns:a16="http://schemas.microsoft.com/office/drawing/2014/main" val="523019236"/>
                    </a:ext>
                  </a:extLst>
                </a:gridCol>
                <a:gridCol w="557702">
                  <a:extLst>
                    <a:ext uri="{9D8B030D-6E8A-4147-A177-3AD203B41FA5}">
                      <a16:colId xmlns:a16="http://schemas.microsoft.com/office/drawing/2014/main" val="963992997"/>
                    </a:ext>
                  </a:extLst>
                </a:gridCol>
                <a:gridCol w="548990">
                  <a:extLst>
                    <a:ext uri="{9D8B030D-6E8A-4147-A177-3AD203B41FA5}">
                      <a16:colId xmlns:a16="http://schemas.microsoft.com/office/drawing/2014/main" val="932728819"/>
                    </a:ext>
                  </a:extLst>
                </a:gridCol>
                <a:gridCol w="557702">
                  <a:extLst>
                    <a:ext uri="{9D8B030D-6E8A-4147-A177-3AD203B41FA5}">
                      <a16:colId xmlns:a16="http://schemas.microsoft.com/office/drawing/2014/main" val="2598007573"/>
                    </a:ext>
                  </a:extLst>
                </a:gridCol>
                <a:gridCol w="557702">
                  <a:extLst>
                    <a:ext uri="{9D8B030D-6E8A-4147-A177-3AD203B41FA5}">
                      <a16:colId xmlns:a16="http://schemas.microsoft.com/office/drawing/2014/main" val="1103228374"/>
                    </a:ext>
                  </a:extLst>
                </a:gridCol>
                <a:gridCol w="557702">
                  <a:extLst>
                    <a:ext uri="{9D8B030D-6E8A-4147-A177-3AD203B41FA5}">
                      <a16:colId xmlns:a16="http://schemas.microsoft.com/office/drawing/2014/main" val="3530052271"/>
                    </a:ext>
                  </a:extLst>
                </a:gridCol>
                <a:gridCol w="557702">
                  <a:extLst>
                    <a:ext uri="{9D8B030D-6E8A-4147-A177-3AD203B41FA5}">
                      <a16:colId xmlns:a16="http://schemas.microsoft.com/office/drawing/2014/main" val="744134068"/>
                    </a:ext>
                  </a:extLst>
                </a:gridCol>
                <a:gridCol w="557702">
                  <a:extLst>
                    <a:ext uri="{9D8B030D-6E8A-4147-A177-3AD203B41FA5}">
                      <a16:colId xmlns:a16="http://schemas.microsoft.com/office/drawing/2014/main" val="3347258506"/>
                    </a:ext>
                  </a:extLst>
                </a:gridCol>
                <a:gridCol w="557702">
                  <a:extLst>
                    <a:ext uri="{9D8B030D-6E8A-4147-A177-3AD203B41FA5}">
                      <a16:colId xmlns:a16="http://schemas.microsoft.com/office/drawing/2014/main" val="1847895652"/>
                    </a:ext>
                  </a:extLst>
                </a:gridCol>
                <a:gridCol w="557702">
                  <a:extLst>
                    <a:ext uri="{9D8B030D-6E8A-4147-A177-3AD203B41FA5}">
                      <a16:colId xmlns:a16="http://schemas.microsoft.com/office/drawing/2014/main" val="502484083"/>
                    </a:ext>
                  </a:extLst>
                </a:gridCol>
              </a:tblGrid>
              <a:tr h="802295">
                <a:tc>
                  <a:txBody>
                    <a:bodyPr/>
                    <a:lstStyle/>
                    <a:p>
                      <a:pPr algn="l" fontAlgn="b"/>
                      <a:r>
                        <a:rPr lang="en-US" sz="800" b="1" u="none" strike="noStrike" dirty="0">
                          <a:solidFill>
                            <a:schemeClr val="bg1"/>
                          </a:solidFill>
                          <a:effectLst/>
                          <a:latin typeface="Verdana" panose="020B0604030504040204" pitchFamily="34" charset="0"/>
                          <a:ea typeface="Verdana" panose="020B0604030504040204" pitchFamily="34" charset="0"/>
                        </a:rPr>
                        <a:t>Demand By Lintels Size (Million m^3)</a:t>
                      </a:r>
                      <a:endParaRPr lang="en-US" sz="800" b="1" i="0" u="none" strike="noStrike" dirty="0">
                        <a:solidFill>
                          <a:schemeClr val="bg1"/>
                        </a:solidFill>
                        <a:effectLst/>
                        <a:latin typeface="Verdana" panose="020B0604030504040204" pitchFamily="34" charset="0"/>
                        <a:ea typeface="Verdana" panose="020B0604030504040204" pitchFamily="34" charset="0"/>
                      </a:endParaRPr>
                    </a:p>
                  </a:txBody>
                  <a:tcPr marL="0" marR="0" marT="0" marB="0" anchor="ctr">
                    <a:solidFill>
                      <a:schemeClr val="accent5">
                        <a:lumMod val="50000"/>
                      </a:schemeClr>
                    </a:solidFill>
                  </a:tcPr>
                </a:tc>
                <a:tc>
                  <a:txBody>
                    <a:bodyPr/>
                    <a:lstStyle/>
                    <a:p>
                      <a:pPr algn="ctr" fontAlgn="b"/>
                      <a:r>
                        <a:rPr lang="en-IN" sz="800" b="1" u="none" strike="noStrike" dirty="0">
                          <a:solidFill>
                            <a:schemeClr val="bg1"/>
                          </a:solidFill>
                          <a:effectLst/>
                          <a:latin typeface="Verdana" panose="020B0604030504040204" pitchFamily="34" charset="0"/>
                          <a:ea typeface="Verdana" panose="020B0604030504040204" pitchFamily="34" charset="0"/>
                        </a:rPr>
                        <a:t>2017</a:t>
                      </a:r>
                      <a:endParaRPr lang="en-IN" sz="800" b="1" i="0" u="none" strike="noStrike" dirty="0">
                        <a:solidFill>
                          <a:schemeClr val="bg1"/>
                        </a:solidFill>
                        <a:effectLst/>
                        <a:latin typeface="Verdana" panose="020B0604030504040204" pitchFamily="34" charset="0"/>
                        <a:ea typeface="Verdana" panose="020B0604030504040204" pitchFamily="34" charset="0"/>
                      </a:endParaRPr>
                    </a:p>
                  </a:txBody>
                  <a:tcPr marL="0" marR="0" marT="0" marB="0" anchor="ctr">
                    <a:solidFill>
                      <a:schemeClr val="accent5">
                        <a:lumMod val="50000"/>
                      </a:schemeClr>
                    </a:solidFill>
                  </a:tcPr>
                </a:tc>
                <a:tc>
                  <a:txBody>
                    <a:bodyPr/>
                    <a:lstStyle/>
                    <a:p>
                      <a:pPr algn="ctr" fontAlgn="b"/>
                      <a:r>
                        <a:rPr lang="en-IN" sz="800" b="1" u="none" strike="noStrike" dirty="0">
                          <a:solidFill>
                            <a:schemeClr val="bg1"/>
                          </a:solidFill>
                          <a:effectLst/>
                          <a:latin typeface="Verdana" panose="020B0604030504040204" pitchFamily="34" charset="0"/>
                          <a:ea typeface="Verdana" panose="020B0604030504040204" pitchFamily="34" charset="0"/>
                        </a:rPr>
                        <a:t>2018</a:t>
                      </a:r>
                      <a:endParaRPr lang="en-IN" sz="800" b="1" i="0" u="none" strike="noStrike" dirty="0">
                        <a:solidFill>
                          <a:schemeClr val="bg1"/>
                        </a:solidFill>
                        <a:effectLst/>
                        <a:latin typeface="Verdana" panose="020B0604030504040204" pitchFamily="34" charset="0"/>
                        <a:ea typeface="Verdana" panose="020B0604030504040204" pitchFamily="34" charset="0"/>
                      </a:endParaRPr>
                    </a:p>
                  </a:txBody>
                  <a:tcPr marL="0" marR="0" marT="0" marB="0" anchor="ctr">
                    <a:solidFill>
                      <a:schemeClr val="accent5">
                        <a:lumMod val="50000"/>
                      </a:schemeClr>
                    </a:solidFill>
                  </a:tcPr>
                </a:tc>
                <a:tc>
                  <a:txBody>
                    <a:bodyPr/>
                    <a:lstStyle/>
                    <a:p>
                      <a:pPr algn="ctr" fontAlgn="b"/>
                      <a:r>
                        <a:rPr lang="en-IN" sz="800" b="1" u="none" strike="noStrike" dirty="0">
                          <a:solidFill>
                            <a:schemeClr val="bg1"/>
                          </a:solidFill>
                          <a:effectLst/>
                          <a:latin typeface="Verdana" panose="020B0604030504040204" pitchFamily="34" charset="0"/>
                          <a:ea typeface="Verdana" panose="020B0604030504040204" pitchFamily="34" charset="0"/>
                        </a:rPr>
                        <a:t>2019</a:t>
                      </a:r>
                      <a:endParaRPr lang="en-IN" sz="800" b="1" i="0" u="none" strike="noStrike" dirty="0">
                        <a:solidFill>
                          <a:schemeClr val="bg1"/>
                        </a:solidFill>
                        <a:effectLst/>
                        <a:latin typeface="Verdana" panose="020B0604030504040204" pitchFamily="34" charset="0"/>
                        <a:ea typeface="Verdana" panose="020B0604030504040204" pitchFamily="34" charset="0"/>
                      </a:endParaRPr>
                    </a:p>
                  </a:txBody>
                  <a:tcPr marL="0" marR="0" marT="0" marB="0" anchor="ctr">
                    <a:solidFill>
                      <a:schemeClr val="accent5">
                        <a:lumMod val="50000"/>
                      </a:schemeClr>
                    </a:solidFill>
                  </a:tcPr>
                </a:tc>
                <a:tc>
                  <a:txBody>
                    <a:bodyPr/>
                    <a:lstStyle/>
                    <a:p>
                      <a:pPr algn="ctr" fontAlgn="b"/>
                      <a:r>
                        <a:rPr lang="en-IN" sz="800" b="1" u="none" strike="noStrike" dirty="0">
                          <a:solidFill>
                            <a:schemeClr val="bg1"/>
                          </a:solidFill>
                          <a:effectLst/>
                          <a:latin typeface="Verdana" panose="020B0604030504040204" pitchFamily="34" charset="0"/>
                          <a:ea typeface="Verdana" panose="020B0604030504040204" pitchFamily="34" charset="0"/>
                        </a:rPr>
                        <a:t>2020</a:t>
                      </a:r>
                      <a:endParaRPr lang="en-IN" sz="800" b="1" i="0" u="none" strike="noStrike" dirty="0">
                        <a:solidFill>
                          <a:schemeClr val="bg1"/>
                        </a:solidFill>
                        <a:effectLst/>
                        <a:latin typeface="Verdana" panose="020B0604030504040204" pitchFamily="34" charset="0"/>
                        <a:ea typeface="Verdana" panose="020B0604030504040204" pitchFamily="34" charset="0"/>
                      </a:endParaRPr>
                    </a:p>
                  </a:txBody>
                  <a:tcPr marL="0" marR="0" marT="0" marB="0" anchor="ctr">
                    <a:solidFill>
                      <a:schemeClr val="accent5">
                        <a:lumMod val="50000"/>
                      </a:schemeClr>
                    </a:solidFill>
                  </a:tcPr>
                </a:tc>
                <a:tc>
                  <a:txBody>
                    <a:bodyPr/>
                    <a:lstStyle/>
                    <a:p>
                      <a:pPr algn="ctr" fontAlgn="b"/>
                      <a:r>
                        <a:rPr lang="en-IN" sz="800" b="1" u="none" strike="noStrike" dirty="0">
                          <a:solidFill>
                            <a:schemeClr val="bg1"/>
                          </a:solidFill>
                          <a:effectLst/>
                          <a:latin typeface="Verdana" panose="020B0604030504040204" pitchFamily="34" charset="0"/>
                          <a:ea typeface="Verdana" panose="020B0604030504040204" pitchFamily="34" charset="0"/>
                        </a:rPr>
                        <a:t>2021</a:t>
                      </a:r>
                      <a:endParaRPr lang="en-IN" sz="800" b="1" i="0" u="none" strike="noStrike" dirty="0">
                        <a:solidFill>
                          <a:schemeClr val="bg1"/>
                        </a:solidFill>
                        <a:effectLst/>
                        <a:latin typeface="Verdana" panose="020B0604030504040204" pitchFamily="34" charset="0"/>
                        <a:ea typeface="Verdana" panose="020B0604030504040204" pitchFamily="34" charset="0"/>
                      </a:endParaRPr>
                    </a:p>
                  </a:txBody>
                  <a:tcPr marL="0" marR="0" marT="0" marB="0" anchor="ctr">
                    <a:solidFill>
                      <a:schemeClr val="accent5">
                        <a:lumMod val="50000"/>
                      </a:schemeClr>
                    </a:solidFill>
                  </a:tcPr>
                </a:tc>
                <a:tc>
                  <a:txBody>
                    <a:bodyPr/>
                    <a:lstStyle/>
                    <a:p>
                      <a:pPr algn="ctr" fontAlgn="b"/>
                      <a:r>
                        <a:rPr lang="en-IN" sz="800" b="1" u="none" strike="noStrike" dirty="0">
                          <a:solidFill>
                            <a:schemeClr val="bg1"/>
                          </a:solidFill>
                          <a:effectLst/>
                          <a:latin typeface="Verdana" panose="020B0604030504040204" pitchFamily="34" charset="0"/>
                          <a:ea typeface="Verdana" panose="020B0604030504040204" pitchFamily="34" charset="0"/>
                        </a:rPr>
                        <a:t>2022E</a:t>
                      </a:r>
                      <a:endParaRPr lang="en-IN" sz="800" b="1" i="0" u="none" strike="noStrike" dirty="0">
                        <a:solidFill>
                          <a:schemeClr val="bg1"/>
                        </a:solidFill>
                        <a:effectLst/>
                        <a:latin typeface="Verdana" panose="020B0604030504040204" pitchFamily="34" charset="0"/>
                        <a:ea typeface="Verdana" panose="020B0604030504040204" pitchFamily="34" charset="0"/>
                      </a:endParaRPr>
                    </a:p>
                  </a:txBody>
                  <a:tcPr marL="0" marR="0" marT="0" marB="0" anchor="ctr">
                    <a:solidFill>
                      <a:schemeClr val="accent5">
                        <a:lumMod val="50000"/>
                      </a:schemeClr>
                    </a:solidFill>
                  </a:tcPr>
                </a:tc>
                <a:tc>
                  <a:txBody>
                    <a:bodyPr/>
                    <a:lstStyle/>
                    <a:p>
                      <a:pPr algn="ctr" fontAlgn="b"/>
                      <a:r>
                        <a:rPr lang="en-IN" sz="800" b="1" u="none" strike="noStrike" dirty="0">
                          <a:solidFill>
                            <a:schemeClr val="bg1"/>
                          </a:solidFill>
                          <a:effectLst/>
                          <a:latin typeface="Verdana" panose="020B0604030504040204" pitchFamily="34" charset="0"/>
                          <a:ea typeface="Verdana" panose="020B0604030504040204" pitchFamily="34" charset="0"/>
                        </a:rPr>
                        <a:t>2023F</a:t>
                      </a:r>
                      <a:endParaRPr lang="en-IN" sz="800" b="1" i="0" u="none" strike="noStrike" dirty="0">
                        <a:solidFill>
                          <a:schemeClr val="bg1"/>
                        </a:solidFill>
                        <a:effectLst/>
                        <a:latin typeface="Verdana" panose="020B0604030504040204" pitchFamily="34" charset="0"/>
                        <a:ea typeface="Verdana" panose="020B0604030504040204" pitchFamily="34" charset="0"/>
                      </a:endParaRPr>
                    </a:p>
                  </a:txBody>
                  <a:tcPr marL="0" marR="0" marT="0" marB="0" anchor="ctr">
                    <a:solidFill>
                      <a:schemeClr val="accent5">
                        <a:lumMod val="50000"/>
                      </a:schemeClr>
                    </a:solidFill>
                  </a:tcPr>
                </a:tc>
                <a:tc>
                  <a:txBody>
                    <a:bodyPr/>
                    <a:lstStyle/>
                    <a:p>
                      <a:pPr algn="ctr" fontAlgn="b"/>
                      <a:r>
                        <a:rPr lang="en-IN" sz="800" b="1" u="none" strike="noStrike" dirty="0">
                          <a:solidFill>
                            <a:schemeClr val="bg1"/>
                          </a:solidFill>
                          <a:effectLst/>
                          <a:latin typeface="Verdana" panose="020B0604030504040204" pitchFamily="34" charset="0"/>
                          <a:ea typeface="Verdana" panose="020B0604030504040204" pitchFamily="34" charset="0"/>
                        </a:rPr>
                        <a:t>2024F</a:t>
                      </a:r>
                      <a:endParaRPr lang="en-IN" sz="800" b="1" i="0" u="none" strike="noStrike" dirty="0">
                        <a:solidFill>
                          <a:schemeClr val="bg1"/>
                        </a:solidFill>
                        <a:effectLst/>
                        <a:latin typeface="Verdana" panose="020B0604030504040204" pitchFamily="34" charset="0"/>
                        <a:ea typeface="Verdana" panose="020B0604030504040204" pitchFamily="34" charset="0"/>
                      </a:endParaRPr>
                    </a:p>
                  </a:txBody>
                  <a:tcPr marL="0" marR="0" marT="0" marB="0" anchor="ctr">
                    <a:solidFill>
                      <a:schemeClr val="accent5">
                        <a:lumMod val="50000"/>
                      </a:schemeClr>
                    </a:solidFill>
                  </a:tcPr>
                </a:tc>
                <a:tc>
                  <a:txBody>
                    <a:bodyPr/>
                    <a:lstStyle/>
                    <a:p>
                      <a:pPr algn="ctr" fontAlgn="b"/>
                      <a:r>
                        <a:rPr lang="en-IN" sz="800" b="1" u="none" strike="noStrike" dirty="0">
                          <a:solidFill>
                            <a:schemeClr val="bg1"/>
                          </a:solidFill>
                          <a:effectLst/>
                          <a:latin typeface="Verdana" panose="020B0604030504040204" pitchFamily="34" charset="0"/>
                          <a:ea typeface="Verdana" panose="020B0604030504040204" pitchFamily="34" charset="0"/>
                        </a:rPr>
                        <a:t>2025F</a:t>
                      </a:r>
                      <a:endParaRPr lang="en-IN" sz="800" b="1" i="0" u="none" strike="noStrike" dirty="0">
                        <a:solidFill>
                          <a:schemeClr val="bg1"/>
                        </a:solidFill>
                        <a:effectLst/>
                        <a:latin typeface="Verdana" panose="020B0604030504040204" pitchFamily="34" charset="0"/>
                        <a:ea typeface="Verdana" panose="020B0604030504040204" pitchFamily="34" charset="0"/>
                      </a:endParaRPr>
                    </a:p>
                  </a:txBody>
                  <a:tcPr marL="0" marR="0" marT="0" marB="0" anchor="ctr">
                    <a:solidFill>
                      <a:schemeClr val="accent5">
                        <a:lumMod val="50000"/>
                      </a:schemeClr>
                    </a:solidFill>
                  </a:tcPr>
                </a:tc>
                <a:tc>
                  <a:txBody>
                    <a:bodyPr/>
                    <a:lstStyle/>
                    <a:p>
                      <a:pPr algn="ctr" fontAlgn="b"/>
                      <a:r>
                        <a:rPr lang="en-IN" sz="800" b="1" u="none" strike="noStrike" dirty="0">
                          <a:solidFill>
                            <a:schemeClr val="bg1"/>
                          </a:solidFill>
                          <a:effectLst/>
                          <a:latin typeface="Verdana" panose="020B0604030504040204" pitchFamily="34" charset="0"/>
                          <a:ea typeface="Verdana" panose="020B0604030504040204" pitchFamily="34" charset="0"/>
                        </a:rPr>
                        <a:t>2026F</a:t>
                      </a:r>
                      <a:endParaRPr lang="en-IN" sz="800" b="1" i="0" u="none" strike="noStrike" dirty="0">
                        <a:solidFill>
                          <a:schemeClr val="bg1"/>
                        </a:solidFill>
                        <a:effectLst/>
                        <a:latin typeface="Verdana" panose="020B0604030504040204" pitchFamily="34" charset="0"/>
                        <a:ea typeface="Verdana" panose="020B0604030504040204" pitchFamily="34" charset="0"/>
                      </a:endParaRPr>
                    </a:p>
                  </a:txBody>
                  <a:tcPr marL="0" marR="0" marT="0" marB="0" anchor="ctr">
                    <a:solidFill>
                      <a:schemeClr val="accent5">
                        <a:lumMod val="50000"/>
                      </a:schemeClr>
                    </a:solidFill>
                  </a:tcPr>
                </a:tc>
                <a:tc>
                  <a:txBody>
                    <a:bodyPr/>
                    <a:lstStyle/>
                    <a:p>
                      <a:pPr algn="ctr" fontAlgn="b"/>
                      <a:r>
                        <a:rPr lang="en-IN" sz="800" b="1" u="none" strike="noStrike" dirty="0">
                          <a:solidFill>
                            <a:schemeClr val="bg1"/>
                          </a:solidFill>
                          <a:effectLst/>
                          <a:latin typeface="Verdana" panose="020B0604030504040204" pitchFamily="34" charset="0"/>
                          <a:ea typeface="Verdana" panose="020B0604030504040204" pitchFamily="34" charset="0"/>
                        </a:rPr>
                        <a:t>2027F</a:t>
                      </a:r>
                      <a:endParaRPr lang="en-IN" sz="800" b="1" i="0" u="none" strike="noStrike" dirty="0">
                        <a:solidFill>
                          <a:schemeClr val="bg1"/>
                        </a:solidFill>
                        <a:effectLst/>
                        <a:latin typeface="Verdana" panose="020B0604030504040204" pitchFamily="34" charset="0"/>
                        <a:ea typeface="Verdana" panose="020B0604030504040204" pitchFamily="34" charset="0"/>
                      </a:endParaRPr>
                    </a:p>
                  </a:txBody>
                  <a:tcPr marL="0" marR="0" marT="0" marB="0" anchor="ctr">
                    <a:solidFill>
                      <a:schemeClr val="accent5">
                        <a:lumMod val="50000"/>
                      </a:schemeClr>
                    </a:solidFill>
                  </a:tcPr>
                </a:tc>
                <a:tc>
                  <a:txBody>
                    <a:bodyPr/>
                    <a:lstStyle/>
                    <a:p>
                      <a:pPr algn="ctr" fontAlgn="ctr"/>
                      <a:r>
                        <a:rPr lang="en-IN" sz="800" b="1" i="0" u="none" strike="noStrike" dirty="0">
                          <a:solidFill>
                            <a:srgbClr val="FFFFFF"/>
                          </a:solidFill>
                          <a:effectLst/>
                          <a:latin typeface="Verdana" panose="020B0604030504040204" pitchFamily="34" charset="0"/>
                          <a:ea typeface="Verdana" panose="020B0604030504040204" pitchFamily="34" charset="0"/>
                        </a:rPr>
                        <a:t>CAGR (2022E-2027F)</a:t>
                      </a:r>
                    </a:p>
                  </a:txBody>
                  <a:tcPr marL="9525" marR="9525" marT="9525" marB="0" anchor="ctr">
                    <a:solidFill>
                      <a:schemeClr val="accent5">
                        <a:lumMod val="50000"/>
                      </a:schemeClr>
                    </a:solidFill>
                  </a:tcPr>
                </a:tc>
                <a:extLst>
                  <a:ext uri="{0D108BD9-81ED-4DB2-BD59-A6C34878D82A}">
                    <a16:rowId xmlns:a16="http://schemas.microsoft.com/office/drawing/2014/main" val="2599886474"/>
                  </a:ext>
                </a:extLst>
              </a:tr>
              <a:tr h="316471">
                <a:tc>
                  <a:txBody>
                    <a:bodyPr/>
                    <a:lstStyle/>
                    <a:p>
                      <a:pPr algn="l" fontAlgn="b"/>
                      <a:r>
                        <a:rPr lang="en-IN" sz="800" b="0" i="0" u="none" strike="noStrike" dirty="0">
                          <a:solidFill>
                            <a:srgbClr val="000000"/>
                          </a:solidFill>
                          <a:effectLst/>
                          <a:latin typeface="Verdana" panose="020B0604030504040204" pitchFamily="34" charset="0"/>
                          <a:ea typeface="Verdana" panose="020B0604030504040204" pitchFamily="34" charset="0"/>
                        </a:rPr>
                        <a:t>8"</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0.28</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0.28</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0.28</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0.26</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0.26</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0.27</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0.28</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0.29</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0.30</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0.32</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0.33</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4.04%</a:t>
                      </a:r>
                    </a:p>
                  </a:txBody>
                  <a:tcPr marL="9525" marR="9525" marT="9525" marB="0" anchor="ctr"/>
                </a:tc>
                <a:extLst>
                  <a:ext uri="{0D108BD9-81ED-4DB2-BD59-A6C34878D82A}">
                    <a16:rowId xmlns:a16="http://schemas.microsoft.com/office/drawing/2014/main" val="590663009"/>
                  </a:ext>
                </a:extLst>
              </a:tr>
              <a:tr h="303234">
                <a:tc>
                  <a:txBody>
                    <a:bodyPr/>
                    <a:lstStyle/>
                    <a:p>
                      <a:pPr algn="l" fontAlgn="b"/>
                      <a:r>
                        <a:rPr lang="en-IN" sz="800" b="0" i="0" u="none" strike="noStrike">
                          <a:solidFill>
                            <a:srgbClr val="000000"/>
                          </a:solidFill>
                          <a:effectLst/>
                          <a:latin typeface="Verdana" panose="020B0604030504040204" pitchFamily="34" charset="0"/>
                          <a:ea typeface="Verdana" panose="020B0604030504040204" pitchFamily="34" charset="0"/>
                        </a:rPr>
                        <a:t>10"</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0.21</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0.22</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0.21</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0.20</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0.20</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0.21</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0.22</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0.23</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0.24</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0.25</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0.26</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4.69%</a:t>
                      </a:r>
                    </a:p>
                  </a:txBody>
                  <a:tcPr marL="9525" marR="9525" marT="9525" marB="0" anchor="ctr"/>
                </a:tc>
                <a:extLst>
                  <a:ext uri="{0D108BD9-81ED-4DB2-BD59-A6C34878D82A}">
                    <a16:rowId xmlns:a16="http://schemas.microsoft.com/office/drawing/2014/main" val="3242851547"/>
                  </a:ext>
                </a:extLst>
              </a:tr>
              <a:tr h="303234">
                <a:tc>
                  <a:txBody>
                    <a:bodyPr/>
                    <a:lstStyle/>
                    <a:p>
                      <a:pPr algn="l" fontAlgn="b"/>
                      <a:r>
                        <a:rPr lang="en-IN" sz="800" b="0" i="0" u="none" strike="noStrike">
                          <a:solidFill>
                            <a:srgbClr val="000000"/>
                          </a:solidFill>
                          <a:effectLst/>
                          <a:latin typeface="Verdana" panose="020B0604030504040204" pitchFamily="34" charset="0"/>
                          <a:ea typeface="Verdana" panose="020B0604030504040204" pitchFamily="34" charset="0"/>
                        </a:rPr>
                        <a:t>12"</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0.34</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0.35</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0.35</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0.33</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0.33</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0.34</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0.36</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0.37</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0.39</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0.42</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0.43</a:t>
                      </a:r>
                    </a:p>
                  </a:txBody>
                  <a:tcPr marL="9525" marR="9525" marT="9525" marB="0" anchor="ctr"/>
                </a:tc>
                <a:tc>
                  <a:txBody>
                    <a:bodyPr/>
                    <a:lstStyle/>
                    <a:p>
                      <a:pPr algn="ctr" fontAlgn="b"/>
                      <a:r>
                        <a:rPr lang="en-IN" sz="800" b="0" i="0" u="none" strike="noStrike" dirty="0">
                          <a:solidFill>
                            <a:srgbClr val="000000"/>
                          </a:solidFill>
                          <a:effectLst/>
                          <a:latin typeface="Verdana" panose="020B0604030504040204" pitchFamily="34" charset="0"/>
                          <a:ea typeface="Verdana" panose="020B0604030504040204" pitchFamily="34" charset="0"/>
                        </a:rPr>
                        <a:t>4.87%</a:t>
                      </a:r>
                    </a:p>
                  </a:txBody>
                  <a:tcPr marL="9525" marR="9525" marT="9525" marB="0" anchor="ctr"/>
                </a:tc>
                <a:extLst>
                  <a:ext uri="{0D108BD9-81ED-4DB2-BD59-A6C34878D82A}">
                    <a16:rowId xmlns:a16="http://schemas.microsoft.com/office/drawing/2014/main" val="1721995922"/>
                  </a:ext>
                </a:extLst>
              </a:tr>
              <a:tr h="303234">
                <a:tc>
                  <a:txBody>
                    <a:bodyPr/>
                    <a:lstStyle/>
                    <a:p>
                      <a:pPr algn="l" fontAlgn="b"/>
                      <a:r>
                        <a:rPr lang="en-IN" sz="800" b="1" i="0" u="none" strike="noStrike" dirty="0">
                          <a:solidFill>
                            <a:srgbClr val="000000"/>
                          </a:solidFill>
                          <a:effectLst/>
                          <a:latin typeface="Verdana" panose="020B0604030504040204" pitchFamily="34" charset="0"/>
                          <a:ea typeface="Verdana" panose="020B0604030504040204" pitchFamily="34" charset="0"/>
                        </a:rPr>
                        <a:t>Total</a:t>
                      </a:r>
                    </a:p>
                  </a:txBody>
                  <a:tcPr marL="9525" marR="9525" marT="9525" marB="0" anchor="ctr"/>
                </a:tc>
                <a:tc>
                  <a:txBody>
                    <a:bodyPr/>
                    <a:lstStyle/>
                    <a:p>
                      <a:pPr algn="ctr" fontAlgn="b"/>
                      <a:r>
                        <a:rPr lang="en-IN" sz="800" b="1" i="0" u="none" strike="noStrike">
                          <a:solidFill>
                            <a:srgbClr val="000000"/>
                          </a:solidFill>
                          <a:effectLst/>
                          <a:latin typeface="Verdana" panose="020B0604030504040204" pitchFamily="34" charset="0"/>
                          <a:ea typeface="Verdana" panose="020B0604030504040204" pitchFamily="34" charset="0"/>
                        </a:rPr>
                        <a:t>0.83</a:t>
                      </a:r>
                    </a:p>
                  </a:txBody>
                  <a:tcPr marL="9525" marR="9525" marT="9525" marB="0" anchor="ctr"/>
                </a:tc>
                <a:tc>
                  <a:txBody>
                    <a:bodyPr/>
                    <a:lstStyle/>
                    <a:p>
                      <a:pPr algn="ctr" fontAlgn="b"/>
                      <a:r>
                        <a:rPr lang="en-IN" sz="800" b="1" i="0" u="none" strike="noStrike">
                          <a:solidFill>
                            <a:srgbClr val="000000"/>
                          </a:solidFill>
                          <a:effectLst/>
                          <a:latin typeface="Verdana" panose="020B0604030504040204" pitchFamily="34" charset="0"/>
                          <a:ea typeface="Verdana" panose="020B0604030504040204" pitchFamily="34" charset="0"/>
                        </a:rPr>
                        <a:t>0.85</a:t>
                      </a:r>
                    </a:p>
                  </a:txBody>
                  <a:tcPr marL="9525" marR="9525" marT="9525" marB="0" anchor="ctr"/>
                </a:tc>
                <a:tc>
                  <a:txBody>
                    <a:bodyPr/>
                    <a:lstStyle/>
                    <a:p>
                      <a:pPr algn="ctr" fontAlgn="b"/>
                      <a:r>
                        <a:rPr lang="en-IN" sz="800" b="1" i="0" u="none" strike="noStrike">
                          <a:solidFill>
                            <a:srgbClr val="000000"/>
                          </a:solidFill>
                          <a:effectLst/>
                          <a:latin typeface="Verdana" panose="020B0604030504040204" pitchFamily="34" charset="0"/>
                          <a:ea typeface="Verdana" panose="020B0604030504040204" pitchFamily="34" charset="0"/>
                        </a:rPr>
                        <a:t>0.84</a:t>
                      </a:r>
                    </a:p>
                  </a:txBody>
                  <a:tcPr marL="9525" marR="9525" marT="9525" marB="0" anchor="ctr"/>
                </a:tc>
                <a:tc>
                  <a:txBody>
                    <a:bodyPr/>
                    <a:lstStyle/>
                    <a:p>
                      <a:pPr algn="ctr" fontAlgn="b"/>
                      <a:r>
                        <a:rPr lang="en-IN" sz="800" b="1" i="0" u="none" strike="noStrike">
                          <a:solidFill>
                            <a:srgbClr val="000000"/>
                          </a:solidFill>
                          <a:effectLst/>
                          <a:latin typeface="Verdana" panose="020B0604030504040204" pitchFamily="34" charset="0"/>
                          <a:ea typeface="Verdana" panose="020B0604030504040204" pitchFamily="34" charset="0"/>
                        </a:rPr>
                        <a:t>0.79</a:t>
                      </a:r>
                    </a:p>
                  </a:txBody>
                  <a:tcPr marL="9525" marR="9525" marT="9525" marB="0" anchor="ctr"/>
                </a:tc>
                <a:tc>
                  <a:txBody>
                    <a:bodyPr/>
                    <a:lstStyle/>
                    <a:p>
                      <a:pPr algn="ctr" fontAlgn="b"/>
                      <a:r>
                        <a:rPr lang="en-IN" sz="800" b="1" i="0" u="none" strike="noStrike">
                          <a:solidFill>
                            <a:srgbClr val="000000"/>
                          </a:solidFill>
                          <a:effectLst/>
                          <a:latin typeface="Verdana" panose="020B0604030504040204" pitchFamily="34" charset="0"/>
                          <a:ea typeface="Verdana" panose="020B0604030504040204" pitchFamily="34" charset="0"/>
                        </a:rPr>
                        <a:t>0.79</a:t>
                      </a:r>
                    </a:p>
                  </a:txBody>
                  <a:tcPr marL="9525" marR="9525" marT="9525" marB="0" anchor="ctr"/>
                </a:tc>
                <a:tc>
                  <a:txBody>
                    <a:bodyPr/>
                    <a:lstStyle/>
                    <a:p>
                      <a:pPr algn="ctr" fontAlgn="b"/>
                      <a:r>
                        <a:rPr lang="en-IN" sz="800" b="1" i="0" u="none" strike="noStrike">
                          <a:solidFill>
                            <a:srgbClr val="000000"/>
                          </a:solidFill>
                          <a:effectLst/>
                          <a:latin typeface="Verdana" panose="020B0604030504040204" pitchFamily="34" charset="0"/>
                          <a:ea typeface="Verdana" panose="020B0604030504040204" pitchFamily="34" charset="0"/>
                        </a:rPr>
                        <a:t>0.82</a:t>
                      </a:r>
                    </a:p>
                  </a:txBody>
                  <a:tcPr marL="9525" marR="9525" marT="9525" marB="0" anchor="ctr"/>
                </a:tc>
                <a:tc>
                  <a:txBody>
                    <a:bodyPr/>
                    <a:lstStyle/>
                    <a:p>
                      <a:pPr algn="ctr" fontAlgn="b"/>
                      <a:r>
                        <a:rPr lang="en-IN" sz="800" b="1" i="0" u="none" strike="noStrike">
                          <a:solidFill>
                            <a:srgbClr val="000000"/>
                          </a:solidFill>
                          <a:effectLst/>
                          <a:latin typeface="Verdana" panose="020B0604030504040204" pitchFamily="34" charset="0"/>
                          <a:ea typeface="Verdana" panose="020B0604030504040204" pitchFamily="34" charset="0"/>
                        </a:rPr>
                        <a:t>0.85</a:t>
                      </a:r>
                    </a:p>
                  </a:txBody>
                  <a:tcPr marL="9525" marR="9525" marT="9525" marB="0" anchor="ctr"/>
                </a:tc>
                <a:tc>
                  <a:txBody>
                    <a:bodyPr/>
                    <a:lstStyle/>
                    <a:p>
                      <a:pPr algn="ctr" fontAlgn="b"/>
                      <a:r>
                        <a:rPr lang="en-IN" sz="800" b="1" i="0" u="none" strike="noStrike">
                          <a:solidFill>
                            <a:srgbClr val="000000"/>
                          </a:solidFill>
                          <a:effectLst/>
                          <a:latin typeface="Verdana" panose="020B0604030504040204" pitchFamily="34" charset="0"/>
                          <a:ea typeface="Verdana" panose="020B0604030504040204" pitchFamily="34" charset="0"/>
                        </a:rPr>
                        <a:t>0.89</a:t>
                      </a:r>
                    </a:p>
                  </a:txBody>
                  <a:tcPr marL="9525" marR="9525" marT="9525" marB="0" anchor="ctr"/>
                </a:tc>
                <a:tc>
                  <a:txBody>
                    <a:bodyPr/>
                    <a:lstStyle/>
                    <a:p>
                      <a:pPr algn="ctr" fontAlgn="b"/>
                      <a:r>
                        <a:rPr lang="en-IN" sz="800" b="1" i="0" u="none" strike="noStrike">
                          <a:solidFill>
                            <a:srgbClr val="000000"/>
                          </a:solidFill>
                          <a:effectLst/>
                          <a:latin typeface="Verdana" panose="020B0604030504040204" pitchFamily="34" charset="0"/>
                          <a:ea typeface="Verdana" panose="020B0604030504040204" pitchFamily="34" charset="0"/>
                        </a:rPr>
                        <a:t>0.93</a:t>
                      </a:r>
                    </a:p>
                  </a:txBody>
                  <a:tcPr marL="9525" marR="9525" marT="9525" marB="0" anchor="ctr"/>
                </a:tc>
                <a:tc>
                  <a:txBody>
                    <a:bodyPr/>
                    <a:lstStyle/>
                    <a:p>
                      <a:pPr algn="ctr" fontAlgn="b"/>
                      <a:r>
                        <a:rPr lang="en-IN" sz="800" b="1" i="0" u="none" strike="noStrike">
                          <a:solidFill>
                            <a:srgbClr val="000000"/>
                          </a:solidFill>
                          <a:effectLst/>
                          <a:latin typeface="Verdana" panose="020B0604030504040204" pitchFamily="34" charset="0"/>
                          <a:ea typeface="Verdana" panose="020B0604030504040204" pitchFamily="34" charset="0"/>
                        </a:rPr>
                        <a:t>0.98</a:t>
                      </a:r>
                    </a:p>
                  </a:txBody>
                  <a:tcPr marL="9525" marR="9525" marT="9525" marB="0" anchor="ctr"/>
                </a:tc>
                <a:tc>
                  <a:txBody>
                    <a:bodyPr/>
                    <a:lstStyle/>
                    <a:p>
                      <a:pPr algn="ctr" fontAlgn="b"/>
                      <a:r>
                        <a:rPr lang="en-IN" sz="800" b="1" i="0" u="none" strike="noStrike" dirty="0">
                          <a:solidFill>
                            <a:srgbClr val="000000"/>
                          </a:solidFill>
                          <a:effectLst/>
                          <a:latin typeface="Verdana" panose="020B0604030504040204" pitchFamily="34" charset="0"/>
                          <a:ea typeface="Verdana" panose="020B0604030504040204" pitchFamily="34" charset="0"/>
                        </a:rPr>
                        <a:t>1.02</a:t>
                      </a:r>
                    </a:p>
                  </a:txBody>
                  <a:tcPr marL="9525" marR="9525" marT="9525" marB="0" anchor="ctr"/>
                </a:tc>
                <a:tc>
                  <a:txBody>
                    <a:bodyPr/>
                    <a:lstStyle/>
                    <a:p>
                      <a:pPr algn="ctr" fontAlgn="b"/>
                      <a:r>
                        <a:rPr lang="en-IN" sz="800" b="1" i="0" u="none" strike="noStrike" dirty="0">
                          <a:solidFill>
                            <a:srgbClr val="000000"/>
                          </a:solidFill>
                          <a:effectLst/>
                          <a:latin typeface="Verdana" panose="020B0604030504040204" pitchFamily="34" charset="0"/>
                          <a:ea typeface="Verdana" panose="020B0604030504040204" pitchFamily="34" charset="0"/>
                        </a:rPr>
                        <a:t>4.56%</a:t>
                      </a:r>
                    </a:p>
                  </a:txBody>
                  <a:tcPr marL="9525" marR="9525" marT="9525" marB="0" anchor="ctr"/>
                </a:tc>
                <a:extLst>
                  <a:ext uri="{0D108BD9-81ED-4DB2-BD59-A6C34878D82A}">
                    <a16:rowId xmlns:a16="http://schemas.microsoft.com/office/drawing/2014/main" val="553672122"/>
                  </a:ext>
                </a:extLst>
              </a:tr>
            </a:tbl>
          </a:graphicData>
        </a:graphic>
      </p:graphicFrame>
      <p:sp>
        <p:nvSpPr>
          <p:cNvPr id="6" name="TextBox 5">
            <a:extLst>
              <a:ext uri="{FF2B5EF4-FFF2-40B4-BE49-F238E27FC236}">
                <a16:creationId xmlns:a16="http://schemas.microsoft.com/office/drawing/2014/main" id="{5A5394C2-A09D-4549-AB44-83C3E03727E7}"/>
              </a:ext>
            </a:extLst>
          </p:cNvPr>
          <p:cNvSpPr txBox="1"/>
          <p:nvPr/>
        </p:nvSpPr>
        <p:spPr>
          <a:xfrm>
            <a:off x="5863863" y="3850679"/>
            <a:ext cx="3095493" cy="200055"/>
          </a:xfrm>
          <a:prstGeom prst="rect">
            <a:avLst/>
          </a:prstGeom>
          <a:noFill/>
        </p:spPr>
        <p:txBody>
          <a:bodyPr wrap="square" rtlCol="0">
            <a:spAutoFit/>
          </a:bodyPr>
          <a:lstStyle>
            <a:defPPr>
              <a:defRPr lang="en-US"/>
            </a:defPPr>
            <a:lvl1pPr algn="r">
              <a:defRPr sz="800" i="1">
                <a:solidFill>
                  <a:srgbClr val="7F7F7F"/>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a:t>
            </a:r>
            <a:r>
              <a:rPr lang="en-IN" sz="700" dirty="0">
                <a:solidFill>
                  <a:prstClr val="white">
                    <a:lumMod val="50000"/>
                  </a:prstClr>
                </a:solidFill>
              </a:rPr>
              <a:t>TechSci Research</a:t>
            </a:r>
            <a:r>
              <a:rPr kumimoji="0" lang="en-IN" sz="7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 </a:t>
            </a:r>
          </a:p>
        </p:txBody>
      </p:sp>
    </p:spTree>
    <p:extLst>
      <p:ext uri="{BB962C8B-B14F-4D97-AF65-F5344CB8AC3E}">
        <p14:creationId xmlns:p14="http://schemas.microsoft.com/office/powerpoint/2010/main" val="27479073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EF766132-4144-42AC-9E69-7838A000EFEE}"/>
              </a:ext>
            </a:extLst>
          </p:cNvPr>
          <p:cNvGraphicFramePr/>
          <p:nvPr>
            <p:extLst>
              <p:ext uri="{D42A27DB-BD31-4B8C-83A1-F6EECF244321}">
                <p14:modId xmlns:p14="http://schemas.microsoft.com/office/powerpoint/2010/main" val="479738306"/>
              </p:ext>
            </p:extLst>
          </p:nvPr>
        </p:nvGraphicFramePr>
        <p:xfrm>
          <a:off x="179388" y="881311"/>
          <a:ext cx="8840928" cy="3096769"/>
        </p:xfrm>
        <a:graphic>
          <a:graphicData uri="http://schemas.openxmlformats.org/drawingml/2006/chart">
            <c:chart xmlns:c="http://schemas.openxmlformats.org/drawingml/2006/chart" xmlns:r="http://schemas.openxmlformats.org/officeDocument/2006/relationships" r:id="rId2"/>
          </a:graphicData>
        </a:graphic>
      </p:graphicFrame>
      <p:sp>
        <p:nvSpPr>
          <p:cNvPr id="4" name="TextBox 3">
            <a:extLst>
              <a:ext uri="{FF2B5EF4-FFF2-40B4-BE49-F238E27FC236}">
                <a16:creationId xmlns:a16="http://schemas.microsoft.com/office/drawing/2014/main" id="{A94D8441-3C7E-4756-AC38-D50089A7D964}"/>
              </a:ext>
            </a:extLst>
          </p:cNvPr>
          <p:cNvSpPr txBox="1"/>
          <p:nvPr/>
        </p:nvSpPr>
        <p:spPr>
          <a:xfrm>
            <a:off x="123684" y="265043"/>
            <a:ext cx="6872394" cy="276999"/>
          </a:xfrm>
          <a:prstGeom prst="rect">
            <a:avLst/>
          </a:prstGeom>
          <a:noFill/>
        </p:spPr>
        <p:txBody>
          <a:bodyPr wrap="none" rtlCol="0">
            <a:spAutoFit/>
          </a:bodyPr>
          <a:lstStyle>
            <a:defPPr>
              <a:defRPr lang="en-US"/>
            </a:defPPr>
            <a:lvl1pPr>
              <a:defRPr sz="1400" b="1">
                <a:latin typeface="Verdana" panose="020B0604030504040204" pitchFamily="34" charset="0"/>
                <a:ea typeface="Verdana" panose="020B0604030504040204" pitchFamily="34" charset="0"/>
                <a:cs typeface="Verdana" panose="020B060403050404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IN" sz="1200" dirty="0"/>
              <a:t>Europe Autoclaved Aerated Concrete Market Share, By End User, 2017-2027F</a:t>
            </a:r>
          </a:p>
        </p:txBody>
      </p:sp>
      <p:sp>
        <p:nvSpPr>
          <p:cNvPr id="8" name="TextBox 7">
            <a:extLst>
              <a:ext uri="{FF2B5EF4-FFF2-40B4-BE49-F238E27FC236}">
                <a16:creationId xmlns:a16="http://schemas.microsoft.com/office/drawing/2014/main" id="{A9BB8FB8-6741-415F-83A5-516CEB89429E}"/>
              </a:ext>
            </a:extLst>
          </p:cNvPr>
          <p:cNvSpPr txBox="1"/>
          <p:nvPr/>
        </p:nvSpPr>
        <p:spPr>
          <a:xfrm>
            <a:off x="5863862" y="6426682"/>
            <a:ext cx="3095493" cy="200055"/>
          </a:xfrm>
          <a:prstGeom prst="rect">
            <a:avLst/>
          </a:prstGeom>
          <a:noFill/>
        </p:spPr>
        <p:txBody>
          <a:bodyPr wrap="square" rtlCol="0">
            <a:spAutoFit/>
          </a:bodyPr>
          <a:lstStyle>
            <a:defPPr>
              <a:defRPr lang="en-US"/>
            </a:defPPr>
            <a:lvl1pPr algn="r">
              <a:defRPr sz="800" i="1">
                <a:solidFill>
                  <a:srgbClr val="7F7F7F"/>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a:t>
            </a:r>
            <a:r>
              <a:rPr lang="en-IN" sz="700" dirty="0">
                <a:solidFill>
                  <a:prstClr val="white">
                    <a:lumMod val="50000"/>
                  </a:prstClr>
                </a:solidFill>
              </a:rPr>
              <a:t>TechSci Research</a:t>
            </a:r>
            <a:r>
              <a:rPr kumimoji="0" lang="en-IN" sz="7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 </a:t>
            </a:r>
          </a:p>
        </p:txBody>
      </p:sp>
      <p:graphicFrame>
        <p:nvGraphicFramePr>
          <p:cNvPr id="5" name="Table 4">
            <a:extLst>
              <a:ext uri="{FF2B5EF4-FFF2-40B4-BE49-F238E27FC236}">
                <a16:creationId xmlns:a16="http://schemas.microsoft.com/office/drawing/2014/main" id="{4AC69EE0-2B5F-4FE7-A510-AD569CE2015E}"/>
              </a:ext>
            </a:extLst>
          </p:cNvPr>
          <p:cNvGraphicFramePr>
            <a:graphicFrameLocks noGrp="1"/>
          </p:cNvGraphicFramePr>
          <p:nvPr>
            <p:extLst>
              <p:ext uri="{D42A27DB-BD31-4B8C-83A1-F6EECF244321}">
                <p14:modId xmlns:p14="http://schemas.microsoft.com/office/powerpoint/2010/main" val="152557069"/>
              </p:ext>
            </p:extLst>
          </p:nvPr>
        </p:nvGraphicFramePr>
        <p:xfrm>
          <a:off x="179388" y="4221045"/>
          <a:ext cx="8731526" cy="2186587"/>
        </p:xfrm>
        <a:graphic>
          <a:graphicData uri="http://schemas.openxmlformats.org/drawingml/2006/table">
            <a:tbl>
              <a:tblPr>
                <a:tableStyleId>{616DA210-FB5B-4158-B5E0-FEB733F419BA}</a:tableStyleId>
              </a:tblPr>
              <a:tblGrid>
                <a:gridCol w="2047814">
                  <a:extLst>
                    <a:ext uri="{9D8B030D-6E8A-4147-A177-3AD203B41FA5}">
                      <a16:colId xmlns:a16="http://schemas.microsoft.com/office/drawing/2014/main" val="2311606297"/>
                    </a:ext>
                  </a:extLst>
                </a:gridCol>
                <a:gridCol w="557702">
                  <a:extLst>
                    <a:ext uri="{9D8B030D-6E8A-4147-A177-3AD203B41FA5}">
                      <a16:colId xmlns:a16="http://schemas.microsoft.com/office/drawing/2014/main" val="4201934877"/>
                    </a:ext>
                  </a:extLst>
                </a:gridCol>
                <a:gridCol w="557702">
                  <a:extLst>
                    <a:ext uri="{9D8B030D-6E8A-4147-A177-3AD203B41FA5}">
                      <a16:colId xmlns:a16="http://schemas.microsoft.com/office/drawing/2014/main" val="1699847157"/>
                    </a:ext>
                  </a:extLst>
                </a:gridCol>
                <a:gridCol w="557702">
                  <a:extLst>
                    <a:ext uri="{9D8B030D-6E8A-4147-A177-3AD203B41FA5}">
                      <a16:colId xmlns:a16="http://schemas.microsoft.com/office/drawing/2014/main" val="523019236"/>
                    </a:ext>
                  </a:extLst>
                </a:gridCol>
                <a:gridCol w="557702">
                  <a:extLst>
                    <a:ext uri="{9D8B030D-6E8A-4147-A177-3AD203B41FA5}">
                      <a16:colId xmlns:a16="http://schemas.microsoft.com/office/drawing/2014/main" val="963992997"/>
                    </a:ext>
                  </a:extLst>
                </a:gridCol>
                <a:gridCol w="548990">
                  <a:extLst>
                    <a:ext uri="{9D8B030D-6E8A-4147-A177-3AD203B41FA5}">
                      <a16:colId xmlns:a16="http://schemas.microsoft.com/office/drawing/2014/main" val="932728819"/>
                    </a:ext>
                  </a:extLst>
                </a:gridCol>
                <a:gridCol w="557702">
                  <a:extLst>
                    <a:ext uri="{9D8B030D-6E8A-4147-A177-3AD203B41FA5}">
                      <a16:colId xmlns:a16="http://schemas.microsoft.com/office/drawing/2014/main" val="2598007573"/>
                    </a:ext>
                  </a:extLst>
                </a:gridCol>
                <a:gridCol w="557702">
                  <a:extLst>
                    <a:ext uri="{9D8B030D-6E8A-4147-A177-3AD203B41FA5}">
                      <a16:colId xmlns:a16="http://schemas.microsoft.com/office/drawing/2014/main" val="1103228374"/>
                    </a:ext>
                  </a:extLst>
                </a:gridCol>
                <a:gridCol w="557702">
                  <a:extLst>
                    <a:ext uri="{9D8B030D-6E8A-4147-A177-3AD203B41FA5}">
                      <a16:colId xmlns:a16="http://schemas.microsoft.com/office/drawing/2014/main" val="3530052271"/>
                    </a:ext>
                  </a:extLst>
                </a:gridCol>
                <a:gridCol w="557702">
                  <a:extLst>
                    <a:ext uri="{9D8B030D-6E8A-4147-A177-3AD203B41FA5}">
                      <a16:colId xmlns:a16="http://schemas.microsoft.com/office/drawing/2014/main" val="744134068"/>
                    </a:ext>
                  </a:extLst>
                </a:gridCol>
                <a:gridCol w="557702">
                  <a:extLst>
                    <a:ext uri="{9D8B030D-6E8A-4147-A177-3AD203B41FA5}">
                      <a16:colId xmlns:a16="http://schemas.microsoft.com/office/drawing/2014/main" val="3347258506"/>
                    </a:ext>
                  </a:extLst>
                </a:gridCol>
                <a:gridCol w="557702">
                  <a:extLst>
                    <a:ext uri="{9D8B030D-6E8A-4147-A177-3AD203B41FA5}">
                      <a16:colId xmlns:a16="http://schemas.microsoft.com/office/drawing/2014/main" val="1847895652"/>
                    </a:ext>
                  </a:extLst>
                </a:gridCol>
                <a:gridCol w="557702">
                  <a:extLst>
                    <a:ext uri="{9D8B030D-6E8A-4147-A177-3AD203B41FA5}">
                      <a16:colId xmlns:a16="http://schemas.microsoft.com/office/drawing/2014/main" val="502484083"/>
                    </a:ext>
                  </a:extLst>
                </a:gridCol>
              </a:tblGrid>
              <a:tr h="752364">
                <a:tc>
                  <a:txBody>
                    <a:bodyPr/>
                    <a:lstStyle/>
                    <a:p>
                      <a:pPr algn="l" fontAlgn="b"/>
                      <a:r>
                        <a:rPr lang="en-US" sz="800" b="1" u="none" strike="noStrike" dirty="0">
                          <a:solidFill>
                            <a:schemeClr val="bg1"/>
                          </a:solidFill>
                          <a:effectLst/>
                          <a:latin typeface="Verdana" panose="020B0604030504040204" pitchFamily="34" charset="0"/>
                          <a:ea typeface="Verdana" panose="020B0604030504040204" pitchFamily="34" charset="0"/>
                        </a:rPr>
                        <a:t>Demand By End User (Million m^3)</a:t>
                      </a:r>
                      <a:endParaRPr lang="en-US" sz="800" b="1" i="0" u="none" strike="noStrike" dirty="0">
                        <a:solidFill>
                          <a:schemeClr val="bg1"/>
                        </a:solidFill>
                        <a:effectLst/>
                        <a:latin typeface="Verdana" panose="020B0604030504040204" pitchFamily="34" charset="0"/>
                        <a:ea typeface="Verdana" panose="020B0604030504040204" pitchFamily="34" charset="0"/>
                      </a:endParaRPr>
                    </a:p>
                  </a:txBody>
                  <a:tcPr marL="0" marR="0" marT="0" marB="0" anchor="ctr">
                    <a:solidFill>
                      <a:schemeClr val="accent5">
                        <a:lumMod val="50000"/>
                      </a:schemeClr>
                    </a:solidFill>
                  </a:tcPr>
                </a:tc>
                <a:tc>
                  <a:txBody>
                    <a:bodyPr/>
                    <a:lstStyle/>
                    <a:p>
                      <a:pPr algn="ctr" fontAlgn="b"/>
                      <a:r>
                        <a:rPr lang="en-IN" sz="800" b="1" u="none" strike="noStrike" dirty="0">
                          <a:solidFill>
                            <a:schemeClr val="bg1"/>
                          </a:solidFill>
                          <a:effectLst/>
                          <a:latin typeface="Verdana" panose="020B0604030504040204" pitchFamily="34" charset="0"/>
                          <a:ea typeface="Verdana" panose="020B0604030504040204" pitchFamily="34" charset="0"/>
                        </a:rPr>
                        <a:t>2017</a:t>
                      </a:r>
                      <a:endParaRPr lang="en-IN" sz="800" b="1" i="0" u="none" strike="noStrike" dirty="0">
                        <a:solidFill>
                          <a:schemeClr val="bg1"/>
                        </a:solidFill>
                        <a:effectLst/>
                        <a:latin typeface="Verdana" panose="020B0604030504040204" pitchFamily="34" charset="0"/>
                        <a:ea typeface="Verdana" panose="020B0604030504040204" pitchFamily="34" charset="0"/>
                      </a:endParaRPr>
                    </a:p>
                  </a:txBody>
                  <a:tcPr marL="0" marR="0" marT="0" marB="0" anchor="ctr">
                    <a:solidFill>
                      <a:schemeClr val="accent5">
                        <a:lumMod val="50000"/>
                      </a:schemeClr>
                    </a:solidFill>
                  </a:tcPr>
                </a:tc>
                <a:tc>
                  <a:txBody>
                    <a:bodyPr/>
                    <a:lstStyle/>
                    <a:p>
                      <a:pPr algn="ctr" fontAlgn="b"/>
                      <a:r>
                        <a:rPr lang="en-IN" sz="800" b="1" u="none" strike="noStrike" dirty="0">
                          <a:solidFill>
                            <a:schemeClr val="bg1"/>
                          </a:solidFill>
                          <a:effectLst/>
                          <a:latin typeface="Verdana" panose="020B0604030504040204" pitchFamily="34" charset="0"/>
                          <a:ea typeface="Verdana" panose="020B0604030504040204" pitchFamily="34" charset="0"/>
                        </a:rPr>
                        <a:t>2018</a:t>
                      </a:r>
                      <a:endParaRPr lang="en-IN" sz="800" b="1" i="0" u="none" strike="noStrike" dirty="0">
                        <a:solidFill>
                          <a:schemeClr val="bg1"/>
                        </a:solidFill>
                        <a:effectLst/>
                        <a:latin typeface="Verdana" panose="020B0604030504040204" pitchFamily="34" charset="0"/>
                        <a:ea typeface="Verdana" panose="020B0604030504040204" pitchFamily="34" charset="0"/>
                      </a:endParaRPr>
                    </a:p>
                  </a:txBody>
                  <a:tcPr marL="0" marR="0" marT="0" marB="0" anchor="ctr">
                    <a:solidFill>
                      <a:schemeClr val="accent5">
                        <a:lumMod val="50000"/>
                      </a:schemeClr>
                    </a:solidFill>
                  </a:tcPr>
                </a:tc>
                <a:tc>
                  <a:txBody>
                    <a:bodyPr/>
                    <a:lstStyle/>
                    <a:p>
                      <a:pPr algn="ctr" fontAlgn="b"/>
                      <a:r>
                        <a:rPr lang="en-IN" sz="800" b="1" u="none" strike="noStrike" dirty="0">
                          <a:solidFill>
                            <a:schemeClr val="bg1"/>
                          </a:solidFill>
                          <a:effectLst/>
                          <a:latin typeface="Verdana" panose="020B0604030504040204" pitchFamily="34" charset="0"/>
                          <a:ea typeface="Verdana" panose="020B0604030504040204" pitchFamily="34" charset="0"/>
                        </a:rPr>
                        <a:t>2019</a:t>
                      </a:r>
                      <a:endParaRPr lang="en-IN" sz="800" b="1" i="0" u="none" strike="noStrike" dirty="0">
                        <a:solidFill>
                          <a:schemeClr val="bg1"/>
                        </a:solidFill>
                        <a:effectLst/>
                        <a:latin typeface="Verdana" panose="020B0604030504040204" pitchFamily="34" charset="0"/>
                        <a:ea typeface="Verdana" panose="020B0604030504040204" pitchFamily="34" charset="0"/>
                      </a:endParaRPr>
                    </a:p>
                  </a:txBody>
                  <a:tcPr marL="0" marR="0" marT="0" marB="0" anchor="ctr">
                    <a:solidFill>
                      <a:schemeClr val="accent5">
                        <a:lumMod val="50000"/>
                      </a:schemeClr>
                    </a:solidFill>
                  </a:tcPr>
                </a:tc>
                <a:tc>
                  <a:txBody>
                    <a:bodyPr/>
                    <a:lstStyle/>
                    <a:p>
                      <a:pPr algn="ctr" fontAlgn="b"/>
                      <a:r>
                        <a:rPr lang="en-IN" sz="800" b="1" u="none" strike="noStrike" dirty="0">
                          <a:solidFill>
                            <a:schemeClr val="bg1"/>
                          </a:solidFill>
                          <a:effectLst/>
                          <a:latin typeface="Verdana" panose="020B0604030504040204" pitchFamily="34" charset="0"/>
                          <a:ea typeface="Verdana" panose="020B0604030504040204" pitchFamily="34" charset="0"/>
                        </a:rPr>
                        <a:t>2020</a:t>
                      </a:r>
                      <a:endParaRPr lang="en-IN" sz="800" b="1" i="0" u="none" strike="noStrike" dirty="0">
                        <a:solidFill>
                          <a:schemeClr val="bg1"/>
                        </a:solidFill>
                        <a:effectLst/>
                        <a:latin typeface="Verdana" panose="020B0604030504040204" pitchFamily="34" charset="0"/>
                        <a:ea typeface="Verdana" panose="020B0604030504040204" pitchFamily="34" charset="0"/>
                      </a:endParaRPr>
                    </a:p>
                  </a:txBody>
                  <a:tcPr marL="0" marR="0" marT="0" marB="0" anchor="ctr">
                    <a:solidFill>
                      <a:schemeClr val="accent5">
                        <a:lumMod val="50000"/>
                      </a:schemeClr>
                    </a:solidFill>
                  </a:tcPr>
                </a:tc>
                <a:tc>
                  <a:txBody>
                    <a:bodyPr/>
                    <a:lstStyle/>
                    <a:p>
                      <a:pPr algn="ctr" fontAlgn="b"/>
                      <a:r>
                        <a:rPr lang="en-IN" sz="800" b="1" u="none" strike="noStrike" dirty="0">
                          <a:solidFill>
                            <a:schemeClr val="bg1"/>
                          </a:solidFill>
                          <a:effectLst/>
                          <a:latin typeface="Verdana" panose="020B0604030504040204" pitchFamily="34" charset="0"/>
                          <a:ea typeface="Verdana" panose="020B0604030504040204" pitchFamily="34" charset="0"/>
                        </a:rPr>
                        <a:t>2021</a:t>
                      </a:r>
                      <a:endParaRPr lang="en-IN" sz="800" b="1" i="0" u="none" strike="noStrike" dirty="0">
                        <a:solidFill>
                          <a:schemeClr val="bg1"/>
                        </a:solidFill>
                        <a:effectLst/>
                        <a:latin typeface="Verdana" panose="020B0604030504040204" pitchFamily="34" charset="0"/>
                        <a:ea typeface="Verdana" panose="020B0604030504040204" pitchFamily="34" charset="0"/>
                      </a:endParaRPr>
                    </a:p>
                  </a:txBody>
                  <a:tcPr marL="0" marR="0" marT="0" marB="0" anchor="ctr">
                    <a:solidFill>
                      <a:schemeClr val="accent5">
                        <a:lumMod val="50000"/>
                      </a:schemeClr>
                    </a:solidFill>
                  </a:tcPr>
                </a:tc>
                <a:tc>
                  <a:txBody>
                    <a:bodyPr/>
                    <a:lstStyle/>
                    <a:p>
                      <a:pPr algn="ctr" fontAlgn="b"/>
                      <a:r>
                        <a:rPr lang="en-IN" sz="800" b="1" u="none" strike="noStrike" dirty="0">
                          <a:solidFill>
                            <a:schemeClr val="bg1"/>
                          </a:solidFill>
                          <a:effectLst/>
                          <a:latin typeface="Verdana" panose="020B0604030504040204" pitchFamily="34" charset="0"/>
                          <a:ea typeface="Verdana" panose="020B0604030504040204" pitchFamily="34" charset="0"/>
                        </a:rPr>
                        <a:t>2022E</a:t>
                      </a:r>
                      <a:endParaRPr lang="en-IN" sz="800" b="1" i="0" u="none" strike="noStrike" dirty="0">
                        <a:solidFill>
                          <a:schemeClr val="bg1"/>
                        </a:solidFill>
                        <a:effectLst/>
                        <a:latin typeface="Verdana" panose="020B0604030504040204" pitchFamily="34" charset="0"/>
                        <a:ea typeface="Verdana" panose="020B0604030504040204" pitchFamily="34" charset="0"/>
                      </a:endParaRPr>
                    </a:p>
                  </a:txBody>
                  <a:tcPr marL="0" marR="0" marT="0" marB="0" anchor="ctr">
                    <a:solidFill>
                      <a:schemeClr val="accent5">
                        <a:lumMod val="50000"/>
                      </a:schemeClr>
                    </a:solidFill>
                  </a:tcPr>
                </a:tc>
                <a:tc>
                  <a:txBody>
                    <a:bodyPr/>
                    <a:lstStyle/>
                    <a:p>
                      <a:pPr algn="ctr" fontAlgn="b"/>
                      <a:r>
                        <a:rPr lang="en-IN" sz="800" b="1" u="none" strike="noStrike" dirty="0">
                          <a:solidFill>
                            <a:schemeClr val="bg1"/>
                          </a:solidFill>
                          <a:effectLst/>
                          <a:latin typeface="Verdana" panose="020B0604030504040204" pitchFamily="34" charset="0"/>
                          <a:ea typeface="Verdana" panose="020B0604030504040204" pitchFamily="34" charset="0"/>
                        </a:rPr>
                        <a:t>2023F</a:t>
                      </a:r>
                      <a:endParaRPr lang="en-IN" sz="800" b="1" i="0" u="none" strike="noStrike" dirty="0">
                        <a:solidFill>
                          <a:schemeClr val="bg1"/>
                        </a:solidFill>
                        <a:effectLst/>
                        <a:latin typeface="Verdana" panose="020B0604030504040204" pitchFamily="34" charset="0"/>
                        <a:ea typeface="Verdana" panose="020B0604030504040204" pitchFamily="34" charset="0"/>
                      </a:endParaRPr>
                    </a:p>
                  </a:txBody>
                  <a:tcPr marL="0" marR="0" marT="0" marB="0" anchor="ctr">
                    <a:solidFill>
                      <a:schemeClr val="accent5">
                        <a:lumMod val="50000"/>
                      </a:schemeClr>
                    </a:solidFill>
                  </a:tcPr>
                </a:tc>
                <a:tc>
                  <a:txBody>
                    <a:bodyPr/>
                    <a:lstStyle/>
                    <a:p>
                      <a:pPr algn="ctr" fontAlgn="b"/>
                      <a:r>
                        <a:rPr lang="en-IN" sz="800" b="1" u="none" strike="noStrike" dirty="0">
                          <a:solidFill>
                            <a:schemeClr val="bg1"/>
                          </a:solidFill>
                          <a:effectLst/>
                          <a:latin typeface="Verdana" panose="020B0604030504040204" pitchFamily="34" charset="0"/>
                          <a:ea typeface="Verdana" panose="020B0604030504040204" pitchFamily="34" charset="0"/>
                        </a:rPr>
                        <a:t>2024F</a:t>
                      </a:r>
                      <a:endParaRPr lang="en-IN" sz="800" b="1" i="0" u="none" strike="noStrike" dirty="0">
                        <a:solidFill>
                          <a:schemeClr val="bg1"/>
                        </a:solidFill>
                        <a:effectLst/>
                        <a:latin typeface="Verdana" panose="020B0604030504040204" pitchFamily="34" charset="0"/>
                        <a:ea typeface="Verdana" panose="020B0604030504040204" pitchFamily="34" charset="0"/>
                      </a:endParaRPr>
                    </a:p>
                  </a:txBody>
                  <a:tcPr marL="0" marR="0" marT="0" marB="0" anchor="ctr">
                    <a:solidFill>
                      <a:schemeClr val="accent5">
                        <a:lumMod val="50000"/>
                      </a:schemeClr>
                    </a:solidFill>
                  </a:tcPr>
                </a:tc>
                <a:tc>
                  <a:txBody>
                    <a:bodyPr/>
                    <a:lstStyle/>
                    <a:p>
                      <a:pPr algn="ctr" fontAlgn="b"/>
                      <a:r>
                        <a:rPr lang="en-IN" sz="800" b="1" u="none" strike="noStrike" dirty="0">
                          <a:solidFill>
                            <a:schemeClr val="bg1"/>
                          </a:solidFill>
                          <a:effectLst/>
                          <a:latin typeface="Verdana" panose="020B0604030504040204" pitchFamily="34" charset="0"/>
                          <a:ea typeface="Verdana" panose="020B0604030504040204" pitchFamily="34" charset="0"/>
                        </a:rPr>
                        <a:t>2025F</a:t>
                      </a:r>
                      <a:endParaRPr lang="en-IN" sz="800" b="1" i="0" u="none" strike="noStrike" dirty="0">
                        <a:solidFill>
                          <a:schemeClr val="bg1"/>
                        </a:solidFill>
                        <a:effectLst/>
                        <a:latin typeface="Verdana" panose="020B0604030504040204" pitchFamily="34" charset="0"/>
                        <a:ea typeface="Verdana" panose="020B0604030504040204" pitchFamily="34" charset="0"/>
                      </a:endParaRPr>
                    </a:p>
                  </a:txBody>
                  <a:tcPr marL="0" marR="0" marT="0" marB="0" anchor="ctr">
                    <a:solidFill>
                      <a:schemeClr val="accent5">
                        <a:lumMod val="50000"/>
                      </a:schemeClr>
                    </a:solidFill>
                  </a:tcPr>
                </a:tc>
                <a:tc>
                  <a:txBody>
                    <a:bodyPr/>
                    <a:lstStyle/>
                    <a:p>
                      <a:pPr algn="ctr" fontAlgn="b"/>
                      <a:r>
                        <a:rPr lang="en-IN" sz="800" b="1" u="none" strike="noStrike" dirty="0">
                          <a:solidFill>
                            <a:schemeClr val="bg1"/>
                          </a:solidFill>
                          <a:effectLst/>
                          <a:latin typeface="Verdana" panose="020B0604030504040204" pitchFamily="34" charset="0"/>
                          <a:ea typeface="Verdana" panose="020B0604030504040204" pitchFamily="34" charset="0"/>
                        </a:rPr>
                        <a:t>2026F</a:t>
                      </a:r>
                      <a:endParaRPr lang="en-IN" sz="800" b="1" i="0" u="none" strike="noStrike" dirty="0">
                        <a:solidFill>
                          <a:schemeClr val="bg1"/>
                        </a:solidFill>
                        <a:effectLst/>
                        <a:latin typeface="Verdana" panose="020B0604030504040204" pitchFamily="34" charset="0"/>
                        <a:ea typeface="Verdana" panose="020B0604030504040204" pitchFamily="34" charset="0"/>
                      </a:endParaRPr>
                    </a:p>
                  </a:txBody>
                  <a:tcPr marL="0" marR="0" marT="0" marB="0" anchor="ctr">
                    <a:solidFill>
                      <a:schemeClr val="accent5">
                        <a:lumMod val="50000"/>
                      </a:schemeClr>
                    </a:solidFill>
                  </a:tcPr>
                </a:tc>
                <a:tc>
                  <a:txBody>
                    <a:bodyPr/>
                    <a:lstStyle/>
                    <a:p>
                      <a:pPr algn="ctr" fontAlgn="b"/>
                      <a:r>
                        <a:rPr lang="en-IN" sz="800" b="1" u="none" strike="noStrike" dirty="0">
                          <a:solidFill>
                            <a:schemeClr val="bg1"/>
                          </a:solidFill>
                          <a:effectLst/>
                          <a:latin typeface="Verdana" panose="020B0604030504040204" pitchFamily="34" charset="0"/>
                          <a:ea typeface="Verdana" panose="020B0604030504040204" pitchFamily="34" charset="0"/>
                        </a:rPr>
                        <a:t>2027F</a:t>
                      </a:r>
                      <a:endParaRPr lang="en-IN" sz="800" b="1" i="0" u="none" strike="noStrike" dirty="0">
                        <a:solidFill>
                          <a:schemeClr val="bg1"/>
                        </a:solidFill>
                        <a:effectLst/>
                        <a:latin typeface="Verdana" panose="020B0604030504040204" pitchFamily="34" charset="0"/>
                        <a:ea typeface="Verdana" panose="020B0604030504040204" pitchFamily="34" charset="0"/>
                      </a:endParaRPr>
                    </a:p>
                  </a:txBody>
                  <a:tcPr marL="0" marR="0" marT="0" marB="0" anchor="ctr">
                    <a:solidFill>
                      <a:schemeClr val="accent5">
                        <a:lumMod val="50000"/>
                      </a:schemeClr>
                    </a:solidFill>
                  </a:tcPr>
                </a:tc>
                <a:tc>
                  <a:txBody>
                    <a:bodyPr/>
                    <a:lstStyle/>
                    <a:p>
                      <a:pPr algn="ctr" fontAlgn="ctr"/>
                      <a:r>
                        <a:rPr lang="en-IN" sz="800" b="1" i="0" u="none" strike="noStrike" dirty="0">
                          <a:solidFill>
                            <a:srgbClr val="FFFFFF"/>
                          </a:solidFill>
                          <a:effectLst/>
                          <a:latin typeface="Verdana" panose="020B0604030504040204" pitchFamily="34" charset="0"/>
                          <a:ea typeface="Verdana" panose="020B0604030504040204" pitchFamily="34" charset="0"/>
                        </a:rPr>
                        <a:t>CAGR (2022E-2027F)</a:t>
                      </a:r>
                    </a:p>
                  </a:txBody>
                  <a:tcPr marL="9525" marR="9525" marT="9525" marB="0" anchor="ctr">
                    <a:solidFill>
                      <a:schemeClr val="accent5">
                        <a:lumMod val="50000"/>
                      </a:schemeClr>
                    </a:solidFill>
                  </a:tcPr>
                </a:tc>
                <a:extLst>
                  <a:ext uri="{0D108BD9-81ED-4DB2-BD59-A6C34878D82A}">
                    <a16:rowId xmlns:a16="http://schemas.microsoft.com/office/drawing/2014/main" val="2599886474"/>
                  </a:ext>
                </a:extLst>
              </a:tr>
              <a:tr h="296775">
                <a:tc>
                  <a:txBody>
                    <a:bodyPr/>
                    <a:lstStyle/>
                    <a:p>
                      <a:pPr algn="l" fontAlgn="b"/>
                      <a:r>
                        <a:rPr lang="en-IN" sz="800" b="0" i="0" u="none" strike="noStrike" dirty="0">
                          <a:solidFill>
                            <a:srgbClr val="000000"/>
                          </a:solidFill>
                          <a:effectLst/>
                          <a:latin typeface="Verdana" panose="020B0604030504040204" pitchFamily="34" charset="0"/>
                          <a:ea typeface="Verdana" panose="020B0604030504040204" pitchFamily="34" charset="0"/>
                        </a:rPr>
                        <a:t>Commercial</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4.77</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5.01</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5.05</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4.68</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4.99</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5.24</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5.57</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5.96</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6.40</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6.86</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7.33</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6.93%</a:t>
                      </a:r>
                    </a:p>
                  </a:txBody>
                  <a:tcPr marL="9525" marR="9525" marT="9525" marB="0" anchor="ctr"/>
                </a:tc>
                <a:extLst>
                  <a:ext uri="{0D108BD9-81ED-4DB2-BD59-A6C34878D82A}">
                    <a16:rowId xmlns:a16="http://schemas.microsoft.com/office/drawing/2014/main" val="590663009"/>
                  </a:ext>
                </a:extLst>
              </a:tr>
              <a:tr h="284362">
                <a:tc>
                  <a:txBody>
                    <a:bodyPr/>
                    <a:lstStyle/>
                    <a:p>
                      <a:pPr algn="l" fontAlgn="b"/>
                      <a:r>
                        <a:rPr lang="en-IN" sz="800" b="0" i="0" u="none" strike="noStrike" dirty="0">
                          <a:solidFill>
                            <a:srgbClr val="000000"/>
                          </a:solidFill>
                          <a:effectLst/>
                          <a:latin typeface="Verdana" panose="020B0604030504040204" pitchFamily="34" charset="0"/>
                          <a:ea typeface="Verdana" panose="020B0604030504040204" pitchFamily="34" charset="0"/>
                        </a:rPr>
                        <a:t>Residential</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4.91</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5.11</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5.12</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5.17</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4.98</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5.19</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5.47</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5.81</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6.19</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6.59</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6.99</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6.11%</a:t>
                      </a:r>
                    </a:p>
                  </a:txBody>
                  <a:tcPr marL="9525" marR="9525" marT="9525" marB="0" anchor="ctr"/>
                </a:tc>
                <a:extLst>
                  <a:ext uri="{0D108BD9-81ED-4DB2-BD59-A6C34878D82A}">
                    <a16:rowId xmlns:a16="http://schemas.microsoft.com/office/drawing/2014/main" val="3242851547"/>
                  </a:ext>
                </a:extLst>
              </a:tr>
              <a:tr h="284362">
                <a:tc>
                  <a:txBody>
                    <a:bodyPr/>
                    <a:lstStyle/>
                    <a:p>
                      <a:pPr algn="l" fontAlgn="b"/>
                      <a:r>
                        <a:rPr lang="en-IN" sz="800" b="0" i="0" u="none" strike="noStrike" dirty="0">
                          <a:solidFill>
                            <a:srgbClr val="000000"/>
                          </a:solidFill>
                          <a:effectLst/>
                          <a:latin typeface="Verdana" panose="020B0604030504040204" pitchFamily="34" charset="0"/>
                          <a:ea typeface="Verdana" panose="020B0604030504040204" pitchFamily="34" charset="0"/>
                        </a:rPr>
                        <a:t>Infrastructure</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3.46</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3.63</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3.66</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3.40</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3.70</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3.90</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4.15</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4.43</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4.75</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5.10</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5.44</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6.85%</a:t>
                      </a:r>
                    </a:p>
                  </a:txBody>
                  <a:tcPr marL="9525" marR="9525" marT="9525" marB="0" anchor="ctr"/>
                </a:tc>
                <a:extLst>
                  <a:ext uri="{0D108BD9-81ED-4DB2-BD59-A6C34878D82A}">
                    <a16:rowId xmlns:a16="http://schemas.microsoft.com/office/drawing/2014/main" val="1721995922"/>
                  </a:ext>
                </a:extLst>
              </a:tr>
              <a:tr h="284362">
                <a:tc>
                  <a:txBody>
                    <a:bodyPr/>
                    <a:lstStyle/>
                    <a:p>
                      <a:pPr algn="l" fontAlgn="b"/>
                      <a:r>
                        <a:rPr lang="en-IN" sz="800" b="0" i="0" u="none" strike="noStrike" dirty="0">
                          <a:solidFill>
                            <a:srgbClr val="000000"/>
                          </a:solidFill>
                          <a:effectLst/>
                          <a:latin typeface="Verdana" panose="020B0604030504040204" pitchFamily="34" charset="0"/>
                          <a:ea typeface="Verdana" panose="020B0604030504040204" pitchFamily="34" charset="0"/>
                        </a:rPr>
                        <a:t>Industrial</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4.12</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4.30</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4.30</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3.98</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4.07</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4.22</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4.44</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4.71</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5.02</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5.32</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5.63</a:t>
                      </a:r>
                    </a:p>
                  </a:txBody>
                  <a:tcPr marL="9525" marR="9525" marT="9525" marB="0" anchor="ctr"/>
                </a:tc>
                <a:tc>
                  <a:txBody>
                    <a:bodyPr/>
                    <a:lstStyle/>
                    <a:p>
                      <a:pPr algn="ctr" fontAlgn="b"/>
                      <a:r>
                        <a:rPr lang="en-IN" sz="800" b="0" i="0" u="none" strike="noStrike" dirty="0">
                          <a:solidFill>
                            <a:srgbClr val="000000"/>
                          </a:solidFill>
                          <a:effectLst/>
                          <a:latin typeface="Verdana" panose="020B0604030504040204" pitchFamily="34" charset="0"/>
                          <a:ea typeface="Verdana" panose="020B0604030504040204" pitchFamily="34" charset="0"/>
                        </a:rPr>
                        <a:t>5.92%</a:t>
                      </a:r>
                    </a:p>
                  </a:txBody>
                  <a:tcPr marL="9525" marR="9525" marT="9525" marB="0" anchor="ctr"/>
                </a:tc>
                <a:extLst>
                  <a:ext uri="{0D108BD9-81ED-4DB2-BD59-A6C34878D82A}">
                    <a16:rowId xmlns:a16="http://schemas.microsoft.com/office/drawing/2014/main" val="3015622483"/>
                  </a:ext>
                </a:extLst>
              </a:tr>
              <a:tr h="284362">
                <a:tc>
                  <a:txBody>
                    <a:bodyPr/>
                    <a:lstStyle/>
                    <a:p>
                      <a:pPr algn="l" fontAlgn="b"/>
                      <a:r>
                        <a:rPr lang="en-IN" sz="800" b="1" i="0" u="none" strike="noStrike" dirty="0">
                          <a:solidFill>
                            <a:srgbClr val="000000"/>
                          </a:solidFill>
                          <a:effectLst/>
                          <a:latin typeface="Verdana" panose="020B0604030504040204" pitchFamily="34" charset="0"/>
                          <a:ea typeface="Verdana" panose="020B0604030504040204" pitchFamily="34" charset="0"/>
                        </a:rPr>
                        <a:t>Total</a:t>
                      </a:r>
                    </a:p>
                  </a:txBody>
                  <a:tcPr marL="9525" marR="9525" marT="9525" marB="0" anchor="ctr"/>
                </a:tc>
                <a:tc>
                  <a:txBody>
                    <a:bodyPr/>
                    <a:lstStyle/>
                    <a:p>
                      <a:pPr algn="ctr" fontAlgn="b"/>
                      <a:r>
                        <a:rPr lang="en-IN" sz="800" b="1" i="0" u="none" strike="noStrike">
                          <a:solidFill>
                            <a:srgbClr val="000000"/>
                          </a:solidFill>
                          <a:effectLst/>
                          <a:latin typeface="Verdana" panose="020B0604030504040204" pitchFamily="34" charset="0"/>
                          <a:ea typeface="Verdana" panose="020B0604030504040204" pitchFamily="34" charset="0"/>
                        </a:rPr>
                        <a:t>17.26</a:t>
                      </a:r>
                    </a:p>
                  </a:txBody>
                  <a:tcPr marL="9525" marR="9525" marT="9525" marB="0" anchor="ctr"/>
                </a:tc>
                <a:tc>
                  <a:txBody>
                    <a:bodyPr/>
                    <a:lstStyle/>
                    <a:p>
                      <a:pPr algn="ctr" fontAlgn="b"/>
                      <a:r>
                        <a:rPr lang="en-IN" sz="800" b="1" i="0" u="none" strike="noStrike">
                          <a:solidFill>
                            <a:srgbClr val="000000"/>
                          </a:solidFill>
                          <a:effectLst/>
                          <a:latin typeface="Verdana" panose="020B0604030504040204" pitchFamily="34" charset="0"/>
                          <a:ea typeface="Verdana" panose="020B0604030504040204" pitchFamily="34" charset="0"/>
                        </a:rPr>
                        <a:t>18.05</a:t>
                      </a:r>
                    </a:p>
                  </a:txBody>
                  <a:tcPr marL="9525" marR="9525" marT="9525" marB="0" anchor="ctr"/>
                </a:tc>
                <a:tc>
                  <a:txBody>
                    <a:bodyPr/>
                    <a:lstStyle/>
                    <a:p>
                      <a:pPr algn="ctr" fontAlgn="b"/>
                      <a:r>
                        <a:rPr lang="en-IN" sz="800" b="1" i="0" u="none" strike="noStrike">
                          <a:solidFill>
                            <a:srgbClr val="000000"/>
                          </a:solidFill>
                          <a:effectLst/>
                          <a:latin typeface="Verdana" panose="020B0604030504040204" pitchFamily="34" charset="0"/>
                          <a:ea typeface="Verdana" panose="020B0604030504040204" pitchFamily="34" charset="0"/>
                        </a:rPr>
                        <a:t>18.13</a:t>
                      </a:r>
                    </a:p>
                  </a:txBody>
                  <a:tcPr marL="9525" marR="9525" marT="9525" marB="0" anchor="ctr"/>
                </a:tc>
                <a:tc>
                  <a:txBody>
                    <a:bodyPr/>
                    <a:lstStyle/>
                    <a:p>
                      <a:pPr algn="ctr" fontAlgn="b"/>
                      <a:r>
                        <a:rPr lang="en-IN" sz="800" b="1" i="0" u="none" strike="noStrike" dirty="0">
                          <a:solidFill>
                            <a:srgbClr val="000000"/>
                          </a:solidFill>
                          <a:effectLst/>
                          <a:latin typeface="Verdana" panose="020B0604030504040204" pitchFamily="34" charset="0"/>
                          <a:ea typeface="Verdana" panose="020B0604030504040204" pitchFamily="34" charset="0"/>
                        </a:rPr>
                        <a:t>17.23</a:t>
                      </a:r>
                    </a:p>
                  </a:txBody>
                  <a:tcPr marL="9525" marR="9525" marT="9525" marB="0" anchor="ctr"/>
                </a:tc>
                <a:tc>
                  <a:txBody>
                    <a:bodyPr/>
                    <a:lstStyle/>
                    <a:p>
                      <a:pPr algn="ctr" fontAlgn="b"/>
                      <a:r>
                        <a:rPr lang="en-IN" sz="800" b="1" i="0" u="none" strike="noStrike">
                          <a:solidFill>
                            <a:srgbClr val="000000"/>
                          </a:solidFill>
                          <a:effectLst/>
                          <a:latin typeface="Verdana" panose="020B0604030504040204" pitchFamily="34" charset="0"/>
                          <a:ea typeface="Verdana" panose="020B0604030504040204" pitchFamily="34" charset="0"/>
                        </a:rPr>
                        <a:t>17.73</a:t>
                      </a:r>
                    </a:p>
                  </a:txBody>
                  <a:tcPr marL="9525" marR="9525" marT="9525" marB="0" anchor="ctr"/>
                </a:tc>
                <a:tc>
                  <a:txBody>
                    <a:bodyPr/>
                    <a:lstStyle/>
                    <a:p>
                      <a:pPr algn="ctr" fontAlgn="b"/>
                      <a:r>
                        <a:rPr lang="en-IN" sz="800" b="1" i="0" u="none" strike="noStrike">
                          <a:solidFill>
                            <a:srgbClr val="000000"/>
                          </a:solidFill>
                          <a:effectLst/>
                          <a:latin typeface="Verdana" panose="020B0604030504040204" pitchFamily="34" charset="0"/>
                          <a:ea typeface="Verdana" panose="020B0604030504040204" pitchFamily="34" charset="0"/>
                        </a:rPr>
                        <a:t>18.56</a:t>
                      </a:r>
                    </a:p>
                  </a:txBody>
                  <a:tcPr marL="9525" marR="9525" marT="9525" marB="0" anchor="ctr"/>
                </a:tc>
                <a:tc>
                  <a:txBody>
                    <a:bodyPr/>
                    <a:lstStyle/>
                    <a:p>
                      <a:pPr algn="ctr" fontAlgn="b"/>
                      <a:r>
                        <a:rPr lang="en-IN" sz="800" b="1" i="0" u="none" strike="noStrike">
                          <a:solidFill>
                            <a:srgbClr val="000000"/>
                          </a:solidFill>
                          <a:effectLst/>
                          <a:latin typeface="Verdana" panose="020B0604030504040204" pitchFamily="34" charset="0"/>
                          <a:ea typeface="Verdana" panose="020B0604030504040204" pitchFamily="34" charset="0"/>
                        </a:rPr>
                        <a:t>19.64</a:t>
                      </a:r>
                    </a:p>
                  </a:txBody>
                  <a:tcPr marL="9525" marR="9525" marT="9525" marB="0" anchor="ctr"/>
                </a:tc>
                <a:tc>
                  <a:txBody>
                    <a:bodyPr/>
                    <a:lstStyle/>
                    <a:p>
                      <a:pPr algn="ctr" fontAlgn="b"/>
                      <a:r>
                        <a:rPr lang="en-IN" sz="800" b="1" i="0" u="none" strike="noStrike">
                          <a:solidFill>
                            <a:srgbClr val="000000"/>
                          </a:solidFill>
                          <a:effectLst/>
                          <a:latin typeface="Verdana" panose="020B0604030504040204" pitchFamily="34" charset="0"/>
                          <a:ea typeface="Verdana" panose="020B0604030504040204" pitchFamily="34" charset="0"/>
                        </a:rPr>
                        <a:t>20.90</a:t>
                      </a:r>
                    </a:p>
                  </a:txBody>
                  <a:tcPr marL="9525" marR="9525" marT="9525" marB="0" anchor="ctr"/>
                </a:tc>
                <a:tc>
                  <a:txBody>
                    <a:bodyPr/>
                    <a:lstStyle/>
                    <a:p>
                      <a:pPr algn="ctr" fontAlgn="b"/>
                      <a:r>
                        <a:rPr lang="en-IN" sz="800" b="1" i="0" u="none" strike="noStrike">
                          <a:solidFill>
                            <a:srgbClr val="000000"/>
                          </a:solidFill>
                          <a:effectLst/>
                          <a:latin typeface="Verdana" panose="020B0604030504040204" pitchFamily="34" charset="0"/>
                          <a:ea typeface="Verdana" panose="020B0604030504040204" pitchFamily="34" charset="0"/>
                        </a:rPr>
                        <a:t>22.36</a:t>
                      </a:r>
                    </a:p>
                  </a:txBody>
                  <a:tcPr marL="9525" marR="9525" marT="9525" marB="0" anchor="ctr"/>
                </a:tc>
                <a:tc>
                  <a:txBody>
                    <a:bodyPr/>
                    <a:lstStyle/>
                    <a:p>
                      <a:pPr algn="ctr" fontAlgn="b"/>
                      <a:r>
                        <a:rPr lang="en-IN" sz="800" b="1" i="0" u="none" strike="noStrike">
                          <a:solidFill>
                            <a:srgbClr val="000000"/>
                          </a:solidFill>
                          <a:effectLst/>
                          <a:latin typeface="Verdana" panose="020B0604030504040204" pitchFamily="34" charset="0"/>
                          <a:ea typeface="Verdana" panose="020B0604030504040204" pitchFamily="34" charset="0"/>
                        </a:rPr>
                        <a:t>23.87</a:t>
                      </a:r>
                    </a:p>
                  </a:txBody>
                  <a:tcPr marL="9525" marR="9525" marT="9525" marB="0" anchor="ctr"/>
                </a:tc>
                <a:tc>
                  <a:txBody>
                    <a:bodyPr/>
                    <a:lstStyle/>
                    <a:p>
                      <a:pPr algn="ctr" fontAlgn="b"/>
                      <a:r>
                        <a:rPr lang="en-IN" sz="800" b="1" i="0" u="none" strike="noStrike" dirty="0">
                          <a:solidFill>
                            <a:srgbClr val="000000"/>
                          </a:solidFill>
                          <a:effectLst/>
                          <a:latin typeface="Verdana" panose="020B0604030504040204" pitchFamily="34" charset="0"/>
                          <a:ea typeface="Verdana" panose="020B0604030504040204" pitchFamily="34" charset="0"/>
                        </a:rPr>
                        <a:t>25.38</a:t>
                      </a:r>
                    </a:p>
                  </a:txBody>
                  <a:tcPr marL="9525" marR="9525" marT="9525" marB="0" anchor="ctr"/>
                </a:tc>
                <a:tc>
                  <a:txBody>
                    <a:bodyPr/>
                    <a:lstStyle/>
                    <a:p>
                      <a:pPr algn="ctr" fontAlgn="b"/>
                      <a:r>
                        <a:rPr lang="en-IN" sz="800" b="1" i="0" u="none" strike="noStrike" dirty="0">
                          <a:solidFill>
                            <a:srgbClr val="000000"/>
                          </a:solidFill>
                          <a:effectLst/>
                          <a:latin typeface="Verdana" panose="020B0604030504040204" pitchFamily="34" charset="0"/>
                          <a:ea typeface="Verdana" panose="020B0604030504040204" pitchFamily="34" charset="0"/>
                        </a:rPr>
                        <a:t>6.46%</a:t>
                      </a:r>
                    </a:p>
                  </a:txBody>
                  <a:tcPr marL="9525" marR="9525" marT="9525" marB="0" anchor="ctr"/>
                </a:tc>
                <a:extLst>
                  <a:ext uri="{0D108BD9-81ED-4DB2-BD59-A6C34878D82A}">
                    <a16:rowId xmlns:a16="http://schemas.microsoft.com/office/drawing/2014/main" val="553672122"/>
                  </a:ext>
                </a:extLst>
              </a:tr>
            </a:tbl>
          </a:graphicData>
        </a:graphic>
      </p:graphicFrame>
      <p:sp>
        <p:nvSpPr>
          <p:cNvPr id="6" name="TextBox 5">
            <a:extLst>
              <a:ext uri="{FF2B5EF4-FFF2-40B4-BE49-F238E27FC236}">
                <a16:creationId xmlns:a16="http://schemas.microsoft.com/office/drawing/2014/main" id="{5A5394C2-A09D-4549-AB44-83C3E03727E7}"/>
              </a:ext>
            </a:extLst>
          </p:cNvPr>
          <p:cNvSpPr txBox="1"/>
          <p:nvPr/>
        </p:nvSpPr>
        <p:spPr>
          <a:xfrm>
            <a:off x="5863862" y="3979004"/>
            <a:ext cx="3095493" cy="200055"/>
          </a:xfrm>
          <a:prstGeom prst="rect">
            <a:avLst/>
          </a:prstGeom>
          <a:noFill/>
        </p:spPr>
        <p:txBody>
          <a:bodyPr wrap="square" rtlCol="0">
            <a:spAutoFit/>
          </a:bodyPr>
          <a:lstStyle>
            <a:defPPr>
              <a:defRPr lang="en-US"/>
            </a:defPPr>
            <a:lvl1pPr algn="r">
              <a:defRPr sz="800" i="1">
                <a:solidFill>
                  <a:srgbClr val="7F7F7F"/>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a:t>
            </a:r>
            <a:r>
              <a:rPr lang="en-IN" sz="700" dirty="0">
                <a:solidFill>
                  <a:prstClr val="white">
                    <a:lumMod val="50000"/>
                  </a:prstClr>
                </a:solidFill>
              </a:rPr>
              <a:t>TechSci Research</a:t>
            </a:r>
            <a:r>
              <a:rPr kumimoji="0" lang="en-IN" sz="7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 </a:t>
            </a:r>
          </a:p>
        </p:txBody>
      </p:sp>
    </p:spTree>
    <p:extLst>
      <p:ext uri="{BB962C8B-B14F-4D97-AF65-F5344CB8AC3E}">
        <p14:creationId xmlns:p14="http://schemas.microsoft.com/office/powerpoint/2010/main" val="28648132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EF766132-4144-42AC-9E69-7838A000EFEE}"/>
              </a:ext>
            </a:extLst>
          </p:cNvPr>
          <p:cNvGraphicFramePr/>
          <p:nvPr>
            <p:extLst>
              <p:ext uri="{D42A27DB-BD31-4B8C-83A1-F6EECF244321}">
                <p14:modId xmlns:p14="http://schemas.microsoft.com/office/powerpoint/2010/main" val="2231557118"/>
              </p:ext>
            </p:extLst>
          </p:nvPr>
        </p:nvGraphicFramePr>
        <p:xfrm>
          <a:off x="179388" y="881311"/>
          <a:ext cx="8731526" cy="3097693"/>
        </p:xfrm>
        <a:graphic>
          <a:graphicData uri="http://schemas.openxmlformats.org/drawingml/2006/chart">
            <c:chart xmlns:c="http://schemas.openxmlformats.org/drawingml/2006/chart" xmlns:r="http://schemas.openxmlformats.org/officeDocument/2006/relationships" r:id="rId2"/>
          </a:graphicData>
        </a:graphic>
      </p:graphicFrame>
      <p:sp>
        <p:nvSpPr>
          <p:cNvPr id="4" name="TextBox 3">
            <a:extLst>
              <a:ext uri="{FF2B5EF4-FFF2-40B4-BE49-F238E27FC236}">
                <a16:creationId xmlns:a16="http://schemas.microsoft.com/office/drawing/2014/main" id="{A94D8441-3C7E-4756-AC38-D50089A7D964}"/>
              </a:ext>
            </a:extLst>
          </p:cNvPr>
          <p:cNvSpPr txBox="1"/>
          <p:nvPr/>
        </p:nvSpPr>
        <p:spPr>
          <a:xfrm>
            <a:off x="123684" y="265043"/>
            <a:ext cx="7164141" cy="276999"/>
          </a:xfrm>
          <a:prstGeom prst="rect">
            <a:avLst/>
          </a:prstGeom>
          <a:noFill/>
        </p:spPr>
        <p:txBody>
          <a:bodyPr wrap="none" rtlCol="0">
            <a:spAutoFit/>
          </a:bodyPr>
          <a:lstStyle>
            <a:defPPr>
              <a:defRPr lang="en-US"/>
            </a:defPPr>
            <a:lvl1pPr>
              <a:defRPr sz="1400" b="1">
                <a:latin typeface="Verdana" panose="020B0604030504040204" pitchFamily="34" charset="0"/>
                <a:ea typeface="Verdana" panose="020B0604030504040204" pitchFamily="34" charset="0"/>
                <a:cs typeface="Verdana" panose="020B060403050404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IN" sz="1200" dirty="0"/>
              <a:t>Europe Autoclaved Aerated Concrete Market Share, By Applications, 2017-2027F</a:t>
            </a:r>
          </a:p>
        </p:txBody>
      </p:sp>
      <p:sp>
        <p:nvSpPr>
          <p:cNvPr id="8" name="TextBox 7">
            <a:extLst>
              <a:ext uri="{FF2B5EF4-FFF2-40B4-BE49-F238E27FC236}">
                <a16:creationId xmlns:a16="http://schemas.microsoft.com/office/drawing/2014/main" id="{A9BB8FB8-6741-415F-83A5-516CEB89429E}"/>
              </a:ext>
            </a:extLst>
          </p:cNvPr>
          <p:cNvSpPr txBox="1"/>
          <p:nvPr/>
        </p:nvSpPr>
        <p:spPr>
          <a:xfrm>
            <a:off x="5863862" y="6426682"/>
            <a:ext cx="3095493" cy="200055"/>
          </a:xfrm>
          <a:prstGeom prst="rect">
            <a:avLst/>
          </a:prstGeom>
          <a:noFill/>
        </p:spPr>
        <p:txBody>
          <a:bodyPr wrap="square" rtlCol="0">
            <a:spAutoFit/>
          </a:bodyPr>
          <a:lstStyle>
            <a:defPPr>
              <a:defRPr lang="en-US"/>
            </a:defPPr>
            <a:lvl1pPr algn="r">
              <a:defRPr sz="800" i="1">
                <a:solidFill>
                  <a:srgbClr val="7F7F7F"/>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a:t>
            </a:r>
            <a:r>
              <a:rPr lang="en-IN" sz="700" dirty="0">
                <a:solidFill>
                  <a:prstClr val="white">
                    <a:lumMod val="50000"/>
                  </a:prstClr>
                </a:solidFill>
              </a:rPr>
              <a:t>TechSci Research</a:t>
            </a:r>
            <a:r>
              <a:rPr kumimoji="0" lang="en-IN" sz="7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 </a:t>
            </a:r>
          </a:p>
        </p:txBody>
      </p:sp>
      <p:graphicFrame>
        <p:nvGraphicFramePr>
          <p:cNvPr id="5" name="Table 4">
            <a:extLst>
              <a:ext uri="{FF2B5EF4-FFF2-40B4-BE49-F238E27FC236}">
                <a16:creationId xmlns:a16="http://schemas.microsoft.com/office/drawing/2014/main" id="{4AC69EE0-2B5F-4FE7-A510-AD569CE2015E}"/>
              </a:ext>
            </a:extLst>
          </p:cNvPr>
          <p:cNvGraphicFramePr>
            <a:graphicFrameLocks noGrp="1"/>
          </p:cNvGraphicFramePr>
          <p:nvPr>
            <p:extLst>
              <p:ext uri="{D42A27DB-BD31-4B8C-83A1-F6EECF244321}">
                <p14:modId xmlns:p14="http://schemas.microsoft.com/office/powerpoint/2010/main" val="2860477454"/>
              </p:ext>
            </p:extLst>
          </p:nvPr>
        </p:nvGraphicFramePr>
        <p:xfrm>
          <a:off x="179388" y="4221045"/>
          <a:ext cx="8731526" cy="2205638"/>
        </p:xfrm>
        <a:graphic>
          <a:graphicData uri="http://schemas.openxmlformats.org/drawingml/2006/table">
            <a:tbl>
              <a:tblPr>
                <a:tableStyleId>{616DA210-FB5B-4158-B5E0-FEB733F419BA}</a:tableStyleId>
              </a:tblPr>
              <a:tblGrid>
                <a:gridCol w="2047814">
                  <a:extLst>
                    <a:ext uri="{9D8B030D-6E8A-4147-A177-3AD203B41FA5}">
                      <a16:colId xmlns:a16="http://schemas.microsoft.com/office/drawing/2014/main" val="2311606297"/>
                    </a:ext>
                  </a:extLst>
                </a:gridCol>
                <a:gridCol w="557702">
                  <a:extLst>
                    <a:ext uri="{9D8B030D-6E8A-4147-A177-3AD203B41FA5}">
                      <a16:colId xmlns:a16="http://schemas.microsoft.com/office/drawing/2014/main" val="4201934877"/>
                    </a:ext>
                  </a:extLst>
                </a:gridCol>
                <a:gridCol w="557702">
                  <a:extLst>
                    <a:ext uri="{9D8B030D-6E8A-4147-A177-3AD203B41FA5}">
                      <a16:colId xmlns:a16="http://schemas.microsoft.com/office/drawing/2014/main" val="1699847157"/>
                    </a:ext>
                  </a:extLst>
                </a:gridCol>
                <a:gridCol w="557702">
                  <a:extLst>
                    <a:ext uri="{9D8B030D-6E8A-4147-A177-3AD203B41FA5}">
                      <a16:colId xmlns:a16="http://schemas.microsoft.com/office/drawing/2014/main" val="523019236"/>
                    </a:ext>
                  </a:extLst>
                </a:gridCol>
                <a:gridCol w="557702">
                  <a:extLst>
                    <a:ext uri="{9D8B030D-6E8A-4147-A177-3AD203B41FA5}">
                      <a16:colId xmlns:a16="http://schemas.microsoft.com/office/drawing/2014/main" val="963992997"/>
                    </a:ext>
                  </a:extLst>
                </a:gridCol>
                <a:gridCol w="548990">
                  <a:extLst>
                    <a:ext uri="{9D8B030D-6E8A-4147-A177-3AD203B41FA5}">
                      <a16:colId xmlns:a16="http://schemas.microsoft.com/office/drawing/2014/main" val="932728819"/>
                    </a:ext>
                  </a:extLst>
                </a:gridCol>
                <a:gridCol w="557702">
                  <a:extLst>
                    <a:ext uri="{9D8B030D-6E8A-4147-A177-3AD203B41FA5}">
                      <a16:colId xmlns:a16="http://schemas.microsoft.com/office/drawing/2014/main" val="2598007573"/>
                    </a:ext>
                  </a:extLst>
                </a:gridCol>
                <a:gridCol w="557702">
                  <a:extLst>
                    <a:ext uri="{9D8B030D-6E8A-4147-A177-3AD203B41FA5}">
                      <a16:colId xmlns:a16="http://schemas.microsoft.com/office/drawing/2014/main" val="1103228374"/>
                    </a:ext>
                  </a:extLst>
                </a:gridCol>
                <a:gridCol w="557702">
                  <a:extLst>
                    <a:ext uri="{9D8B030D-6E8A-4147-A177-3AD203B41FA5}">
                      <a16:colId xmlns:a16="http://schemas.microsoft.com/office/drawing/2014/main" val="3530052271"/>
                    </a:ext>
                  </a:extLst>
                </a:gridCol>
                <a:gridCol w="557702">
                  <a:extLst>
                    <a:ext uri="{9D8B030D-6E8A-4147-A177-3AD203B41FA5}">
                      <a16:colId xmlns:a16="http://schemas.microsoft.com/office/drawing/2014/main" val="744134068"/>
                    </a:ext>
                  </a:extLst>
                </a:gridCol>
                <a:gridCol w="557702">
                  <a:extLst>
                    <a:ext uri="{9D8B030D-6E8A-4147-A177-3AD203B41FA5}">
                      <a16:colId xmlns:a16="http://schemas.microsoft.com/office/drawing/2014/main" val="3347258506"/>
                    </a:ext>
                  </a:extLst>
                </a:gridCol>
                <a:gridCol w="557702">
                  <a:extLst>
                    <a:ext uri="{9D8B030D-6E8A-4147-A177-3AD203B41FA5}">
                      <a16:colId xmlns:a16="http://schemas.microsoft.com/office/drawing/2014/main" val="1847895652"/>
                    </a:ext>
                  </a:extLst>
                </a:gridCol>
                <a:gridCol w="557702">
                  <a:extLst>
                    <a:ext uri="{9D8B030D-6E8A-4147-A177-3AD203B41FA5}">
                      <a16:colId xmlns:a16="http://schemas.microsoft.com/office/drawing/2014/main" val="502484083"/>
                    </a:ext>
                  </a:extLst>
                </a:gridCol>
              </a:tblGrid>
              <a:tr h="602270">
                <a:tc>
                  <a:txBody>
                    <a:bodyPr/>
                    <a:lstStyle/>
                    <a:p>
                      <a:pPr algn="l" fontAlgn="b"/>
                      <a:r>
                        <a:rPr lang="en-US" sz="800" b="1" u="none" strike="noStrike" dirty="0">
                          <a:solidFill>
                            <a:schemeClr val="bg1"/>
                          </a:solidFill>
                          <a:effectLst/>
                          <a:latin typeface="Verdana" panose="020B0604030504040204" pitchFamily="34" charset="0"/>
                          <a:ea typeface="Verdana" panose="020B0604030504040204" pitchFamily="34" charset="0"/>
                        </a:rPr>
                        <a:t>Demand By Applications (Million m^3)</a:t>
                      </a:r>
                      <a:endParaRPr lang="en-US" sz="800" b="1" i="0" u="none" strike="noStrike" dirty="0">
                        <a:solidFill>
                          <a:schemeClr val="bg1"/>
                        </a:solidFill>
                        <a:effectLst/>
                        <a:latin typeface="Verdana" panose="020B0604030504040204" pitchFamily="34" charset="0"/>
                        <a:ea typeface="Verdana" panose="020B0604030504040204" pitchFamily="34" charset="0"/>
                      </a:endParaRPr>
                    </a:p>
                  </a:txBody>
                  <a:tcPr marL="0" marR="0" marT="0" marB="0" anchor="ctr">
                    <a:solidFill>
                      <a:schemeClr val="accent5">
                        <a:lumMod val="50000"/>
                      </a:schemeClr>
                    </a:solidFill>
                  </a:tcPr>
                </a:tc>
                <a:tc>
                  <a:txBody>
                    <a:bodyPr/>
                    <a:lstStyle/>
                    <a:p>
                      <a:pPr algn="ctr" fontAlgn="b"/>
                      <a:r>
                        <a:rPr lang="en-IN" sz="800" b="1" u="none" strike="noStrike" dirty="0">
                          <a:solidFill>
                            <a:schemeClr val="bg1"/>
                          </a:solidFill>
                          <a:effectLst/>
                          <a:latin typeface="Verdana" panose="020B0604030504040204" pitchFamily="34" charset="0"/>
                          <a:ea typeface="Verdana" panose="020B0604030504040204" pitchFamily="34" charset="0"/>
                        </a:rPr>
                        <a:t>2017</a:t>
                      </a:r>
                      <a:endParaRPr lang="en-IN" sz="800" b="1" i="0" u="none" strike="noStrike" dirty="0">
                        <a:solidFill>
                          <a:schemeClr val="bg1"/>
                        </a:solidFill>
                        <a:effectLst/>
                        <a:latin typeface="Verdana" panose="020B0604030504040204" pitchFamily="34" charset="0"/>
                        <a:ea typeface="Verdana" panose="020B0604030504040204" pitchFamily="34" charset="0"/>
                      </a:endParaRPr>
                    </a:p>
                  </a:txBody>
                  <a:tcPr marL="0" marR="0" marT="0" marB="0" anchor="ctr">
                    <a:solidFill>
                      <a:schemeClr val="accent5">
                        <a:lumMod val="50000"/>
                      </a:schemeClr>
                    </a:solidFill>
                  </a:tcPr>
                </a:tc>
                <a:tc>
                  <a:txBody>
                    <a:bodyPr/>
                    <a:lstStyle/>
                    <a:p>
                      <a:pPr algn="ctr" fontAlgn="b"/>
                      <a:r>
                        <a:rPr lang="en-IN" sz="800" b="1" u="none" strike="noStrike" dirty="0">
                          <a:solidFill>
                            <a:schemeClr val="bg1"/>
                          </a:solidFill>
                          <a:effectLst/>
                          <a:latin typeface="Verdana" panose="020B0604030504040204" pitchFamily="34" charset="0"/>
                          <a:ea typeface="Verdana" panose="020B0604030504040204" pitchFamily="34" charset="0"/>
                        </a:rPr>
                        <a:t>2018</a:t>
                      </a:r>
                      <a:endParaRPr lang="en-IN" sz="800" b="1" i="0" u="none" strike="noStrike" dirty="0">
                        <a:solidFill>
                          <a:schemeClr val="bg1"/>
                        </a:solidFill>
                        <a:effectLst/>
                        <a:latin typeface="Verdana" panose="020B0604030504040204" pitchFamily="34" charset="0"/>
                        <a:ea typeface="Verdana" panose="020B0604030504040204" pitchFamily="34" charset="0"/>
                      </a:endParaRPr>
                    </a:p>
                  </a:txBody>
                  <a:tcPr marL="0" marR="0" marT="0" marB="0" anchor="ctr">
                    <a:solidFill>
                      <a:schemeClr val="accent5">
                        <a:lumMod val="50000"/>
                      </a:schemeClr>
                    </a:solidFill>
                  </a:tcPr>
                </a:tc>
                <a:tc>
                  <a:txBody>
                    <a:bodyPr/>
                    <a:lstStyle/>
                    <a:p>
                      <a:pPr algn="ctr" fontAlgn="b"/>
                      <a:r>
                        <a:rPr lang="en-IN" sz="800" b="1" u="none" strike="noStrike" dirty="0">
                          <a:solidFill>
                            <a:schemeClr val="bg1"/>
                          </a:solidFill>
                          <a:effectLst/>
                          <a:latin typeface="Verdana" panose="020B0604030504040204" pitchFamily="34" charset="0"/>
                          <a:ea typeface="Verdana" panose="020B0604030504040204" pitchFamily="34" charset="0"/>
                        </a:rPr>
                        <a:t>2019</a:t>
                      </a:r>
                      <a:endParaRPr lang="en-IN" sz="800" b="1" i="0" u="none" strike="noStrike" dirty="0">
                        <a:solidFill>
                          <a:schemeClr val="bg1"/>
                        </a:solidFill>
                        <a:effectLst/>
                        <a:latin typeface="Verdana" panose="020B0604030504040204" pitchFamily="34" charset="0"/>
                        <a:ea typeface="Verdana" panose="020B0604030504040204" pitchFamily="34" charset="0"/>
                      </a:endParaRPr>
                    </a:p>
                  </a:txBody>
                  <a:tcPr marL="0" marR="0" marT="0" marB="0" anchor="ctr">
                    <a:solidFill>
                      <a:schemeClr val="accent5">
                        <a:lumMod val="50000"/>
                      </a:schemeClr>
                    </a:solidFill>
                  </a:tcPr>
                </a:tc>
                <a:tc>
                  <a:txBody>
                    <a:bodyPr/>
                    <a:lstStyle/>
                    <a:p>
                      <a:pPr algn="ctr" fontAlgn="b"/>
                      <a:r>
                        <a:rPr lang="en-IN" sz="800" b="1" u="none" strike="noStrike" dirty="0">
                          <a:solidFill>
                            <a:schemeClr val="bg1"/>
                          </a:solidFill>
                          <a:effectLst/>
                          <a:latin typeface="Verdana" panose="020B0604030504040204" pitchFamily="34" charset="0"/>
                          <a:ea typeface="Verdana" panose="020B0604030504040204" pitchFamily="34" charset="0"/>
                        </a:rPr>
                        <a:t>2020</a:t>
                      </a:r>
                      <a:endParaRPr lang="en-IN" sz="800" b="1" i="0" u="none" strike="noStrike" dirty="0">
                        <a:solidFill>
                          <a:schemeClr val="bg1"/>
                        </a:solidFill>
                        <a:effectLst/>
                        <a:latin typeface="Verdana" panose="020B0604030504040204" pitchFamily="34" charset="0"/>
                        <a:ea typeface="Verdana" panose="020B0604030504040204" pitchFamily="34" charset="0"/>
                      </a:endParaRPr>
                    </a:p>
                  </a:txBody>
                  <a:tcPr marL="0" marR="0" marT="0" marB="0" anchor="ctr">
                    <a:solidFill>
                      <a:schemeClr val="accent5">
                        <a:lumMod val="50000"/>
                      </a:schemeClr>
                    </a:solidFill>
                  </a:tcPr>
                </a:tc>
                <a:tc>
                  <a:txBody>
                    <a:bodyPr/>
                    <a:lstStyle/>
                    <a:p>
                      <a:pPr algn="ctr" fontAlgn="b"/>
                      <a:r>
                        <a:rPr lang="en-IN" sz="800" b="1" u="none" strike="noStrike" dirty="0">
                          <a:solidFill>
                            <a:schemeClr val="bg1"/>
                          </a:solidFill>
                          <a:effectLst/>
                          <a:latin typeface="Verdana" panose="020B0604030504040204" pitchFamily="34" charset="0"/>
                          <a:ea typeface="Verdana" panose="020B0604030504040204" pitchFamily="34" charset="0"/>
                        </a:rPr>
                        <a:t>2021</a:t>
                      </a:r>
                      <a:endParaRPr lang="en-IN" sz="800" b="1" i="0" u="none" strike="noStrike" dirty="0">
                        <a:solidFill>
                          <a:schemeClr val="bg1"/>
                        </a:solidFill>
                        <a:effectLst/>
                        <a:latin typeface="Verdana" panose="020B0604030504040204" pitchFamily="34" charset="0"/>
                        <a:ea typeface="Verdana" panose="020B0604030504040204" pitchFamily="34" charset="0"/>
                      </a:endParaRPr>
                    </a:p>
                  </a:txBody>
                  <a:tcPr marL="0" marR="0" marT="0" marB="0" anchor="ctr">
                    <a:solidFill>
                      <a:schemeClr val="accent5">
                        <a:lumMod val="50000"/>
                      </a:schemeClr>
                    </a:solidFill>
                  </a:tcPr>
                </a:tc>
                <a:tc>
                  <a:txBody>
                    <a:bodyPr/>
                    <a:lstStyle/>
                    <a:p>
                      <a:pPr algn="ctr" fontAlgn="b"/>
                      <a:r>
                        <a:rPr lang="en-IN" sz="800" b="1" u="none" strike="noStrike" dirty="0">
                          <a:solidFill>
                            <a:schemeClr val="bg1"/>
                          </a:solidFill>
                          <a:effectLst/>
                          <a:latin typeface="Verdana" panose="020B0604030504040204" pitchFamily="34" charset="0"/>
                          <a:ea typeface="Verdana" panose="020B0604030504040204" pitchFamily="34" charset="0"/>
                        </a:rPr>
                        <a:t>2022E</a:t>
                      </a:r>
                      <a:endParaRPr lang="en-IN" sz="800" b="1" i="0" u="none" strike="noStrike" dirty="0">
                        <a:solidFill>
                          <a:schemeClr val="bg1"/>
                        </a:solidFill>
                        <a:effectLst/>
                        <a:latin typeface="Verdana" panose="020B0604030504040204" pitchFamily="34" charset="0"/>
                        <a:ea typeface="Verdana" panose="020B0604030504040204" pitchFamily="34" charset="0"/>
                      </a:endParaRPr>
                    </a:p>
                  </a:txBody>
                  <a:tcPr marL="0" marR="0" marT="0" marB="0" anchor="ctr">
                    <a:solidFill>
                      <a:schemeClr val="accent5">
                        <a:lumMod val="50000"/>
                      </a:schemeClr>
                    </a:solidFill>
                  </a:tcPr>
                </a:tc>
                <a:tc>
                  <a:txBody>
                    <a:bodyPr/>
                    <a:lstStyle/>
                    <a:p>
                      <a:pPr algn="ctr" fontAlgn="b"/>
                      <a:r>
                        <a:rPr lang="en-IN" sz="800" b="1" u="none" strike="noStrike" dirty="0">
                          <a:solidFill>
                            <a:schemeClr val="bg1"/>
                          </a:solidFill>
                          <a:effectLst/>
                          <a:latin typeface="Verdana" panose="020B0604030504040204" pitchFamily="34" charset="0"/>
                          <a:ea typeface="Verdana" panose="020B0604030504040204" pitchFamily="34" charset="0"/>
                        </a:rPr>
                        <a:t>2023F</a:t>
                      </a:r>
                      <a:endParaRPr lang="en-IN" sz="800" b="1" i="0" u="none" strike="noStrike" dirty="0">
                        <a:solidFill>
                          <a:schemeClr val="bg1"/>
                        </a:solidFill>
                        <a:effectLst/>
                        <a:latin typeface="Verdana" panose="020B0604030504040204" pitchFamily="34" charset="0"/>
                        <a:ea typeface="Verdana" panose="020B0604030504040204" pitchFamily="34" charset="0"/>
                      </a:endParaRPr>
                    </a:p>
                  </a:txBody>
                  <a:tcPr marL="0" marR="0" marT="0" marB="0" anchor="ctr">
                    <a:solidFill>
                      <a:schemeClr val="accent5">
                        <a:lumMod val="50000"/>
                      </a:schemeClr>
                    </a:solidFill>
                  </a:tcPr>
                </a:tc>
                <a:tc>
                  <a:txBody>
                    <a:bodyPr/>
                    <a:lstStyle/>
                    <a:p>
                      <a:pPr algn="ctr" fontAlgn="b"/>
                      <a:r>
                        <a:rPr lang="en-IN" sz="800" b="1" u="none" strike="noStrike" dirty="0">
                          <a:solidFill>
                            <a:schemeClr val="bg1"/>
                          </a:solidFill>
                          <a:effectLst/>
                          <a:latin typeface="Verdana" panose="020B0604030504040204" pitchFamily="34" charset="0"/>
                          <a:ea typeface="Verdana" panose="020B0604030504040204" pitchFamily="34" charset="0"/>
                        </a:rPr>
                        <a:t>2024F</a:t>
                      </a:r>
                      <a:endParaRPr lang="en-IN" sz="800" b="1" i="0" u="none" strike="noStrike" dirty="0">
                        <a:solidFill>
                          <a:schemeClr val="bg1"/>
                        </a:solidFill>
                        <a:effectLst/>
                        <a:latin typeface="Verdana" panose="020B0604030504040204" pitchFamily="34" charset="0"/>
                        <a:ea typeface="Verdana" panose="020B0604030504040204" pitchFamily="34" charset="0"/>
                      </a:endParaRPr>
                    </a:p>
                  </a:txBody>
                  <a:tcPr marL="0" marR="0" marT="0" marB="0" anchor="ctr">
                    <a:solidFill>
                      <a:schemeClr val="accent5">
                        <a:lumMod val="50000"/>
                      </a:schemeClr>
                    </a:solidFill>
                  </a:tcPr>
                </a:tc>
                <a:tc>
                  <a:txBody>
                    <a:bodyPr/>
                    <a:lstStyle/>
                    <a:p>
                      <a:pPr algn="ctr" fontAlgn="b"/>
                      <a:r>
                        <a:rPr lang="en-IN" sz="800" b="1" u="none" strike="noStrike" dirty="0">
                          <a:solidFill>
                            <a:schemeClr val="bg1"/>
                          </a:solidFill>
                          <a:effectLst/>
                          <a:latin typeface="Verdana" panose="020B0604030504040204" pitchFamily="34" charset="0"/>
                          <a:ea typeface="Verdana" panose="020B0604030504040204" pitchFamily="34" charset="0"/>
                        </a:rPr>
                        <a:t>2025F</a:t>
                      </a:r>
                      <a:endParaRPr lang="en-IN" sz="800" b="1" i="0" u="none" strike="noStrike" dirty="0">
                        <a:solidFill>
                          <a:schemeClr val="bg1"/>
                        </a:solidFill>
                        <a:effectLst/>
                        <a:latin typeface="Verdana" panose="020B0604030504040204" pitchFamily="34" charset="0"/>
                        <a:ea typeface="Verdana" panose="020B0604030504040204" pitchFamily="34" charset="0"/>
                      </a:endParaRPr>
                    </a:p>
                  </a:txBody>
                  <a:tcPr marL="0" marR="0" marT="0" marB="0" anchor="ctr">
                    <a:solidFill>
                      <a:schemeClr val="accent5">
                        <a:lumMod val="50000"/>
                      </a:schemeClr>
                    </a:solidFill>
                  </a:tcPr>
                </a:tc>
                <a:tc>
                  <a:txBody>
                    <a:bodyPr/>
                    <a:lstStyle/>
                    <a:p>
                      <a:pPr algn="ctr" fontAlgn="b"/>
                      <a:r>
                        <a:rPr lang="en-IN" sz="800" b="1" u="none" strike="noStrike" dirty="0">
                          <a:solidFill>
                            <a:schemeClr val="bg1"/>
                          </a:solidFill>
                          <a:effectLst/>
                          <a:latin typeface="Verdana" panose="020B0604030504040204" pitchFamily="34" charset="0"/>
                          <a:ea typeface="Verdana" panose="020B0604030504040204" pitchFamily="34" charset="0"/>
                        </a:rPr>
                        <a:t>2026F</a:t>
                      </a:r>
                      <a:endParaRPr lang="en-IN" sz="800" b="1" i="0" u="none" strike="noStrike" dirty="0">
                        <a:solidFill>
                          <a:schemeClr val="bg1"/>
                        </a:solidFill>
                        <a:effectLst/>
                        <a:latin typeface="Verdana" panose="020B0604030504040204" pitchFamily="34" charset="0"/>
                        <a:ea typeface="Verdana" panose="020B0604030504040204" pitchFamily="34" charset="0"/>
                      </a:endParaRPr>
                    </a:p>
                  </a:txBody>
                  <a:tcPr marL="0" marR="0" marT="0" marB="0" anchor="ctr">
                    <a:solidFill>
                      <a:schemeClr val="accent5">
                        <a:lumMod val="50000"/>
                      </a:schemeClr>
                    </a:solidFill>
                  </a:tcPr>
                </a:tc>
                <a:tc>
                  <a:txBody>
                    <a:bodyPr/>
                    <a:lstStyle/>
                    <a:p>
                      <a:pPr algn="ctr" fontAlgn="b"/>
                      <a:r>
                        <a:rPr lang="en-IN" sz="800" b="1" u="none" strike="noStrike" dirty="0">
                          <a:solidFill>
                            <a:schemeClr val="bg1"/>
                          </a:solidFill>
                          <a:effectLst/>
                          <a:latin typeface="Verdana" panose="020B0604030504040204" pitchFamily="34" charset="0"/>
                          <a:ea typeface="Verdana" panose="020B0604030504040204" pitchFamily="34" charset="0"/>
                        </a:rPr>
                        <a:t>2027F</a:t>
                      </a:r>
                      <a:endParaRPr lang="en-IN" sz="800" b="1" i="0" u="none" strike="noStrike" dirty="0">
                        <a:solidFill>
                          <a:schemeClr val="bg1"/>
                        </a:solidFill>
                        <a:effectLst/>
                        <a:latin typeface="Verdana" panose="020B0604030504040204" pitchFamily="34" charset="0"/>
                        <a:ea typeface="Verdana" panose="020B0604030504040204" pitchFamily="34" charset="0"/>
                      </a:endParaRPr>
                    </a:p>
                  </a:txBody>
                  <a:tcPr marL="0" marR="0" marT="0" marB="0" anchor="ctr">
                    <a:solidFill>
                      <a:schemeClr val="accent5">
                        <a:lumMod val="50000"/>
                      </a:schemeClr>
                    </a:solidFill>
                  </a:tcPr>
                </a:tc>
                <a:tc>
                  <a:txBody>
                    <a:bodyPr/>
                    <a:lstStyle/>
                    <a:p>
                      <a:pPr algn="ctr" fontAlgn="ctr"/>
                      <a:r>
                        <a:rPr lang="en-IN" sz="800" b="1" i="0" u="none" strike="noStrike" dirty="0">
                          <a:solidFill>
                            <a:srgbClr val="FFFFFF"/>
                          </a:solidFill>
                          <a:effectLst/>
                          <a:latin typeface="Verdana" panose="020B0604030504040204" pitchFamily="34" charset="0"/>
                          <a:ea typeface="Verdana" panose="020B0604030504040204" pitchFamily="34" charset="0"/>
                        </a:rPr>
                        <a:t>CAGR (2022E-2027F)</a:t>
                      </a:r>
                    </a:p>
                  </a:txBody>
                  <a:tcPr marL="9525" marR="9525" marT="9525" marB="0" anchor="ctr">
                    <a:solidFill>
                      <a:schemeClr val="accent5">
                        <a:lumMod val="50000"/>
                      </a:schemeClr>
                    </a:solidFill>
                  </a:tcPr>
                </a:tc>
                <a:extLst>
                  <a:ext uri="{0D108BD9-81ED-4DB2-BD59-A6C34878D82A}">
                    <a16:rowId xmlns:a16="http://schemas.microsoft.com/office/drawing/2014/main" val="2599886474"/>
                  </a:ext>
                </a:extLst>
              </a:tr>
              <a:tr h="237570">
                <a:tc>
                  <a:txBody>
                    <a:bodyPr/>
                    <a:lstStyle/>
                    <a:p>
                      <a:pPr algn="l" fontAlgn="b"/>
                      <a:r>
                        <a:rPr lang="en-IN" sz="800" b="0" i="0" u="none" strike="noStrike" dirty="0">
                          <a:solidFill>
                            <a:srgbClr val="000000"/>
                          </a:solidFill>
                          <a:effectLst/>
                          <a:latin typeface="Verdana" panose="020B0604030504040204" pitchFamily="34" charset="0"/>
                          <a:ea typeface="Verdana" panose="020B0604030504040204" pitchFamily="34" charset="0"/>
                        </a:rPr>
                        <a:t>Construction Materials</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8.41</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8.77</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8.77</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8.31</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8.52</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8.89</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9.37</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9.94</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10.60</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11.28</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11.95</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6.10%</a:t>
                      </a:r>
                    </a:p>
                  </a:txBody>
                  <a:tcPr marL="9525" marR="9525" marT="9525" marB="0" anchor="ctr"/>
                </a:tc>
                <a:extLst>
                  <a:ext uri="{0D108BD9-81ED-4DB2-BD59-A6C34878D82A}">
                    <a16:rowId xmlns:a16="http://schemas.microsoft.com/office/drawing/2014/main" val="590663009"/>
                  </a:ext>
                </a:extLst>
              </a:tr>
              <a:tr h="227633">
                <a:tc>
                  <a:txBody>
                    <a:bodyPr/>
                    <a:lstStyle/>
                    <a:p>
                      <a:pPr algn="l" fontAlgn="b"/>
                      <a:r>
                        <a:rPr lang="en-IN" sz="800" b="0" i="0" u="none" strike="noStrike">
                          <a:solidFill>
                            <a:srgbClr val="000000"/>
                          </a:solidFill>
                          <a:effectLst/>
                          <a:latin typeface="Verdana" panose="020B0604030504040204" pitchFamily="34" charset="0"/>
                          <a:ea typeface="Verdana" panose="020B0604030504040204" pitchFamily="34" charset="0"/>
                        </a:rPr>
                        <a:t>Road Construction</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2.17</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2.28</a:t>
                      </a:r>
                    </a:p>
                  </a:txBody>
                  <a:tcPr marL="9525" marR="9525" marT="9525" marB="0" anchor="ctr"/>
                </a:tc>
                <a:tc>
                  <a:txBody>
                    <a:bodyPr/>
                    <a:lstStyle/>
                    <a:p>
                      <a:pPr algn="ctr" fontAlgn="b"/>
                      <a:r>
                        <a:rPr lang="en-IN" sz="800" b="0" i="0" u="none" strike="noStrike" dirty="0">
                          <a:solidFill>
                            <a:srgbClr val="000000"/>
                          </a:solidFill>
                          <a:effectLst/>
                          <a:latin typeface="Verdana" panose="020B0604030504040204" pitchFamily="34" charset="0"/>
                          <a:ea typeface="Verdana" panose="020B0604030504040204" pitchFamily="34" charset="0"/>
                        </a:rPr>
                        <a:t>2.30</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2.19</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2.26</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2.37</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2.51</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2.68</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2.88</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3.08</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3.28</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6.72%</a:t>
                      </a:r>
                    </a:p>
                  </a:txBody>
                  <a:tcPr marL="9525" marR="9525" marT="9525" marB="0" anchor="ctr"/>
                </a:tc>
                <a:extLst>
                  <a:ext uri="{0D108BD9-81ED-4DB2-BD59-A6C34878D82A}">
                    <a16:rowId xmlns:a16="http://schemas.microsoft.com/office/drawing/2014/main" val="3242851547"/>
                  </a:ext>
                </a:extLst>
              </a:tr>
              <a:tr h="227633">
                <a:tc>
                  <a:txBody>
                    <a:bodyPr/>
                    <a:lstStyle/>
                    <a:p>
                      <a:pPr algn="l" fontAlgn="b"/>
                      <a:r>
                        <a:rPr lang="en-IN" sz="800" b="0" i="0" u="none" strike="noStrike">
                          <a:solidFill>
                            <a:srgbClr val="000000"/>
                          </a:solidFill>
                          <a:effectLst/>
                          <a:latin typeface="Verdana" panose="020B0604030504040204" pitchFamily="34" charset="0"/>
                          <a:ea typeface="Verdana" panose="020B0604030504040204" pitchFamily="34" charset="0"/>
                        </a:rPr>
                        <a:t>Roof Insulation</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2.91</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3.05</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3.08</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2.94</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3.04</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3.20</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3.40</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3.63</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3.91</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4.19</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4.47</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6.95%</a:t>
                      </a:r>
                    </a:p>
                  </a:txBody>
                  <a:tcPr marL="9525" marR="9525" marT="9525" marB="0" anchor="ctr"/>
                </a:tc>
                <a:extLst>
                  <a:ext uri="{0D108BD9-81ED-4DB2-BD59-A6C34878D82A}">
                    <a16:rowId xmlns:a16="http://schemas.microsoft.com/office/drawing/2014/main" val="1721995922"/>
                  </a:ext>
                </a:extLst>
              </a:tr>
              <a:tr h="227633">
                <a:tc>
                  <a:txBody>
                    <a:bodyPr/>
                    <a:lstStyle/>
                    <a:p>
                      <a:pPr algn="l" fontAlgn="b"/>
                      <a:r>
                        <a:rPr lang="en-IN" sz="800" b="0" i="0" u="none" strike="noStrike">
                          <a:solidFill>
                            <a:srgbClr val="000000"/>
                          </a:solidFill>
                          <a:effectLst/>
                          <a:latin typeface="Verdana" panose="020B0604030504040204" pitchFamily="34" charset="0"/>
                          <a:ea typeface="Verdana" panose="020B0604030504040204" pitchFamily="34" charset="0"/>
                        </a:rPr>
                        <a:t>Bridge Sub-Structure</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2.65</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2.78</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2.80</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2.67</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2.75</a:t>
                      </a:r>
                    </a:p>
                  </a:txBody>
                  <a:tcPr marL="9525" marR="9525" marT="9525" marB="0" anchor="ctr"/>
                </a:tc>
                <a:tc>
                  <a:txBody>
                    <a:bodyPr/>
                    <a:lstStyle/>
                    <a:p>
                      <a:pPr algn="ctr" fontAlgn="b"/>
                      <a:r>
                        <a:rPr lang="en-IN" sz="800" b="0" i="0" u="none" strike="noStrike" dirty="0">
                          <a:solidFill>
                            <a:srgbClr val="000000"/>
                          </a:solidFill>
                          <a:effectLst/>
                          <a:latin typeface="Verdana" panose="020B0604030504040204" pitchFamily="34" charset="0"/>
                          <a:ea typeface="Verdana" panose="020B0604030504040204" pitchFamily="34" charset="0"/>
                        </a:rPr>
                        <a:t>2.89</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3.06</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3.27</a:t>
                      </a:r>
                    </a:p>
                  </a:txBody>
                  <a:tcPr marL="9525" marR="9525" marT="9525" marB="0" anchor="ctr"/>
                </a:tc>
                <a:tc>
                  <a:txBody>
                    <a:bodyPr/>
                    <a:lstStyle/>
                    <a:p>
                      <a:pPr algn="ctr" fontAlgn="b"/>
                      <a:r>
                        <a:rPr lang="en-IN" sz="800" b="0" i="0" u="none" strike="noStrike" dirty="0">
                          <a:solidFill>
                            <a:srgbClr val="000000"/>
                          </a:solidFill>
                          <a:effectLst/>
                          <a:latin typeface="Verdana" panose="020B0604030504040204" pitchFamily="34" charset="0"/>
                          <a:ea typeface="Verdana" panose="020B0604030504040204" pitchFamily="34" charset="0"/>
                        </a:rPr>
                        <a:t>3.51</a:t>
                      </a:r>
                    </a:p>
                  </a:txBody>
                  <a:tcPr marL="9525" marR="9525" marT="9525" marB="0" anchor="ctr"/>
                </a:tc>
                <a:tc>
                  <a:txBody>
                    <a:bodyPr/>
                    <a:lstStyle/>
                    <a:p>
                      <a:pPr algn="ctr" fontAlgn="b"/>
                      <a:r>
                        <a:rPr lang="en-IN" sz="800" b="0" i="0" u="none" strike="noStrike" dirty="0">
                          <a:solidFill>
                            <a:srgbClr val="000000"/>
                          </a:solidFill>
                          <a:effectLst/>
                          <a:latin typeface="Verdana" panose="020B0604030504040204" pitchFamily="34" charset="0"/>
                          <a:ea typeface="Verdana" panose="020B0604030504040204" pitchFamily="34" charset="0"/>
                        </a:rPr>
                        <a:t>3.76</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4.00</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6.74%</a:t>
                      </a:r>
                    </a:p>
                  </a:txBody>
                  <a:tcPr marL="9525" marR="9525" marT="9525" marB="0" anchor="ctr"/>
                </a:tc>
                <a:extLst>
                  <a:ext uri="{0D108BD9-81ED-4DB2-BD59-A6C34878D82A}">
                    <a16:rowId xmlns:a16="http://schemas.microsoft.com/office/drawing/2014/main" val="3015622483"/>
                  </a:ext>
                </a:extLst>
              </a:tr>
              <a:tr h="227633">
                <a:tc>
                  <a:txBody>
                    <a:bodyPr/>
                    <a:lstStyle/>
                    <a:p>
                      <a:pPr algn="l" fontAlgn="b"/>
                      <a:r>
                        <a:rPr lang="en-IN" sz="800" b="0" i="0" u="none" strike="noStrike">
                          <a:solidFill>
                            <a:srgbClr val="000000"/>
                          </a:solidFill>
                          <a:effectLst/>
                          <a:latin typeface="Verdana" panose="020B0604030504040204" pitchFamily="34" charset="0"/>
                          <a:ea typeface="Verdana" panose="020B0604030504040204" pitchFamily="34" charset="0"/>
                        </a:rPr>
                        <a:t>Void Filling</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0.77</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0.81</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0.83</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0.80</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0.83</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0.88</a:t>
                      </a:r>
                    </a:p>
                  </a:txBody>
                  <a:tcPr marL="9525" marR="9525" marT="9525" marB="0" anchor="ctr"/>
                </a:tc>
                <a:tc>
                  <a:txBody>
                    <a:bodyPr/>
                    <a:lstStyle/>
                    <a:p>
                      <a:pPr algn="ctr" fontAlgn="b"/>
                      <a:r>
                        <a:rPr lang="en-IN" sz="800" b="0" i="0" u="none" strike="noStrike" dirty="0">
                          <a:solidFill>
                            <a:srgbClr val="000000"/>
                          </a:solidFill>
                          <a:effectLst/>
                          <a:latin typeface="Verdana" panose="020B0604030504040204" pitchFamily="34" charset="0"/>
                          <a:ea typeface="Verdana" panose="020B0604030504040204" pitchFamily="34" charset="0"/>
                        </a:rPr>
                        <a:t>0.95</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1.02</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1.10</a:t>
                      </a:r>
                    </a:p>
                  </a:txBody>
                  <a:tcPr marL="9525" marR="9525" marT="9525" marB="0" anchor="ctr"/>
                </a:tc>
                <a:tc>
                  <a:txBody>
                    <a:bodyPr/>
                    <a:lstStyle/>
                    <a:p>
                      <a:pPr algn="ctr" fontAlgn="b"/>
                      <a:r>
                        <a:rPr lang="en-IN" sz="800" b="0" i="0" u="none" strike="noStrike" dirty="0">
                          <a:solidFill>
                            <a:srgbClr val="000000"/>
                          </a:solidFill>
                          <a:effectLst/>
                          <a:latin typeface="Verdana" panose="020B0604030504040204" pitchFamily="34" charset="0"/>
                          <a:ea typeface="Verdana" panose="020B0604030504040204" pitchFamily="34" charset="0"/>
                        </a:rPr>
                        <a:t>1.20</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1.29</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7.90%</a:t>
                      </a:r>
                    </a:p>
                  </a:txBody>
                  <a:tcPr marL="9525" marR="9525" marT="9525" marB="0" anchor="ctr"/>
                </a:tc>
                <a:extLst>
                  <a:ext uri="{0D108BD9-81ED-4DB2-BD59-A6C34878D82A}">
                    <a16:rowId xmlns:a16="http://schemas.microsoft.com/office/drawing/2014/main" val="3559255282"/>
                  </a:ext>
                </a:extLst>
              </a:tr>
              <a:tr h="227633">
                <a:tc>
                  <a:txBody>
                    <a:bodyPr/>
                    <a:lstStyle/>
                    <a:p>
                      <a:pPr algn="l" fontAlgn="b"/>
                      <a:r>
                        <a:rPr lang="en-IN" sz="800" b="0" i="0" u="none" strike="noStrike">
                          <a:solidFill>
                            <a:srgbClr val="000000"/>
                          </a:solidFill>
                          <a:effectLst/>
                          <a:latin typeface="Verdana" panose="020B0604030504040204" pitchFamily="34" charset="0"/>
                          <a:ea typeface="Verdana" panose="020B0604030504040204" pitchFamily="34" charset="0"/>
                        </a:rPr>
                        <a:t>Others</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0.35</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0.36</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0.35</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0.33</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0.33</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0.34</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0.34</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0.36</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0.37</a:t>
                      </a:r>
                    </a:p>
                  </a:txBody>
                  <a:tcPr marL="9525" marR="9525" marT="9525" marB="0" anchor="ctr"/>
                </a:tc>
                <a:tc>
                  <a:txBody>
                    <a:bodyPr/>
                    <a:lstStyle/>
                    <a:p>
                      <a:pPr algn="ctr" fontAlgn="b"/>
                      <a:r>
                        <a:rPr lang="en-IN" sz="800" b="0" i="0" u="none" strike="noStrike" dirty="0">
                          <a:solidFill>
                            <a:srgbClr val="000000"/>
                          </a:solidFill>
                          <a:effectLst/>
                          <a:latin typeface="Verdana" panose="020B0604030504040204" pitchFamily="34" charset="0"/>
                          <a:ea typeface="Verdana" panose="020B0604030504040204" pitchFamily="34" charset="0"/>
                        </a:rPr>
                        <a:t>0.37</a:t>
                      </a:r>
                    </a:p>
                  </a:txBody>
                  <a:tcPr marL="9525" marR="9525" marT="9525" marB="0" anchor="ctr"/>
                </a:tc>
                <a:tc>
                  <a:txBody>
                    <a:bodyPr/>
                    <a:lstStyle/>
                    <a:p>
                      <a:pPr algn="ctr" fontAlgn="b"/>
                      <a:r>
                        <a:rPr lang="en-IN" sz="800" b="0" i="0" u="none" strike="noStrike" dirty="0">
                          <a:solidFill>
                            <a:srgbClr val="000000"/>
                          </a:solidFill>
                          <a:effectLst/>
                          <a:latin typeface="Verdana" panose="020B0604030504040204" pitchFamily="34" charset="0"/>
                          <a:ea typeface="Verdana" panose="020B0604030504040204" pitchFamily="34" charset="0"/>
                        </a:rPr>
                        <a:t>0.38</a:t>
                      </a:r>
                    </a:p>
                  </a:txBody>
                  <a:tcPr marL="9525" marR="9525" marT="9525" marB="0" anchor="ctr"/>
                </a:tc>
                <a:tc>
                  <a:txBody>
                    <a:bodyPr/>
                    <a:lstStyle/>
                    <a:p>
                      <a:pPr algn="ctr" fontAlgn="b"/>
                      <a:r>
                        <a:rPr lang="en-IN" sz="800" b="0" i="0" u="none" strike="noStrike" dirty="0">
                          <a:solidFill>
                            <a:srgbClr val="000000"/>
                          </a:solidFill>
                          <a:effectLst/>
                          <a:latin typeface="Verdana" panose="020B0604030504040204" pitchFamily="34" charset="0"/>
                          <a:ea typeface="Verdana" panose="020B0604030504040204" pitchFamily="34" charset="0"/>
                        </a:rPr>
                        <a:t>2.67%</a:t>
                      </a:r>
                    </a:p>
                  </a:txBody>
                  <a:tcPr marL="9525" marR="9525" marT="9525" marB="0" anchor="ctr"/>
                </a:tc>
                <a:extLst>
                  <a:ext uri="{0D108BD9-81ED-4DB2-BD59-A6C34878D82A}">
                    <a16:rowId xmlns:a16="http://schemas.microsoft.com/office/drawing/2014/main" val="2420743175"/>
                  </a:ext>
                </a:extLst>
              </a:tr>
              <a:tr h="227633">
                <a:tc>
                  <a:txBody>
                    <a:bodyPr/>
                    <a:lstStyle/>
                    <a:p>
                      <a:pPr algn="l" fontAlgn="b"/>
                      <a:r>
                        <a:rPr lang="en-IN" sz="800" b="1" i="0" u="none" strike="noStrike">
                          <a:solidFill>
                            <a:srgbClr val="000000"/>
                          </a:solidFill>
                          <a:effectLst/>
                          <a:latin typeface="Verdana" panose="020B0604030504040204" pitchFamily="34" charset="0"/>
                          <a:ea typeface="Verdana" panose="020B0604030504040204" pitchFamily="34" charset="0"/>
                        </a:rPr>
                        <a:t>Total</a:t>
                      </a:r>
                    </a:p>
                  </a:txBody>
                  <a:tcPr marL="9525" marR="9525" marT="9525" marB="0" anchor="ctr"/>
                </a:tc>
                <a:tc>
                  <a:txBody>
                    <a:bodyPr/>
                    <a:lstStyle/>
                    <a:p>
                      <a:pPr algn="ctr" fontAlgn="b"/>
                      <a:r>
                        <a:rPr lang="en-IN" sz="800" b="1" i="0" u="none" strike="noStrike">
                          <a:solidFill>
                            <a:srgbClr val="000000"/>
                          </a:solidFill>
                          <a:effectLst/>
                          <a:latin typeface="Verdana" panose="020B0604030504040204" pitchFamily="34" charset="0"/>
                          <a:ea typeface="Verdana" panose="020B0604030504040204" pitchFamily="34" charset="0"/>
                        </a:rPr>
                        <a:t>17.26</a:t>
                      </a:r>
                    </a:p>
                  </a:txBody>
                  <a:tcPr marL="9525" marR="9525" marT="9525" marB="0" anchor="ctr"/>
                </a:tc>
                <a:tc>
                  <a:txBody>
                    <a:bodyPr/>
                    <a:lstStyle/>
                    <a:p>
                      <a:pPr algn="ctr" fontAlgn="b"/>
                      <a:r>
                        <a:rPr lang="en-IN" sz="800" b="1" i="0" u="none" strike="noStrike">
                          <a:solidFill>
                            <a:srgbClr val="000000"/>
                          </a:solidFill>
                          <a:effectLst/>
                          <a:latin typeface="Verdana" panose="020B0604030504040204" pitchFamily="34" charset="0"/>
                          <a:ea typeface="Verdana" panose="020B0604030504040204" pitchFamily="34" charset="0"/>
                        </a:rPr>
                        <a:t>18.05</a:t>
                      </a:r>
                    </a:p>
                  </a:txBody>
                  <a:tcPr marL="9525" marR="9525" marT="9525" marB="0" anchor="ctr"/>
                </a:tc>
                <a:tc>
                  <a:txBody>
                    <a:bodyPr/>
                    <a:lstStyle/>
                    <a:p>
                      <a:pPr algn="ctr" fontAlgn="b"/>
                      <a:r>
                        <a:rPr lang="en-IN" sz="800" b="1" i="0" u="none" strike="noStrike">
                          <a:solidFill>
                            <a:srgbClr val="000000"/>
                          </a:solidFill>
                          <a:effectLst/>
                          <a:latin typeface="Verdana" panose="020B0604030504040204" pitchFamily="34" charset="0"/>
                          <a:ea typeface="Verdana" panose="020B0604030504040204" pitchFamily="34" charset="0"/>
                        </a:rPr>
                        <a:t>18.13</a:t>
                      </a:r>
                    </a:p>
                  </a:txBody>
                  <a:tcPr marL="9525" marR="9525" marT="9525" marB="0" anchor="ctr"/>
                </a:tc>
                <a:tc>
                  <a:txBody>
                    <a:bodyPr/>
                    <a:lstStyle/>
                    <a:p>
                      <a:pPr algn="ctr" fontAlgn="b"/>
                      <a:r>
                        <a:rPr lang="en-IN" sz="800" b="1" i="0" u="none" strike="noStrike">
                          <a:solidFill>
                            <a:srgbClr val="000000"/>
                          </a:solidFill>
                          <a:effectLst/>
                          <a:latin typeface="Verdana" panose="020B0604030504040204" pitchFamily="34" charset="0"/>
                          <a:ea typeface="Verdana" panose="020B0604030504040204" pitchFamily="34" charset="0"/>
                        </a:rPr>
                        <a:t>17.23</a:t>
                      </a:r>
                    </a:p>
                  </a:txBody>
                  <a:tcPr marL="9525" marR="9525" marT="9525" marB="0" anchor="ctr"/>
                </a:tc>
                <a:tc>
                  <a:txBody>
                    <a:bodyPr/>
                    <a:lstStyle/>
                    <a:p>
                      <a:pPr algn="ctr" fontAlgn="b"/>
                      <a:r>
                        <a:rPr lang="en-IN" sz="800" b="1" i="0" u="none" strike="noStrike">
                          <a:solidFill>
                            <a:srgbClr val="000000"/>
                          </a:solidFill>
                          <a:effectLst/>
                          <a:latin typeface="Verdana" panose="020B0604030504040204" pitchFamily="34" charset="0"/>
                          <a:ea typeface="Verdana" panose="020B0604030504040204" pitchFamily="34" charset="0"/>
                        </a:rPr>
                        <a:t>17.73</a:t>
                      </a:r>
                    </a:p>
                  </a:txBody>
                  <a:tcPr marL="9525" marR="9525" marT="9525" marB="0" anchor="ctr"/>
                </a:tc>
                <a:tc>
                  <a:txBody>
                    <a:bodyPr/>
                    <a:lstStyle/>
                    <a:p>
                      <a:pPr algn="ctr" fontAlgn="b"/>
                      <a:r>
                        <a:rPr lang="en-IN" sz="800" b="1" i="0" u="none" strike="noStrike">
                          <a:solidFill>
                            <a:srgbClr val="000000"/>
                          </a:solidFill>
                          <a:effectLst/>
                          <a:latin typeface="Verdana" panose="020B0604030504040204" pitchFamily="34" charset="0"/>
                          <a:ea typeface="Verdana" panose="020B0604030504040204" pitchFamily="34" charset="0"/>
                        </a:rPr>
                        <a:t>18.56</a:t>
                      </a:r>
                    </a:p>
                  </a:txBody>
                  <a:tcPr marL="9525" marR="9525" marT="9525" marB="0" anchor="ctr"/>
                </a:tc>
                <a:tc>
                  <a:txBody>
                    <a:bodyPr/>
                    <a:lstStyle/>
                    <a:p>
                      <a:pPr algn="ctr" fontAlgn="b"/>
                      <a:r>
                        <a:rPr lang="en-IN" sz="800" b="1" i="0" u="none" strike="noStrike">
                          <a:solidFill>
                            <a:srgbClr val="000000"/>
                          </a:solidFill>
                          <a:effectLst/>
                          <a:latin typeface="Verdana" panose="020B0604030504040204" pitchFamily="34" charset="0"/>
                          <a:ea typeface="Verdana" panose="020B0604030504040204" pitchFamily="34" charset="0"/>
                        </a:rPr>
                        <a:t>19.64</a:t>
                      </a:r>
                    </a:p>
                  </a:txBody>
                  <a:tcPr marL="9525" marR="9525" marT="9525" marB="0" anchor="ctr"/>
                </a:tc>
                <a:tc>
                  <a:txBody>
                    <a:bodyPr/>
                    <a:lstStyle/>
                    <a:p>
                      <a:pPr algn="ctr" fontAlgn="b"/>
                      <a:r>
                        <a:rPr lang="en-IN" sz="800" b="1" i="0" u="none" strike="noStrike">
                          <a:solidFill>
                            <a:srgbClr val="000000"/>
                          </a:solidFill>
                          <a:effectLst/>
                          <a:latin typeface="Verdana" panose="020B0604030504040204" pitchFamily="34" charset="0"/>
                          <a:ea typeface="Verdana" panose="020B0604030504040204" pitchFamily="34" charset="0"/>
                        </a:rPr>
                        <a:t>20.90</a:t>
                      </a:r>
                    </a:p>
                  </a:txBody>
                  <a:tcPr marL="9525" marR="9525" marT="9525" marB="0" anchor="ctr"/>
                </a:tc>
                <a:tc>
                  <a:txBody>
                    <a:bodyPr/>
                    <a:lstStyle/>
                    <a:p>
                      <a:pPr algn="ctr" fontAlgn="b"/>
                      <a:r>
                        <a:rPr lang="en-IN" sz="800" b="1" i="0" u="none" strike="noStrike">
                          <a:solidFill>
                            <a:srgbClr val="000000"/>
                          </a:solidFill>
                          <a:effectLst/>
                          <a:latin typeface="Verdana" panose="020B0604030504040204" pitchFamily="34" charset="0"/>
                          <a:ea typeface="Verdana" panose="020B0604030504040204" pitchFamily="34" charset="0"/>
                        </a:rPr>
                        <a:t>22.36</a:t>
                      </a:r>
                    </a:p>
                  </a:txBody>
                  <a:tcPr marL="9525" marR="9525" marT="9525" marB="0" anchor="ctr"/>
                </a:tc>
                <a:tc>
                  <a:txBody>
                    <a:bodyPr/>
                    <a:lstStyle/>
                    <a:p>
                      <a:pPr algn="ctr" fontAlgn="b"/>
                      <a:r>
                        <a:rPr lang="en-IN" sz="800" b="1" i="0" u="none" strike="noStrike">
                          <a:solidFill>
                            <a:srgbClr val="000000"/>
                          </a:solidFill>
                          <a:effectLst/>
                          <a:latin typeface="Verdana" panose="020B0604030504040204" pitchFamily="34" charset="0"/>
                          <a:ea typeface="Verdana" panose="020B0604030504040204" pitchFamily="34" charset="0"/>
                        </a:rPr>
                        <a:t>23.87</a:t>
                      </a:r>
                    </a:p>
                  </a:txBody>
                  <a:tcPr marL="9525" marR="9525" marT="9525" marB="0" anchor="ctr"/>
                </a:tc>
                <a:tc>
                  <a:txBody>
                    <a:bodyPr/>
                    <a:lstStyle/>
                    <a:p>
                      <a:pPr algn="ctr" fontAlgn="b"/>
                      <a:r>
                        <a:rPr lang="en-IN" sz="800" b="1" i="0" u="none" strike="noStrike" dirty="0">
                          <a:solidFill>
                            <a:srgbClr val="000000"/>
                          </a:solidFill>
                          <a:effectLst/>
                          <a:latin typeface="Verdana" panose="020B0604030504040204" pitchFamily="34" charset="0"/>
                          <a:ea typeface="Verdana" panose="020B0604030504040204" pitchFamily="34" charset="0"/>
                        </a:rPr>
                        <a:t>25.38</a:t>
                      </a:r>
                    </a:p>
                  </a:txBody>
                  <a:tcPr marL="9525" marR="9525" marT="9525" marB="0" anchor="ctr"/>
                </a:tc>
                <a:tc>
                  <a:txBody>
                    <a:bodyPr/>
                    <a:lstStyle/>
                    <a:p>
                      <a:pPr algn="ctr" fontAlgn="b"/>
                      <a:r>
                        <a:rPr lang="en-IN" sz="800" b="1" i="0" u="none" strike="noStrike" dirty="0">
                          <a:solidFill>
                            <a:srgbClr val="000000"/>
                          </a:solidFill>
                          <a:effectLst/>
                          <a:latin typeface="Verdana" panose="020B0604030504040204" pitchFamily="34" charset="0"/>
                          <a:ea typeface="Verdana" panose="020B0604030504040204" pitchFamily="34" charset="0"/>
                        </a:rPr>
                        <a:t>6.46%</a:t>
                      </a:r>
                    </a:p>
                  </a:txBody>
                  <a:tcPr marL="9525" marR="9525" marT="9525" marB="0" anchor="ctr"/>
                </a:tc>
                <a:extLst>
                  <a:ext uri="{0D108BD9-81ED-4DB2-BD59-A6C34878D82A}">
                    <a16:rowId xmlns:a16="http://schemas.microsoft.com/office/drawing/2014/main" val="553672122"/>
                  </a:ext>
                </a:extLst>
              </a:tr>
            </a:tbl>
          </a:graphicData>
        </a:graphic>
      </p:graphicFrame>
      <p:sp>
        <p:nvSpPr>
          <p:cNvPr id="6" name="TextBox 5">
            <a:extLst>
              <a:ext uri="{FF2B5EF4-FFF2-40B4-BE49-F238E27FC236}">
                <a16:creationId xmlns:a16="http://schemas.microsoft.com/office/drawing/2014/main" id="{5A5394C2-A09D-4549-AB44-83C3E03727E7}"/>
              </a:ext>
            </a:extLst>
          </p:cNvPr>
          <p:cNvSpPr txBox="1"/>
          <p:nvPr/>
        </p:nvSpPr>
        <p:spPr>
          <a:xfrm>
            <a:off x="5863862" y="3942428"/>
            <a:ext cx="3095493" cy="200055"/>
          </a:xfrm>
          <a:prstGeom prst="rect">
            <a:avLst/>
          </a:prstGeom>
          <a:noFill/>
        </p:spPr>
        <p:txBody>
          <a:bodyPr wrap="square" rtlCol="0">
            <a:spAutoFit/>
          </a:bodyPr>
          <a:lstStyle>
            <a:defPPr>
              <a:defRPr lang="en-US"/>
            </a:defPPr>
            <a:lvl1pPr algn="r">
              <a:defRPr sz="800" i="1">
                <a:solidFill>
                  <a:srgbClr val="7F7F7F"/>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a:t>
            </a:r>
            <a:r>
              <a:rPr lang="en-IN" sz="700" dirty="0">
                <a:solidFill>
                  <a:prstClr val="white">
                    <a:lumMod val="50000"/>
                  </a:prstClr>
                </a:solidFill>
              </a:rPr>
              <a:t>TechSci Research</a:t>
            </a:r>
            <a:r>
              <a:rPr kumimoji="0" lang="en-IN" sz="7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 </a:t>
            </a:r>
          </a:p>
        </p:txBody>
      </p:sp>
    </p:spTree>
    <p:extLst>
      <p:ext uri="{BB962C8B-B14F-4D97-AF65-F5344CB8AC3E}">
        <p14:creationId xmlns:p14="http://schemas.microsoft.com/office/powerpoint/2010/main" val="22567994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EF766132-4144-42AC-9E69-7838A000EFEE}"/>
              </a:ext>
            </a:extLst>
          </p:cNvPr>
          <p:cNvGraphicFramePr/>
          <p:nvPr>
            <p:extLst>
              <p:ext uri="{D42A27DB-BD31-4B8C-83A1-F6EECF244321}">
                <p14:modId xmlns:p14="http://schemas.microsoft.com/office/powerpoint/2010/main" val="1573964747"/>
              </p:ext>
            </p:extLst>
          </p:nvPr>
        </p:nvGraphicFramePr>
        <p:xfrm>
          <a:off x="179388" y="881311"/>
          <a:ext cx="8731526" cy="3097693"/>
        </p:xfrm>
        <a:graphic>
          <a:graphicData uri="http://schemas.openxmlformats.org/drawingml/2006/chart">
            <c:chart xmlns:c="http://schemas.openxmlformats.org/drawingml/2006/chart" xmlns:r="http://schemas.openxmlformats.org/officeDocument/2006/relationships" r:id="rId2"/>
          </a:graphicData>
        </a:graphic>
      </p:graphicFrame>
      <p:sp>
        <p:nvSpPr>
          <p:cNvPr id="4" name="TextBox 3">
            <a:extLst>
              <a:ext uri="{FF2B5EF4-FFF2-40B4-BE49-F238E27FC236}">
                <a16:creationId xmlns:a16="http://schemas.microsoft.com/office/drawing/2014/main" id="{A94D8441-3C7E-4756-AC38-D50089A7D964}"/>
              </a:ext>
            </a:extLst>
          </p:cNvPr>
          <p:cNvSpPr txBox="1"/>
          <p:nvPr/>
        </p:nvSpPr>
        <p:spPr>
          <a:xfrm>
            <a:off x="123684" y="265043"/>
            <a:ext cx="6782626" cy="276999"/>
          </a:xfrm>
          <a:prstGeom prst="rect">
            <a:avLst/>
          </a:prstGeom>
          <a:noFill/>
        </p:spPr>
        <p:txBody>
          <a:bodyPr wrap="none" rtlCol="0">
            <a:spAutoFit/>
          </a:bodyPr>
          <a:lstStyle>
            <a:defPPr>
              <a:defRPr lang="en-US"/>
            </a:defPPr>
            <a:lvl1pPr>
              <a:defRPr sz="1400" b="1">
                <a:latin typeface="Verdana" panose="020B0604030504040204" pitchFamily="34" charset="0"/>
                <a:ea typeface="Verdana" panose="020B0604030504040204" pitchFamily="34" charset="0"/>
                <a:cs typeface="Verdana" panose="020B060403050404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IN" sz="1200" dirty="0"/>
              <a:t>Europe Autoclaved Aerated Concrete Market Share, By Country, 2017-2027F</a:t>
            </a:r>
          </a:p>
        </p:txBody>
      </p:sp>
      <p:sp>
        <p:nvSpPr>
          <p:cNvPr id="8" name="TextBox 7">
            <a:extLst>
              <a:ext uri="{FF2B5EF4-FFF2-40B4-BE49-F238E27FC236}">
                <a16:creationId xmlns:a16="http://schemas.microsoft.com/office/drawing/2014/main" id="{A9BB8FB8-6741-415F-83A5-516CEB89429E}"/>
              </a:ext>
            </a:extLst>
          </p:cNvPr>
          <p:cNvSpPr txBox="1"/>
          <p:nvPr/>
        </p:nvSpPr>
        <p:spPr>
          <a:xfrm>
            <a:off x="5863862" y="6426682"/>
            <a:ext cx="3095493" cy="200055"/>
          </a:xfrm>
          <a:prstGeom prst="rect">
            <a:avLst/>
          </a:prstGeom>
          <a:noFill/>
        </p:spPr>
        <p:txBody>
          <a:bodyPr wrap="square" rtlCol="0">
            <a:spAutoFit/>
          </a:bodyPr>
          <a:lstStyle>
            <a:defPPr>
              <a:defRPr lang="en-US"/>
            </a:defPPr>
            <a:lvl1pPr algn="r">
              <a:defRPr sz="800" i="1">
                <a:solidFill>
                  <a:srgbClr val="7F7F7F"/>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a:t>
            </a:r>
            <a:r>
              <a:rPr lang="en-IN" sz="700" dirty="0">
                <a:solidFill>
                  <a:prstClr val="white">
                    <a:lumMod val="50000"/>
                  </a:prstClr>
                </a:solidFill>
              </a:rPr>
              <a:t>TechSci Research</a:t>
            </a:r>
            <a:r>
              <a:rPr kumimoji="0" lang="en-IN" sz="7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 </a:t>
            </a:r>
          </a:p>
        </p:txBody>
      </p:sp>
      <p:graphicFrame>
        <p:nvGraphicFramePr>
          <p:cNvPr id="5" name="Table 4">
            <a:extLst>
              <a:ext uri="{FF2B5EF4-FFF2-40B4-BE49-F238E27FC236}">
                <a16:creationId xmlns:a16="http://schemas.microsoft.com/office/drawing/2014/main" id="{4AC69EE0-2B5F-4FE7-A510-AD569CE2015E}"/>
              </a:ext>
            </a:extLst>
          </p:cNvPr>
          <p:cNvGraphicFramePr>
            <a:graphicFrameLocks noGrp="1"/>
          </p:cNvGraphicFramePr>
          <p:nvPr>
            <p:extLst>
              <p:ext uri="{D42A27DB-BD31-4B8C-83A1-F6EECF244321}">
                <p14:modId xmlns:p14="http://schemas.microsoft.com/office/powerpoint/2010/main" val="1872420579"/>
              </p:ext>
            </p:extLst>
          </p:nvPr>
        </p:nvGraphicFramePr>
        <p:xfrm>
          <a:off x="179388" y="4221045"/>
          <a:ext cx="8731526" cy="2205638"/>
        </p:xfrm>
        <a:graphic>
          <a:graphicData uri="http://schemas.openxmlformats.org/drawingml/2006/table">
            <a:tbl>
              <a:tblPr>
                <a:tableStyleId>{616DA210-FB5B-4158-B5E0-FEB733F419BA}</a:tableStyleId>
              </a:tblPr>
              <a:tblGrid>
                <a:gridCol w="2047814">
                  <a:extLst>
                    <a:ext uri="{9D8B030D-6E8A-4147-A177-3AD203B41FA5}">
                      <a16:colId xmlns:a16="http://schemas.microsoft.com/office/drawing/2014/main" val="2311606297"/>
                    </a:ext>
                  </a:extLst>
                </a:gridCol>
                <a:gridCol w="557702">
                  <a:extLst>
                    <a:ext uri="{9D8B030D-6E8A-4147-A177-3AD203B41FA5}">
                      <a16:colId xmlns:a16="http://schemas.microsoft.com/office/drawing/2014/main" val="4201934877"/>
                    </a:ext>
                  </a:extLst>
                </a:gridCol>
                <a:gridCol w="557702">
                  <a:extLst>
                    <a:ext uri="{9D8B030D-6E8A-4147-A177-3AD203B41FA5}">
                      <a16:colId xmlns:a16="http://schemas.microsoft.com/office/drawing/2014/main" val="1699847157"/>
                    </a:ext>
                  </a:extLst>
                </a:gridCol>
                <a:gridCol w="557702">
                  <a:extLst>
                    <a:ext uri="{9D8B030D-6E8A-4147-A177-3AD203B41FA5}">
                      <a16:colId xmlns:a16="http://schemas.microsoft.com/office/drawing/2014/main" val="523019236"/>
                    </a:ext>
                  </a:extLst>
                </a:gridCol>
                <a:gridCol w="557702">
                  <a:extLst>
                    <a:ext uri="{9D8B030D-6E8A-4147-A177-3AD203B41FA5}">
                      <a16:colId xmlns:a16="http://schemas.microsoft.com/office/drawing/2014/main" val="963992997"/>
                    </a:ext>
                  </a:extLst>
                </a:gridCol>
                <a:gridCol w="548990">
                  <a:extLst>
                    <a:ext uri="{9D8B030D-6E8A-4147-A177-3AD203B41FA5}">
                      <a16:colId xmlns:a16="http://schemas.microsoft.com/office/drawing/2014/main" val="932728819"/>
                    </a:ext>
                  </a:extLst>
                </a:gridCol>
                <a:gridCol w="557702">
                  <a:extLst>
                    <a:ext uri="{9D8B030D-6E8A-4147-A177-3AD203B41FA5}">
                      <a16:colId xmlns:a16="http://schemas.microsoft.com/office/drawing/2014/main" val="2598007573"/>
                    </a:ext>
                  </a:extLst>
                </a:gridCol>
                <a:gridCol w="557702">
                  <a:extLst>
                    <a:ext uri="{9D8B030D-6E8A-4147-A177-3AD203B41FA5}">
                      <a16:colId xmlns:a16="http://schemas.microsoft.com/office/drawing/2014/main" val="1103228374"/>
                    </a:ext>
                  </a:extLst>
                </a:gridCol>
                <a:gridCol w="557702">
                  <a:extLst>
                    <a:ext uri="{9D8B030D-6E8A-4147-A177-3AD203B41FA5}">
                      <a16:colId xmlns:a16="http://schemas.microsoft.com/office/drawing/2014/main" val="3530052271"/>
                    </a:ext>
                  </a:extLst>
                </a:gridCol>
                <a:gridCol w="557702">
                  <a:extLst>
                    <a:ext uri="{9D8B030D-6E8A-4147-A177-3AD203B41FA5}">
                      <a16:colId xmlns:a16="http://schemas.microsoft.com/office/drawing/2014/main" val="744134068"/>
                    </a:ext>
                  </a:extLst>
                </a:gridCol>
                <a:gridCol w="557702">
                  <a:extLst>
                    <a:ext uri="{9D8B030D-6E8A-4147-A177-3AD203B41FA5}">
                      <a16:colId xmlns:a16="http://schemas.microsoft.com/office/drawing/2014/main" val="3347258506"/>
                    </a:ext>
                  </a:extLst>
                </a:gridCol>
                <a:gridCol w="557702">
                  <a:extLst>
                    <a:ext uri="{9D8B030D-6E8A-4147-A177-3AD203B41FA5}">
                      <a16:colId xmlns:a16="http://schemas.microsoft.com/office/drawing/2014/main" val="1847895652"/>
                    </a:ext>
                  </a:extLst>
                </a:gridCol>
                <a:gridCol w="557702">
                  <a:extLst>
                    <a:ext uri="{9D8B030D-6E8A-4147-A177-3AD203B41FA5}">
                      <a16:colId xmlns:a16="http://schemas.microsoft.com/office/drawing/2014/main" val="502484083"/>
                    </a:ext>
                  </a:extLst>
                </a:gridCol>
              </a:tblGrid>
              <a:tr h="602270">
                <a:tc>
                  <a:txBody>
                    <a:bodyPr/>
                    <a:lstStyle/>
                    <a:p>
                      <a:pPr algn="l" fontAlgn="b"/>
                      <a:r>
                        <a:rPr lang="en-US" sz="800" b="1" u="none" strike="noStrike" dirty="0">
                          <a:solidFill>
                            <a:schemeClr val="bg1"/>
                          </a:solidFill>
                          <a:effectLst/>
                          <a:latin typeface="Verdana" panose="020B0604030504040204" pitchFamily="34" charset="0"/>
                          <a:ea typeface="Verdana" panose="020B0604030504040204" pitchFamily="34" charset="0"/>
                        </a:rPr>
                        <a:t>Demand By Applications (Million m^3)</a:t>
                      </a:r>
                      <a:endParaRPr lang="en-US" sz="800" b="1" i="0" u="none" strike="noStrike" dirty="0">
                        <a:solidFill>
                          <a:schemeClr val="bg1"/>
                        </a:solidFill>
                        <a:effectLst/>
                        <a:latin typeface="Verdana" panose="020B0604030504040204" pitchFamily="34" charset="0"/>
                        <a:ea typeface="Verdana" panose="020B0604030504040204" pitchFamily="34" charset="0"/>
                      </a:endParaRPr>
                    </a:p>
                  </a:txBody>
                  <a:tcPr marL="0" marR="0" marT="0" marB="0" anchor="ctr">
                    <a:solidFill>
                      <a:schemeClr val="accent5">
                        <a:lumMod val="50000"/>
                      </a:schemeClr>
                    </a:solidFill>
                  </a:tcPr>
                </a:tc>
                <a:tc>
                  <a:txBody>
                    <a:bodyPr/>
                    <a:lstStyle/>
                    <a:p>
                      <a:pPr algn="ctr" fontAlgn="b"/>
                      <a:r>
                        <a:rPr lang="en-IN" sz="800" b="1" u="none" strike="noStrike" dirty="0">
                          <a:solidFill>
                            <a:schemeClr val="bg1"/>
                          </a:solidFill>
                          <a:effectLst/>
                          <a:latin typeface="Verdana" panose="020B0604030504040204" pitchFamily="34" charset="0"/>
                          <a:ea typeface="Verdana" panose="020B0604030504040204" pitchFamily="34" charset="0"/>
                        </a:rPr>
                        <a:t>2017</a:t>
                      </a:r>
                      <a:endParaRPr lang="en-IN" sz="800" b="1" i="0" u="none" strike="noStrike" dirty="0">
                        <a:solidFill>
                          <a:schemeClr val="bg1"/>
                        </a:solidFill>
                        <a:effectLst/>
                        <a:latin typeface="Verdana" panose="020B0604030504040204" pitchFamily="34" charset="0"/>
                        <a:ea typeface="Verdana" panose="020B0604030504040204" pitchFamily="34" charset="0"/>
                      </a:endParaRPr>
                    </a:p>
                  </a:txBody>
                  <a:tcPr marL="0" marR="0" marT="0" marB="0" anchor="ctr">
                    <a:solidFill>
                      <a:schemeClr val="accent5">
                        <a:lumMod val="50000"/>
                      </a:schemeClr>
                    </a:solidFill>
                  </a:tcPr>
                </a:tc>
                <a:tc>
                  <a:txBody>
                    <a:bodyPr/>
                    <a:lstStyle/>
                    <a:p>
                      <a:pPr algn="ctr" fontAlgn="b"/>
                      <a:r>
                        <a:rPr lang="en-IN" sz="800" b="1" u="none" strike="noStrike" dirty="0">
                          <a:solidFill>
                            <a:schemeClr val="bg1"/>
                          </a:solidFill>
                          <a:effectLst/>
                          <a:latin typeface="Verdana" panose="020B0604030504040204" pitchFamily="34" charset="0"/>
                          <a:ea typeface="Verdana" panose="020B0604030504040204" pitchFamily="34" charset="0"/>
                        </a:rPr>
                        <a:t>2018</a:t>
                      </a:r>
                      <a:endParaRPr lang="en-IN" sz="800" b="1" i="0" u="none" strike="noStrike" dirty="0">
                        <a:solidFill>
                          <a:schemeClr val="bg1"/>
                        </a:solidFill>
                        <a:effectLst/>
                        <a:latin typeface="Verdana" panose="020B0604030504040204" pitchFamily="34" charset="0"/>
                        <a:ea typeface="Verdana" panose="020B0604030504040204" pitchFamily="34" charset="0"/>
                      </a:endParaRPr>
                    </a:p>
                  </a:txBody>
                  <a:tcPr marL="0" marR="0" marT="0" marB="0" anchor="ctr">
                    <a:solidFill>
                      <a:schemeClr val="accent5">
                        <a:lumMod val="50000"/>
                      </a:schemeClr>
                    </a:solidFill>
                  </a:tcPr>
                </a:tc>
                <a:tc>
                  <a:txBody>
                    <a:bodyPr/>
                    <a:lstStyle/>
                    <a:p>
                      <a:pPr algn="ctr" fontAlgn="b"/>
                      <a:r>
                        <a:rPr lang="en-IN" sz="800" b="1" u="none" strike="noStrike" dirty="0">
                          <a:solidFill>
                            <a:schemeClr val="bg1"/>
                          </a:solidFill>
                          <a:effectLst/>
                          <a:latin typeface="Verdana" panose="020B0604030504040204" pitchFamily="34" charset="0"/>
                          <a:ea typeface="Verdana" panose="020B0604030504040204" pitchFamily="34" charset="0"/>
                        </a:rPr>
                        <a:t>2019</a:t>
                      </a:r>
                      <a:endParaRPr lang="en-IN" sz="800" b="1" i="0" u="none" strike="noStrike" dirty="0">
                        <a:solidFill>
                          <a:schemeClr val="bg1"/>
                        </a:solidFill>
                        <a:effectLst/>
                        <a:latin typeface="Verdana" panose="020B0604030504040204" pitchFamily="34" charset="0"/>
                        <a:ea typeface="Verdana" panose="020B0604030504040204" pitchFamily="34" charset="0"/>
                      </a:endParaRPr>
                    </a:p>
                  </a:txBody>
                  <a:tcPr marL="0" marR="0" marT="0" marB="0" anchor="ctr">
                    <a:solidFill>
                      <a:schemeClr val="accent5">
                        <a:lumMod val="50000"/>
                      </a:schemeClr>
                    </a:solidFill>
                  </a:tcPr>
                </a:tc>
                <a:tc>
                  <a:txBody>
                    <a:bodyPr/>
                    <a:lstStyle/>
                    <a:p>
                      <a:pPr algn="ctr" fontAlgn="b"/>
                      <a:r>
                        <a:rPr lang="en-IN" sz="800" b="1" u="none" strike="noStrike" dirty="0">
                          <a:solidFill>
                            <a:schemeClr val="bg1"/>
                          </a:solidFill>
                          <a:effectLst/>
                          <a:latin typeface="Verdana" panose="020B0604030504040204" pitchFamily="34" charset="0"/>
                          <a:ea typeface="Verdana" panose="020B0604030504040204" pitchFamily="34" charset="0"/>
                        </a:rPr>
                        <a:t>2020</a:t>
                      </a:r>
                      <a:endParaRPr lang="en-IN" sz="800" b="1" i="0" u="none" strike="noStrike" dirty="0">
                        <a:solidFill>
                          <a:schemeClr val="bg1"/>
                        </a:solidFill>
                        <a:effectLst/>
                        <a:latin typeface="Verdana" panose="020B0604030504040204" pitchFamily="34" charset="0"/>
                        <a:ea typeface="Verdana" panose="020B0604030504040204" pitchFamily="34" charset="0"/>
                      </a:endParaRPr>
                    </a:p>
                  </a:txBody>
                  <a:tcPr marL="0" marR="0" marT="0" marB="0" anchor="ctr">
                    <a:solidFill>
                      <a:schemeClr val="accent5">
                        <a:lumMod val="50000"/>
                      </a:schemeClr>
                    </a:solidFill>
                  </a:tcPr>
                </a:tc>
                <a:tc>
                  <a:txBody>
                    <a:bodyPr/>
                    <a:lstStyle/>
                    <a:p>
                      <a:pPr algn="ctr" fontAlgn="b"/>
                      <a:r>
                        <a:rPr lang="en-IN" sz="800" b="1" u="none" strike="noStrike" dirty="0">
                          <a:solidFill>
                            <a:schemeClr val="bg1"/>
                          </a:solidFill>
                          <a:effectLst/>
                          <a:latin typeface="Verdana" panose="020B0604030504040204" pitchFamily="34" charset="0"/>
                          <a:ea typeface="Verdana" panose="020B0604030504040204" pitchFamily="34" charset="0"/>
                        </a:rPr>
                        <a:t>2021</a:t>
                      </a:r>
                      <a:endParaRPr lang="en-IN" sz="800" b="1" i="0" u="none" strike="noStrike" dirty="0">
                        <a:solidFill>
                          <a:schemeClr val="bg1"/>
                        </a:solidFill>
                        <a:effectLst/>
                        <a:latin typeface="Verdana" panose="020B0604030504040204" pitchFamily="34" charset="0"/>
                        <a:ea typeface="Verdana" panose="020B0604030504040204" pitchFamily="34" charset="0"/>
                      </a:endParaRPr>
                    </a:p>
                  </a:txBody>
                  <a:tcPr marL="0" marR="0" marT="0" marB="0" anchor="ctr">
                    <a:solidFill>
                      <a:schemeClr val="accent5">
                        <a:lumMod val="50000"/>
                      </a:schemeClr>
                    </a:solidFill>
                  </a:tcPr>
                </a:tc>
                <a:tc>
                  <a:txBody>
                    <a:bodyPr/>
                    <a:lstStyle/>
                    <a:p>
                      <a:pPr algn="ctr" fontAlgn="b"/>
                      <a:r>
                        <a:rPr lang="en-IN" sz="800" b="1" u="none" strike="noStrike" dirty="0">
                          <a:solidFill>
                            <a:schemeClr val="bg1"/>
                          </a:solidFill>
                          <a:effectLst/>
                          <a:latin typeface="Verdana" panose="020B0604030504040204" pitchFamily="34" charset="0"/>
                          <a:ea typeface="Verdana" panose="020B0604030504040204" pitchFamily="34" charset="0"/>
                        </a:rPr>
                        <a:t>2022E</a:t>
                      </a:r>
                      <a:endParaRPr lang="en-IN" sz="800" b="1" i="0" u="none" strike="noStrike" dirty="0">
                        <a:solidFill>
                          <a:schemeClr val="bg1"/>
                        </a:solidFill>
                        <a:effectLst/>
                        <a:latin typeface="Verdana" panose="020B0604030504040204" pitchFamily="34" charset="0"/>
                        <a:ea typeface="Verdana" panose="020B0604030504040204" pitchFamily="34" charset="0"/>
                      </a:endParaRPr>
                    </a:p>
                  </a:txBody>
                  <a:tcPr marL="0" marR="0" marT="0" marB="0" anchor="ctr">
                    <a:solidFill>
                      <a:schemeClr val="accent5">
                        <a:lumMod val="50000"/>
                      </a:schemeClr>
                    </a:solidFill>
                  </a:tcPr>
                </a:tc>
                <a:tc>
                  <a:txBody>
                    <a:bodyPr/>
                    <a:lstStyle/>
                    <a:p>
                      <a:pPr algn="ctr" fontAlgn="b"/>
                      <a:r>
                        <a:rPr lang="en-IN" sz="800" b="1" u="none" strike="noStrike" dirty="0">
                          <a:solidFill>
                            <a:schemeClr val="bg1"/>
                          </a:solidFill>
                          <a:effectLst/>
                          <a:latin typeface="Verdana" panose="020B0604030504040204" pitchFamily="34" charset="0"/>
                          <a:ea typeface="Verdana" panose="020B0604030504040204" pitchFamily="34" charset="0"/>
                        </a:rPr>
                        <a:t>2023F</a:t>
                      </a:r>
                      <a:endParaRPr lang="en-IN" sz="800" b="1" i="0" u="none" strike="noStrike" dirty="0">
                        <a:solidFill>
                          <a:schemeClr val="bg1"/>
                        </a:solidFill>
                        <a:effectLst/>
                        <a:latin typeface="Verdana" panose="020B0604030504040204" pitchFamily="34" charset="0"/>
                        <a:ea typeface="Verdana" panose="020B0604030504040204" pitchFamily="34" charset="0"/>
                      </a:endParaRPr>
                    </a:p>
                  </a:txBody>
                  <a:tcPr marL="0" marR="0" marT="0" marB="0" anchor="ctr">
                    <a:solidFill>
                      <a:schemeClr val="accent5">
                        <a:lumMod val="50000"/>
                      </a:schemeClr>
                    </a:solidFill>
                  </a:tcPr>
                </a:tc>
                <a:tc>
                  <a:txBody>
                    <a:bodyPr/>
                    <a:lstStyle/>
                    <a:p>
                      <a:pPr algn="ctr" fontAlgn="b"/>
                      <a:r>
                        <a:rPr lang="en-IN" sz="800" b="1" u="none" strike="noStrike" dirty="0">
                          <a:solidFill>
                            <a:schemeClr val="bg1"/>
                          </a:solidFill>
                          <a:effectLst/>
                          <a:latin typeface="Verdana" panose="020B0604030504040204" pitchFamily="34" charset="0"/>
                          <a:ea typeface="Verdana" panose="020B0604030504040204" pitchFamily="34" charset="0"/>
                        </a:rPr>
                        <a:t>2024F</a:t>
                      </a:r>
                      <a:endParaRPr lang="en-IN" sz="800" b="1" i="0" u="none" strike="noStrike" dirty="0">
                        <a:solidFill>
                          <a:schemeClr val="bg1"/>
                        </a:solidFill>
                        <a:effectLst/>
                        <a:latin typeface="Verdana" panose="020B0604030504040204" pitchFamily="34" charset="0"/>
                        <a:ea typeface="Verdana" panose="020B0604030504040204" pitchFamily="34" charset="0"/>
                      </a:endParaRPr>
                    </a:p>
                  </a:txBody>
                  <a:tcPr marL="0" marR="0" marT="0" marB="0" anchor="ctr">
                    <a:solidFill>
                      <a:schemeClr val="accent5">
                        <a:lumMod val="50000"/>
                      </a:schemeClr>
                    </a:solidFill>
                  </a:tcPr>
                </a:tc>
                <a:tc>
                  <a:txBody>
                    <a:bodyPr/>
                    <a:lstStyle/>
                    <a:p>
                      <a:pPr algn="ctr" fontAlgn="b"/>
                      <a:r>
                        <a:rPr lang="en-IN" sz="800" b="1" u="none" strike="noStrike" dirty="0">
                          <a:solidFill>
                            <a:schemeClr val="bg1"/>
                          </a:solidFill>
                          <a:effectLst/>
                          <a:latin typeface="Verdana" panose="020B0604030504040204" pitchFamily="34" charset="0"/>
                          <a:ea typeface="Verdana" panose="020B0604030504040204" pitchFamily="34" charset="0"/>
                        </a:rPr>
                        <a:t>2025F</a:t>
                      </a:r>
                      <a:endParaRPr lang="en-IN" sz="800" b="1" i="0" u="none" strike="noStrike" dirty="0">
                        <a:solidFill>
                          <a:schemeClr val="bg1"/>
                        </a:solidFill>
                        <a:effectLst/>
                        <a:latin typeface="Verdana" panose="020B0604030504040204" pitchFamily="34" charset="0"/>
                        <a:ea typeface="Verdana" panose="020B0604030504040204" pitchFamily="34" charset="0"/>
                      </a:endParaRPr>
                    </a:p>
                  </a:txBody>
                  <a:tcPr marL="0" marR="0" marT="0" marB="0" anchor="ctr">
                    <a:solidFill>
                      <a:schemeClr val="accent5">
                        <a:lumMod val="50000"/>
                      </a:schemeClr>
                    </a:solidFill>
                  </a:tcPr>
                </a:tc>
                <a:tc>
                  <a:txBody>
                    <a:bodyPr/>
                    <a:lstStyle/>
                    <a:p>
                      <a:pPr algn="ctr" fontAlgn="b"/>
                      <a:r>
                        <a:rPr lang="en-IN" sz="800" b="1" u="none" strike="noStrike" dirty="0">
                          <a:solidFill>
                            <a:schemeClr val="bg1"/>
                          </a:solidFill>
                          <a:effectLst/>
                          <a:latin typeface="Verdana" panose="020B0604030504040204" pitchFamily="34" charset="0"/>
                          <a:ea typeface="Verdana" panose="020B0604030504040204" pitchFamily="34" charset="0"/>
                        </a:rPr>
                        <a:t>2026F</a:t>
                      </a:r>
                      <a:endParaRPr lang="en-IN" sz="800" b="1" i="0" u="none" strike="noStrike" dirty="0">
                        <a:solidFill>
                          <a:schemeClr val="bg1"/>
                        </a:solidFill>
                        <a:effectLst/>
                        <a:latin typeface="Verdana" panose="020B0604030504040204" pitchFamily="34" charset="0"/>
                        <a:ea typeface="Verdana" panose="020B0604030504040204" pitchFamily="34" charset="0"/>
                      </a:endParaRPr>
                    </a:p>
                  </a:txBody>
                  <a:tcPr marL="0" marR="0" marT="0" marB="0" anchor="ctr">
                    <a:solidFill>
                      <a:schemeClr val="accent5">
                        <a:lumMod val="50000"/>
                      </a:schemeClr>
                    </a:solidFill>
                  </a:tcPr>
                </a:tc>
                <a:tc>
                  <a:txBody>
                    <a:bodyPr/>
                    <a:lstStyle/>
                    <a:p>
                      <a:pPr algn="ctr" fontAlgn="b"/>
                      <a:r>
                        <a:rPr lang="en-IN" sz="800" b="1" u="none" strike="noStrike" dirty="0">
                          <a:solidFill>
                            <a:schemeClr val="bg1"/>
                          </a:solidFill>
                          <a:effectLst/>
                          <a:latin typeface="Verdana" panose="020B0604030504040204" pitchFamily="34" charset="0"/>
                          <a:ea typeface="Verdana" panose="020B0604030504040204" pitchFamily="34" charset="0"/>
                        </a:rPr>
                        <a:t>2027F</a:t>
                      </a:r>
                      <a:endParaRPr lang="en-IN" sz="800" b="1" i="0" u="none" strike="noStrike" dirty="0">
                        <a:solidFill>
                          <a:schemeClr val="bg1"/>
                        </a:solidFill>
                        <a:effectLst/>
                        <a:latin typeface="Verdana" panose="020B0604030504040204" pitchFamily="34" charset="0"/>
                        <a:ea typeface="Verdana" panose="020B0604030504040204" pitchFamily="34" charset="0"/>
                      </a:endParaRPr>
                    </a:p>
                  </a:txBody>
                  <a:tcPr marL="0" marR="0" marT="0" marB="0" anchor="ctr">
                    <a:solidFill>
                      <a:schemeClr val="accent5">
                        <a:lumMod val="50000"/>
                      </a:schemeClr>
                    </a:solidFill>
                  </a:tcPr>
                </a:tc>
                <a:tc>
                  <a:txBody>
                    <a:bodyPr/>
                    <a:lstStyle/>
                    <a:p>
                      <a:pPr algn="ctr" fontAlgn="ctr"/>
                      <a:r>
                        <a:rPr lang="en-IN" sz="800" b="1" i="0" u="none" strike="noStrike" dirty="0">
                          <a:solidFill>
                            <a:srgbClr val="FFFFFF"/>
                          </a:solidFill>
                          <a:effectLst/>
                          <a:latin typeface="Verdana" panose="020B0604030504040204" pitchFamily="34" charset="0"/>
                          <a:ea typeface="Verdana" panose="020B0604030504040204" pitchFamily="34" charset="0"/>
                        </a:rPr>
                        <a:t>CAGR (2022E-2027F)</a:t>
                      </a:r>
                    </a:p>
                  </a:txBody>
                  <a:tcPr marL="9525" marR="9525" marT="9525" marB="0" anchor="ctr">
                    <a:solidFill>
                      <a:schemeClr val="accent5">
                        <a:lumMod val="50000"/>
                      </a:schemeClr>
                    </a:solidFill>
                  </a:tcPr>
                </a:tc>
                <a:extLst>
                  <a:ext uri="{0D108BD9-81ED-4DB2-BD59-A6C34878D82A}">
                    <a16:rowId xmlns:a16="http://schemas.microsoft.com/office/drawing/2014/main" val="2599886474"/>
                  </a:ext>
                </a:extLst>
              </a:tr>
              <a:tr h="237570">
                <a:tc>
                  <a:txBody>
                    <a:bodyPr/>
                    <a:lstStyle/>
                    <a:p>
                      <a:pPr algn="l" fontAlgn="b"/>
                      <a:r>
                        <a:rPr lang="en-IN" sz="800" b="0" i="0" u="none" strike="noStrike">
                          <a:solidFill>
                            <a:srgbClr val="000000"/>
                          </a:solidFill>
                          <a:effectLst/>
                          <a:latin typeface="Verdana" panose="020B0604030504040204" pitchFamily="34" charset="0"/>
                          <a:ea typeface="Verdana" panose="020B0604030504040204" pitchFamily="34" charset="0"/>
                        </a:rPr>
                        <a:t>Germany</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4.91</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5.12</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5.14</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4.88</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5.02</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5.25</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5.54</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5.89</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6.30</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6.73</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7.15</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6.37%</a:t>
                      </a:r>
                    </a:p>
                  </a:txBody>
                  <a:tcPr marL="9525" marR="9525" marT="9525" marB="0" anchor="ctr"/>
                </a:tc>
                <a:extLst>
                  <a:ext uri="{0D108BD9-81ED-4DB2-BD59-A6C34878D82A}">
                    <a16:rowId xmlns:a16="http://schemas.microsoft.com/office/drawing/2014/main" val="590663009"/>
                  </a:ext>
                </a:extLst>
              </a:tr>
              <a:tr h="227633">
                <a:tc>
                  <a:txBody>
                    <a:bodyPr/>
                    <a:lstStyle/>
                    <a:p>
                      <a:pPr algn="l" fontAlgn="b"/>
                      <a:r>
                        <a:rPr lang="en-IN" sz="800" b="0" i="0" u="none" strike="noStrike">
                          <a:solidFill>
                            <a:srgbClr val="000000"/>
                          </a:solidFill>
                          <a:effectLst/>
                          <a:latin typeface="Verdana" panose="020B0604030504040204" pitchFamily="34" charset="0"/>
                          <a:ea typeface="Verdana" panose="020B0604030504040204" pitchFamily="34" charset="0"/>
                        </a:rPr>
                        <a:t>United Kingdom</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2.00</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2.09</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2.09</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1.98</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2.03</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2.12</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2.23</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2.37</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2.53</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2.69</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2.85</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6.12%</a:t>
                      </a:r>
                    </a:p>
                  </a:txBody>
                  <a:tcPr marL="9525" marR="9525" marT="9525" marB="0" anchor="ctr"/>
                </a:tc>
                <a:extLst>
                  <a:ext uri="{0D108BD9-81ED-4DB2-BD59-A6C34878D82A}">
                    <a16:rowId xmlns:a16="http://schemas.microsoft.com/office/drawing/2014/main" val="3242851547"/>
                  </a:ext>
                </a:extLst>
              </a:tr>
              <a:tr h="227633">
                <a:tc>
                  <a:txBody>
                    <a:bodyPr/>
                    <a:lstStyle/>
                    <a:p>
                      <a:pPr algn="l" fontAlgn="b"/>
                      <a:r>
                        <a:rPr lang="en-IN" sz="800" b="0" i="0" u="none" strike="noStrike">
                          <a:solidFill>
                            <a:srgbClr val="000000"/>
                          </a:solidFill>
                          <a:effectLst/>
                          <a:latin typeface="Verdana" panose="020B0604030504040204" pitchFamily="34" charset="0"/>
                          <a:ea typeface="Verdana" panose="020B0604030504040204" pitchFamily="34" charset="0"/>
                        </a:rPr>
                        <a:t>France</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2.81</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2.97</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2.99</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2.85</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2.95</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3.10</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3.29</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3.51</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3.77</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4.04</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4.32</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6.86%</a:t>
                      </a:r>
                    </a:p>
                  </a:txBody>
                  <a:tcPr marL="9525" marR="9525" marT="9525" marB="0" anchor="ctr"/>
                </a:tc>
                <a:extLst>
                  <a:ext uri="{0D108BD9-81ED-4DB2-BD59-A6C34878D82A}">
                    <a16:rowId xmlns:a16="http://schemas.microsoft.com/office/drawing/2014/main" val="1721995922"/>
                  </a:ext>
                </a:extLst>
              </a:tr>
              <a:tr h="227633">
                <a:tc>
                  <a:txBody>
                    <a:bodyPr/>
                    <a:lstStyle/>
                    <a:p>
                      <a:pPr algn="l" fontAlgn="b"/>
                      <a:r>
                        <a:rPr lang="en-IN" sz="800" b="0" i="0" u="none" strike="noStrike">
                          <a:solidFill>
                            <a:srgbClr val="000000"/>
                          </a:solidFill>
                          <a:effectLst/>
                          <a:latin typeface="Verdana" panose="020B0604030504040204" pitchFamily="34" charset="0"/>
                          <a:ea typeface="Verdana" panose="020B0604030504040204" pitchFamily="34" charset="0"/>
                        </a:rPr>
                        <a:t>Italy</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1.25</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1.31</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1.32</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1.25</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1.29</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1.36</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1.44</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1.53</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1.64</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1.76</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1.87</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6.63%</a:t>
                      </a:r>
                    </a:p>
                  </a:txBody>
                  <a:tcPr marL="9525" marR="9525" marT="9525" marB="0" anchor="ctr"/>
                </a:tc>
                <a:extLst>
                  <a:ext uri="{0D108BD9-81ED-4DB2-BD59-A6C34878D82A}">
                    <a16:rowId xmlns:a16="http://schemas.microsoft.com/office/drawing/2014/main" val="3015622483"/>
                  </a:ext>
                </a:extLst>
              </a:tr>
              <a:tr h="227633">
                <a:tc>
                  <a:txBody>
                    <a:bodyPr/>
                    <a:lstStyle/>
                    <a:p>
                      <a:pPr algn="l" fontAlgn="b"/>
                      <a:r>
                        <a:rPr lang="en-IN" sz="800" b="0" i="0" u="none" strike="noStrike">
                          <a:solidFill>
                            <a:srgbClr val="000000"/>
                          </a:solidFill>
                          <a:effectLst/>
                          <a:latin typeface="Verdana" panose="020B0604030504040204" pitchFamily="34" charset="0"/>
                          <a:ea typeface="Verdana" panose="020B0604030504040204" pitchFamily="34" charset="0"/>
                        </a:rPr>
                        <a:t>Spain</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2.23</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2.34</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2.36</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2.24</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2.28</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2.43</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2.57</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2.74</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2.94</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3.14</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3.35</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6.67%</a:t>
                      </a:r>
                    </a:p>
                  </a:txBody>
                  <a:tcPr marL="9525" marR="9525" marT="9525" marB="0" anchor="ctr"/>
                </a:tc>
                <a:extLst>
                  <a:ext uri="{0D108BD9-81ED-4DB2-BD59-A6C34878D82A}">
                    <a16:rowId xmlns:a16="http://schemas.microsoft.com/office/drawing/2014/main" val="3559255282"/>
                  </a:ext>
                </a:extLst>
              </a:tr>
              <a:tr h="227633">
                <a:tc>
                  <a:txBody>
                    <a:bodyPr/>
                    <a:lstStyle/>
                    <a:p>
                      <a:pPr algn="l" fontAlgn="b"/>
                      <a:r>
                        <a:rPr lang="en-IN" sz="800" b="0" i="0" u="none" strike="noStrike" dirty="0">
                          <a:solidFill>
                            <a:srgbClr val="000000"/>
                          </a:solidFill>
                          <a:effectLst/>
                          <a:latin typeface="Verdana" panose="020B0604030504040204" pitchFamily="34" charset="0"/>
                          <a:ea typeface="Verdana" panose="020B0604030504040204" pitchFamily="34" charset="0"/>
                        </a:rPr>
                        <a:t>Rest of Europe</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4.07</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4.23</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4.24</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4.02</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4.17</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4.32</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4.56</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4.84</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5.17</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5.51</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5.85</a:t>
                      </a:r>
                    </a:p>
                  </a:txBody>
                  <a:tcPr marL="9525" marR="9525" marT="9525" marB="0" anchor="ctr"/>
                </a:tc>
                <a:tc>
                  <a:txBody>
                    <a:bodyPr/>
                    <a:lstStyle/>
                    <a:p>
                      <a:pPr algn="ctr" fontAlgn="b"/>
                      <a:r>
                        <a:rPr lang="en-IN" sz="800" b="0" i="0" u="none" strike="noStrike" dirty="0">
                          <a:solidFill>
                            <a:srgbClr val="000000"/>
                          </a:solidFill>
                          <a:effectLst/>
                          <a:latin typeface="Verdana" panose="020B0604030504040204" pitchFamily="34" charset="0"/>
                          <a:ea typeface="Verdana" panose="020B0604030504040204" pitchFamily="34" charset="0"/>
                        </a:rPr>
                        <a:t>6.25%</a:t>
                      </a:r>
                    </a:p>
                  </a:txBody>
                  <a:tcPr marL="9525" marR="9525" marT="9525" marB="0" anchor="ctr"/>
                </a:tc>
                <a:extLst>
                  <a:ext uri="{0D108BD9-81ED-4DB2-BD59-A6C34878D82A}">
                    <a16:rowId xmlns:a16="http://schemas.microsoft.com/office/drawing/2014/main" val="2420743175"/>
                  </a:ext>
                </a:extLst>
              </a:tr>
              <a:tr h="227633">
                <a:tc>
                  <a:txBody>
                    <a:bodyPr/>
                    <a:lstStyle/>
                    <a:p>
                      <a:pPr algn="l" fontAlgn="b"/>
                      <a:r>
                        <a:rPr lang="en-IN" sz="800" b="1" i="0" u="none" strike="noStrike">
                          <a:solidFill>
                            <a:srgbClr val="000000"/>
                          </a:solidFill>
                          <a:effectLst/>
                          <a:latin typeface="Verdana" panose="020B0604030504040204" pitchFamily="34" charset="0"/>
                          <a:ea typeface="Verdana" panose="020B0604030504040204" pitchFamily="34" charset="0"/>
                        </a:rPr>
                        <a:t>Total</a:t>
                      </a:r>
                    </a:p>
                  </a:txBody>
                  <a:tcPr marL="9525" marR="9525" marT="9525" marB="0" anchor="ctr"/>
                </a:tc>
                <a:tc>
                  <a:txBody>
                    <a:bodyPr/>
                    <a:lstStyle/>
                    <a:p>
                      <a:pPr algn="ctr" fontAlgn="b"/>
                      <a:r>
                        <a:rPr lang="en-IN" sz="800" b="1" i="0" u="none" strike="noStrike">
                          <a:solidFill>
                            <a:srgbClr val="000000"/>
                          </a:solidFill>
                          <a:effectLst/>
                          <a:latin typeface="Verdana" panose="020B0604030504040204" pitchFamily="34" charset="0"/>
                          <a:ea typeface="Verdana" panose="020B0604030504040204" pitchFamily="34" charset="0"/>
                        </a:rPr>
                        <a:t>17.26</a:t>
                      </a:r>
                    </a:p>
                  </a:txBody>
                  <a:tcPr marL="9525" marR="9525" marT="9525" marB="0" anchor="ctr"/>
                </a:tc>
                <a:tc>
                  <a:txBody>
                    <a:bodyPr/>
                    <a:lstStyle/>
                    <a:p>
                      <a:pPr algn="ctr" fontAlgn="b"/>
                      <a:r>
                        <a:rPr lang="en-IN" sz="800" b="1" i="0" u="none" strike="noStrike">
                          <a:solidFill>
                            <a:srgbClr val="000000"/>
                          </a:solidFill>
                          <a:effectLst/>
                          <a:latin typeface="Verdana" panose="020B0604030504040204" pitchFamily="34" charset="0"/>
                          <a:ea typeface="Verdana" panose="020B0604030504040204" pitchFamily="34" charset="0"/>
                        </a:rPr>
                        <a:t>18.05</a:t>
                      </a:r>
                    </a:p>
                  </a:txBody>
                  <a:tcPr marL="9525" marR="9525" marT="9525" marB="0" anchor="ctr"/>
                </a:tc>
                <a:tc>
                  <a:txBody>
                    <a:bodyPr/>
                    <a:lstStyle/>
                    <a:p>
                      <a:pPr algn="ctr" fontAlgn="b"/>
                      <a:r>
                        <a:rPr lang="en-IN" sz="800" b="1" i="0" u="none" strike="noStrike">
                          <a:solidFill>
                            <a:srgbClr val="000000"/>
                          </a:solidFill>
                          <a:effectLst/>
                          <a:latin typeface="Verdana" panose="020B0604030504040204" pitchFamily="34" charset="0"/>
                          <a:ea typeface="Verdana" panose="020B0604030504040204" pitchFamily="34" charset="0"/>
                        </a:rPr>
                        <a:t>18.13</a:t>
                      </a:r>
                    </a:p>
                  </a:txBody>
                  <a:tcPr marL="9525" marR="9525" marT="9525" marB="0" anchor="ctr"/>
                </a:tc>
                <a:tc>
                  <a:txBody>
                    <a:bodyPr/>
                    <a:lstStyle/>
                    <a:p>
                      <a:pPr algn="ctr" fontAlgn="b"/>
                      <a:r>
                        <a:rPr lang="en-IN" sz="800" b="1" i="0" u="none" strike="noStrike">
                          <a:solidFill>
                            <a:srgbClr val="000000"/>
                          </a:solidFill>
                          <a:effectLst/>
                          <a:latin typeface="Verdana" panose="020B0604030504040204" pitchFamily="34" charset="0"/>
                          <a:ea typeface="Verdana" panose="020B0604030504040204" pitchFamily="34" charset="0"/>
                        </a:rPr>
                        <a:t>17.23</a:t>
                      </a:r>
                    </a:p>
                  </a:txBody>
                  <a:tcPr marL="9525" marR="9525" marT="9525" marB="0" anchor="ctr"/>
                </a:tc>
                <a:tc>
                  <a:txBody>
                    <a:bodyPr/>
                    <a:lstStyle/>
                    <a:p>
                      <a:pPr algn="ctr" fontAlgn="b"/>
                      <a:r>
                        <a:rPr lang="en-IN" sz="800" b="1" i="0" u="none" strike="noStrike">
                          <a:solidFill>
                            <a:srgbClr val="000000"/>
                          </a:solidFill>
                          <a:effectLst/>
                          <a:latin typeface="Verdana" panose="020B0604030504040204" pitchFamily="34" charset="0"/>
                          <a:ea typeface="Verdana" panose="020B0604030504040204" pitchFamily="34" charset="0"/>
                        </a:rPr>
                        <a:t>17.73</a:t>
                      </a:r>
                    </a:p>
                  </a:txBody>
                  <a:tcPr marL="9525" marR="9525" marT="9525" marB="0" anchor="ctr"/>
                </a:tc>
                <a:tc>
                  <a:txBody>
                    <a:bodyPr/>
                    <a:lstStyle/>
                    <a:p>
                      <a:pPr algn="ctr" fontAlgn="b"/>
                      <a:r>
                        <a:rPr lang="en-IN" sz="800" b="1" i="0" u="none" strike="noStrike">
                          <a:solidFill>
                            <a:srgbClr val="000000"/>
                          </a:solidFill>
                          <a:effectLst/>
                          <a:latin typeface="Verdana" panose="020B0604030504040204" pitchFamily="34" charset="0"/>
                          <a:ea typeface="Verdana" panose="020B0604030504040204" pitchFamily="34" charset="0"/>
                        </a:rPr>
                        <a:t>18.56</a:t>
                      </a:r>
                    </a:p>
                  </a:txBody>
                  <a:tcPr marL="9525" marR="9525" marT="9525" marB="0" anchor="ctr"/>
                </a:tc>
                <a:tc>
                  <a:txBody>
                    <a:bodyPr/>
                    <a:lstStyle/>
                    <a:p>
                      <a:pPr algn="ctr" fontAlgn="b"/>
                      <a:r>
                        <a:rPr lang="en-IN" sz="800" b="1" i="0" u="none" strike="noStrike">
                          <a:solidFill>
                            <a:srgbClr val="000000"/>
                          </a:solidFill>
                          <a:effectLst/>
                          <a:latin typeface="Verdana" panose="020B0604030504040204" pitchFamily="34" charset="0"/>
                          <a:ea typeface="Verdana" panose="020B0604030504040204" pitchFamily="34" charset="0"/>
                        </a:rPr>
                        <a:t>19.64</a:t>
                      </a:r>
                    </a:p>
                  </a:txBody>
                  <a:tcPr marL="9525" marR="9525" marT="9525" marB="0" anchor="ctr"/>
                </a:tc>
                <a:tc>
                  <a:txBody>
                    <a:bodyPr/>
                    <a:lstStyle/>
                    <a:p>
                      <a:pPr algn="ctr" fontAlgn="b"/>
                      <a:r>
                        <a:rPr lang="en-IN" sz="800" b="1" i="0" u="none" strike="noStrike">
                          <a:solidFill>
                            <a:srgbClr val="000000"/>
                          </a:solidFill>
                          <a:effectLst/>
                          <a:latin typeface="Verdana" panose="020B0604030504040204" pitchFamily="34" charset="0"/>
                          <a:ea typeface="Verdana" panose="020B0604030504040204" pitchFamily="34" charset="0"/>
                        </a:rPr>
                        <a:t>20.90</a:t>
                      </a:r>
                    </a:p>
                  </a:txBody>
                  <a:tcPr marL="9525" marR="9525" marT="9525" marB="0" anchor="ctr"/>
                </a:tc>
                <a:tc>
                  <a:txBody>
                    <a:bodyPr/>
                    <a:lstStyle/>
                    <a:p>
                      <a:pPr algn="ctr" fontAlgn="b"/>
                      <a:r>
                        <a:rPr lang="en-IN" sz="800" b="1" i="0" u="none" strike="noStrike">
                          <a:solidFill>
                            <a:srgbClr val="000000"/>
                          </a:solidFill>
                          <a:effectLst/>
                          <a:latin typeface="Verdana" panose="020B0604030504040204" pitchFamily="34" charset="0"/>
                          <a:ea typeface="Verdana" panose="020B0604030504040204" pitchFamily="34" charset="0"/>
                        </a:rPr>
                        <a:t>22.36</a:t>
                      </a:r>
                    </a:p>
                  </a:txBody>
                  <a:tcPr marL="9525" marR="9525" marT="9525" marB="0" anchor="ctr"/>
                </a:tc>
                <a:tc>
                  <a:txBody>
                    <a:bodyPr/>
                    <a:lstStyle/>
                    <a:p>
                      <a:pPr algn="ctr" fontAlgn="b"/>
                      <a:r>
                        <a:rPr lang="en-IN" sz="800" b="1" i="0" u="none" strike="noStrike">
                          <a:solidFill>
                            <a:srgbClr val="000000"/>
                          </a:solidFill>
                          <a:effectLst/>
                          <a:latin typeface="Verdana" panose="020B0604030504040204" pitchFamily="34" charset="0"/>
                          <a:ea typeface="Verdana" panose="020B0604030504040204" pitchFamily="34" charset="0"/>
                        </a:rPr>
                        <a:t>23.87</a:t>
                      </a:r>
                    </a:p>
                  </a:txBody>
                  <a:tcPr marL="9525" marR="9525" marT="9525" marB="0" anchor="ctr"/>
                </a:tc>
                <a:tc>
                  <a:txBody>
                    <a:bodyPr/>
                    <a:lstStyle/>
                    <a:p>
                      <a:pPr algn="ctr" fontAlgn="b"/>
                      <a:r>
                        <a:rPr lang="en-IN" sz="800" b="1" i="0" u="none" strike="noStrike" dirty="0">
                          <a:solidFill>
                            <a:srgbClr val="000000"/>
                          </a:solidFill>
                          <a:effectLst/>
                          <a:latin typeface="Verdana" panose="020B0604030504040204" pitchFamily="34" charset="0"/>
                          <a:ea typeface="Verdana" panose="020B0604030504040204" pitchFamily="34" charset="0"/>
                        </a:rPr>
                        <a:t>25.38</a:t>
                      </a:r>
                    </a:p>
                  </a:txBody>
                  <a:tcPr marL="9525" marR="9525" marT="9525" marB="0" anchor="ctr"/>
                </a:tc>
                <a:tc>
                  <a:txBody>
                    <a:bodyPr/>
                    <a:lstStyle/>
                    <a:p>
                      <a:pPr algn="ctr" fontAlgn="b"/>
                      <a:r>
                        <a:rPr lang="en-IN" sz="800" b="1" i="0" u="none" strike="noStrike" dirty="0">
                          <a:solidFill>
                            <a:srgbClr val="000000"/>
                          </a:solidFill>
                          <a:effectLst/>
                          <a:latin typeface="Verdana" panose="020B0604030504040204" pitchFamily="34" charset="0"/>
                          <a:ea typeface="Verdana" panose="020B0604030504040204" pitchFamily="34" charset="0"/>
                        </a:rPr>
                        <a:t>6.46%</a:t>
                      </a:r>
                    </a:p>
                  </a:txBody>
                  <a:tcPr marL="9525" marR="9525" marT="9525" marB="0" anchor="ctr"/>
                </a:tc>
                <a:extLst>
                  <a:ext uri="{0D108BD9-81ED-4DB2-BD59-A6C34878D82A}">
                    <a16:rowId xmlns:a16="http://schemas.microsoft.com/office/drawing/2014/main" val="553672122"/>
                  </a:ext>
                </a:extLst>
              </a:tr>
            </a:tbl>
          </a:graphicData>
        </a:graphic>
      </p:graphicFrame>
      <p:sp>
        <p:nvSpPr>
          <p:cNvPr id="6" name="TextBox 5">
            <a:extLst>
              <a:ext uri="{FF2B5EF4-FFF2-40B4-BE49-F238E27FC236}">
                <a16:creationId xmlns:a16="http://schemas.microsoft.com/office/drawing/2014/main" id="{5A5394C2-A09D-4549-AB44-83C3E03727E7}"/>
              </a:ext>
            </a:extLst>
          </p:cNvPr>
          <p:cNvSpPr txBox="1"/>
          <p:nvPr/>
        </p:nvSpPr>
        <p:spPr>
          <a:xfrm>
            <a:off x="5863862" y="3942428"/>
            <a:ext cx="3095493" cy="200055"/>
          </a:xfrm>
          <a:prstGeom prst="rect">
            <a:avLst/>
          </a:prstGeom>
          <a:noFill/>
        </p:spPr>
        <p:txBody>
          <a:bodyPr wrap="square" rtlCol="0">
            <a:spAutoFit/>
          </a:bodyPr>
          <a:lstStyle>
            <a:defPPr>
              <a:defRPr lang="en-US"/>
            </a:defPPr>
            <a:lvl1pPr algn="r">
              <a:defRPr sz="800" i="1">
                <a:solidFill>
                  <a:srgbClr val="7F7F7F"/>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a:t>
            </a:r>
            <a:r>
              <a:rPr lang="en-IN" sz="700" dirty="0">
                <a:solidFill>
                  <a:prstClr val="white">
                    <a:lumMod val="50000"/>
                  </a:prstClr>
                </a:solidFill>
              </a:rPr>
              <a:t>TechSci Research</a:t>
            </a:r>
            <a:r>
              <a:rPr kumimoji="0" lang="en-IN" sz="7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 </a:t>
            </a:r>
          </a:p>
        </p:txBody>
      </p:sp>
    </p:spTree>
    <p:extLst>
      <p:ext uri="{BB962C8B-B14F-4D97-AF65-F5344CB8AC3E}">
        <p14:creationId xmlns:p14="http://schemas.microsoft.com/office/powerpoint/2010/main" val="1404623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1">
            <a:extLst>
              <a:ext uri="{FF2B5EF4-FFF2-40B4-BE49-F238E27FC236}">
                <a16:creationId xmlns:a16="http://schemas.microsoft.com/office/drawing/2014/main" id="{2D5D546D-05B1-4F38-B40D-C85337B730FA}"/>
              </a:ext>
            </a:extLst>
          </p:cNvPr>
          <p:cNvSpPr txBox="1">
            <a:spLocks/>
          </p:cNvSpPr>
          <p:nvPr/>
        </p:nvSpPr>
        <p:spPr>
          <a:xfrm>
            <a:off x="264888" y="307014"/>
            <a:ext cx="8921930" cy="263149"/>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algn="just" defTabSz="914400" rtl="0" eaLnBrk="1" fontAlgn="ctr" latinLnBrk="0" hangingPunct="1"/>
            <a:r>
              <a:rPr lang="en-US" sz="1200" b="1" i="0" u="none" strike="noStrike" kern="1200" dirty="0">
                <a:solidFill>
                  <a:schemeClr val="tx1"/>
                </a:solidFill>
                <a:effectLst/>
                <a:latin typeface="Verdana" panose="020B0604030504040204" pitchFamily="34" charset="0"/>
                <a:ea typeface="Verdana" panose="020B0604030504040204" pitchFamily="34" charset="0"/>
                <a:cs typeface="Arial" panose="020B0604020202020204" pitchFamily="34" charset="0"/>
              </a:rPr>
              <a:t>Germany </a:t>
            </a:r>
            <a:r>
              <a:rPr lang="en-US" sz="1200" b="1" dirty="0">
                <a:latin typeface="Verdana" panose="020B0604030504040204" pitchFamily="34" charset="0"/>
                <a:ea typeface="Verdana" panose="020B0604030504040204" pitchFamily="34" charset="0"/>
                <a:cs typeface="Arial" panose="020B0604020202020204" pitchFamily="34" charset="0"/>
              </a:rPr>
              <a:t>Autoclaved Aerated Concrete </a:t>
            </a:r>
            <a:r>
              <a:rPr lang="en-US" sz="1200" b="1" i="0" u="none" strike="noStrike" kern="1200" dirty="0">
                <a:solidFill>
                  <a:schemeClr val="tx1"/>
                </a:solidFill>
                <a:effectLst/>
                <a:latin typeface="Verdana" panose="020B0604030504040204" pitchFamily="34" charset="0"/>
                <a:ea typeface="Verdana" panose="020B0604030504040204" pitchFamily="34" charset="0"/>
                <a:cs typeface="Arial" panose="020B0604020202020204" pitchFamily="34" charset="0"/>
              </a:rPr>
              <a:t>Market Size and Forecast </a:t>
            </a:r>
            <a:endParaRPr lang="en-IN" sz="1200" b="1" i="0" u="none" strike="noStrike" kern="1200" dirty="0">
              <a:solidFill>
                <a:schemeClr val="tx1"/>
              </a:solidFill>
              <a:effectLst/>
              <a:latin typeface="Verdana" panose="020B0604030504040204" pitchFamily="34" charset="0"/>
              <a:ea typeface="Verdana" panose="020B0604030504040204" pitchFamily="34" charset="0"/>
              <a:cs typeface="Arial" panose="020B0604020202020204" pitchFamily="34" charset="0"/>
            </a:endParaRPr>
          </a:p>
        </p:txBody>
      </p:sp>
      <p:sp>
        <p:nvSpPr>
          <p:cNvPr id="15" name="TextBox 14">
            <a:extLst>
              <a:ext uri="{FF2B5EF4-FFF2-40B4-BE49-F238E27FC236}">
                <a16:creationId xmlns:a16="http://schemas.microsoft.com/office/drawing/2014/main" id="{ACC2A883-E066-4C8B-9D5C-5736EBE6A8E1}"/>
              </a:ext>
            </a:extLst>
          </p:cNvPr>
          <p:cNvSpPr txBox="1"/>
          <p:nvPr/>
        </p:nvSpPr>
        <p:spPr>
          <a:xfrm>
            <a:off x="281427" y="684781"/>
            <a:ext cx="8503134" cy="292068"/>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Germany Autoclaved </a:t>
            </a: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A</a:t>
            </a:r>
            <a:r>
              <a:rPr kumimoji="0" lang="en-IN" sz="1000" b="1" i="0" u="none" strike="noStrike" kern="1200" cap="none" spc="0" normalizeH="0" baseline="0" noProof="0" dirty="0" err="1">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erated</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a:t>
            </a:r>
            <a:r>
              <a:rPr lang="en-IN" sz="1000" b="1" dirty="0" err="1">
                <a:solidFill>
                  <a:prstClr val="black"/>
                </a:solidFill>
                <a:latin typeface="Verdana" panose="020B0604030504040204" pitchFamily="34" charset="0"/>
                <a:ea typeface="Verdana" panose="020B0604030504040204" pitchFamily="34" charset="0"/>
                <a:cs typeface="Verdana" panose="020B0604030504040204" pitchFamily="34" charset="0"/>
              </a:rPr>
              <a:t>Conc</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rete Market Size, By Value, </a:t>
            </a: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2017 – 2027F</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(USD Million)</a:t>
            </a:r>
          </a:p>
        </p:txBody>
      </p:sp>
      <p:sp>
        <p:nvSpPr>
          <p:cNvPr id="24" name="TextBox 23">
            <a:extLst>
              <a:ext uri="{FF2B5EF4-FFF2-40B4-BE49-F238E27FC236}">
                <a16:creationId xmlns:a16="http://schemas.microsoft.com/office/drawing/2014/main" id="{D2ADCE91-3DC6-4FF1-A0FF-BA07445C1853}"/>
              </a:ext>
            </a:extLst>
          </p:cNvPr>
          <p:cNvSpPr txBox="1"/>
          <p:nvPr/>
        </p:nvSpPr>
        <p:spPr>
          <a:xfrm>
            <a:off x="7359942" y="2952775"/>
            <a:ext cx="1590878" cy="338554"/>
          </a:xfrm>
          <a:prstGeom prst="rect">
            <a:avLst/>
          </a:prstGeom>
          <a:noFill/>
        </p:spPr>
        <p:txBody>
          <a:bodyPr wrap="square" rtlCol="0">
            <a:spAutoFit/>
          </a:bodyPr>
          <a:lstStyle>
            <a:defPPr>
              <a:defRPr lang="en-US"/>
            </a:defPPr>
            <a:lvl1pPr algn="r">
              <a:defRPr sz="800" i="1">
                <a:solidFill>
                  <a:srgbClr val="7F7F7F"/>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TechSci Research</a:t>
            </a:r>
          </a:p>
          <a:p>
            <a:pPr marL="0" marR="0" lvl="0" indent="0" algn="r" defTabSz="457200" rtl="0" eaLnBrk="1" fontAlgn="auto" latinLnBrk="0" hangingPunct="1">
              <a:lnSpc>
                <a:spcPct val="100000"/>
              </a:lnSpc>
              <a:spcBef>
                <a:spcPts val="0"/>
              </a:spcBef>
              <a:spcAft>
                <a:spcPts val="0"/>
              </a:spcAft>
              <a:buClrTx/>
              <a:buSzTx/>
              <a:buFontTx/>
              <a:buNone/>
              <a:tabLst/>
              <a:defRPr/>
            </a:pPr>
            <a:endPar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33" name="Oval 8">
            <a:extLst>
              <a:ext uri="{FF2B5EF4-FFF2-40B4-BE49-F238E27FC236}">
                <a16:creationId xmlns:a16="http://schemas.microsoft.com/office/drawing/2014/main" id="{D50A5FC3-645B-44BF-A17E-DBAD8919BAA2}"/>
              </a:ext>
            </a:extLst>
          </p:cNvPr>
          <p:cNvSpPr/>
          <p:nvPr/>
        </p:nvSpPr>
        <p:spPr>
          <a:xfrm>
            <a:off x="1154866" y="1088567"/>
            <a:ext cx="1739313" cy="519730"/>
          </a:xfrm>
          <a:custGeom>
            <a:avLst/>
            <a:gdLst>
              <a:gd name="connsiteX0" fmla="*/ 0 w 1901804"/>
              <a:gd name="connsiteY0" fmla="*/ 227941 h 455881"/>
              <a:gd name="connsiteX1" fmla="*/ 950902 w 1901804"/>
              <a:gd name="connsiteY1" fmla="*/ 0 h 455881"/>
              <a:gd name="connsiteX2" fmla="*/ 1901804 w 1901804"/>
              <a:gd name="connsiteY2" fmla="*/ 227941 h 455881"/>
              <a:gd name="connsiteX3" fmla="*/ 950902 w 1901804"/>
              <a:gd name="connsiteY3" fmla="*/ 455882 h 455881"/>
              <a:gd name="connsiteX4" fmla="*/ 0 w 1901804"/>
              <a:gd name="connsiteY4" fmla="*/ 227941 h 455881"/>
              <a:gd name="connsiteX0" fmla="*/ 0 w 1703022"/>
              <a:gd name="connsiteY0" fmla="*/ 214728 h 455955"/>
              <a:gd name="connsiteX1" fmla="*/ 752120 w 1703022"/>
              <a:gd name="connsiteY1" fmla="*/ 39 h 455955"/>
              <a:gd name="connsiteX2" fmla="*/ 1703022 w 1703022"/>
              <a:gd name="connsiteY2" fmla="*/ 227980 h 455955"/>
              <a:gd name="connsiteX3" fmla="*/ 752120 w 1703022"/>
              <a:gd name="connsiteY3" fmla="*/ 455921 h 455955"/>
              <a:gd name="connsiteX4" fmla="*/ 0 w 1703022"/>
              <a:gd name="connsiteY4" fmla="*/ 214728 h 455955"/>
              <a:gd name="connsiteX0" fmla="*/ 0 w 1543996"/>
              <a:gd name="connsiteY0" fmla="*/ 214895 h 456206"/>
              <a:gd name="connsiteX1" fmla="*/ 752120 w 1543996"/>
              <a:gd name="connsiteY1" fmla="*/ 206 h 456206"/>
              <a:gd name="connsiteX2" fmla="*/ 1543996 w 1543996"/>
              <a:gd name="connsiteY2" fmla="*/ 188391 h 456206"/>
              <a:gd name="connsiteX3" fmla="*/ 752120 w 1543996"/>
              <a:gd name="connsiteY3" fmla="*/ 456088 h 456206"/>
              <a:gd name="connsiteX4" fmla="*/ 0 w 1543996"/>
              <a:gd name="connsiteY4" fmla="*/ 214895 h 456206"/>
              <a:gd name="connsiteX0" fmla="*/ 0 w 1437978"/>
              <a:gd name="connsiteY0" fmla="*/ 214895 h 456206"/>
              <a:gd name="connsiteX1" fmla="*/ 646102 w 1437978"/>
              <a:gd name="connsiteY1" fmla="*/ 206 h 456206"/>
              <a:gd name="connsiteX2" fmla="*/ 1437978 w 1437978"/>
              <a:gd name="connsiteY2" fmla="*/ 188391 h 456206"/>
              <a:gd name="connsiteX3" fmla="*/ 646102 w 1437978"/>
              <a:gd name="connsiteY3" fmla="*/ 456088 h 456206"/>
              <a:gd name="connsiteX4" fmla="*/ 0 w 1437978"/>
              <a:gd name="connsiteY4" fmla="*/ 214895 h 456206"/>
              <a:gd name="connsiteX0" fmla="*/ 0 w 1331960"/>
              <a:gd name="connsiteY0" fmla="*/ 214895 h 456206"/>
              <a:gd name="connsiteX1" fmla="*/ 646102 w 1331960"/>
              <a:gd name="connsiteY1" fmla="*/ 206 h 456206"/>
              <a:gd name="connsiteX2" fmla="*/ 1331960 w 1331960"/>
              <a:gd name="connsiteY2" fmla="*/ 188391 h 456206"/>
              <a:gd name="connsiteX3" fmla="*/ 646102 w 1331960"/>
              <a:gd name="connsiteY3" fmla="*/ 456088 h 456206"/>
              <a:gd name="connsiteX4" fmla="*/ 0 w 1331960"/>
              <a:gd name="connsiteY4" fmla="*/ 214895 h 456206"/>
              <a:gd name="connsiteX0" fmla="*/ 0 w 1331960"/>
              <a:gd name="connsiteY0" fmla="*/ 254578 h 495858"/>
              <a:gd name="connsiteX1" fmla="*/ 646102 w 1331960"/>
              <a:gd name="connsiteY1" fmla="*/ 132 h 495858"/>
              <a:gd name="connsiteX2" fmla="*/ 1331960 w 1331960"/>
              <a:gd name="connsiteY2" fmla="*/ 228074 h 495858"/>
              <a:gd name="connsiteX3" fmla="*/ 646102 w 1331960"/>
              <a:gd name="connsiteY3" fmla="*/ 495771 h 495858"/>
              <a:gd name="connsiteX4" fmla="*/ 0 w 1331960"/>
              <a:gd name="connsiteY4" fmla="*/ 254578 h 495858"/>
              <a:gd name="connsiteX0" fmla="*/ 0 w 1331960"/>
              <a:gd name="connsiteY0" fmla="*/ 281058 h 522341"/>
              <a:gd name="connsiteX1" fmla="*/ 646102 w 1331960"/>
              <a:gd name="connsiteY1" fmla="*/ 107 h 522341"/>
              <a:gd name="connsiteX2" fmla="*/ 1331960 w 1331960"/>
              <a:gd name="connsiteY2" fmla="*/ 254554 h 522341"/>
              <a:gd name="connsiteX3" fmla="*/ 646102 w 1331960"/>
              <a:gd name="connsiteY3" fmla="*/ 522251 h 522341"/>
              <a:gd name="connsiteX4" fmla="*/ 0 w 1331960"/>
              <a:gd name="connsiteY4" fmla="*/ 281058 h 522341"/>
              <a:gd name="connsiteX0" fmla="*/ 0 w 1331960"/>
              <a:gd name="connsiteY0" fmla="*/ 281058 h 482608"/>
              <a:gd name="connsiteX1" fmla="*/ 646102 w 1331960"/>
              <a:gd name="connsiteY1" fmla="*/ 107 h 482608"/>
              <a:gd name="connsiteX2" fmla="*/ 1331960 w 1331960"/>
              <a:gd name="connsiteY2" fmla="*/ 254554 h 482608"/>
              <a:gd name="connsiteX3" fmla="*/ 646102 w 1331960"/>
              <a:gd name="connsiteY3" fmla="*/ 482495 h 482608"/>
              <a:gd name="connsiteX4" fmla="*/ 0 w 1331960"/>
              <a:gd name="connsiteY4" fmla="*/ 281058 h 482608"/>
              <a:gd name="connsiteX0" fmla="*/ 0 w 1384969"/>
              <a:gd name="connsiteY0" fmla="*/ 254447 h 482388"/>
              <a:gd name="connsiteX1" fmla="*/ 699111 w 1384969"/>
              <a:gd name="connsiteY1" fmla="*/ 0 h 482388"/>
              <a:gd name="connsiteX2" fmla="*/ 1384969 w 1384969"/>
              <a:gd name="connsiteY2" fmla="*/ 254447 h 482388"/>
              <a:gd name="connsiteX3" fmla="*/ 699111 w 1384969"/>
              <a:gd name="connsiteY3" fmla="*/ 482388 h 482388"/>
              <a:gd name="connsiteX4" fmla="*/ 0 w 1384969"/>
              <a:gd name="connsiteY4" fmla="*/ 254447 h 482388"/>
              <a:gd name="connsiteX0" fmla="*/ 0 w 1384969"/>
              <a:gd name="connsiteY0" fmla="*/ 254534 h 482539"/>
              <a:gd name="connsiteX1" fmla="*/ 699111 w 1384969"/>
              <a:gd name="connsiteY1" fmla="*/ 87 h 482539"/>
              <a:gd name="connsiteX2" fmla="*/ 1384969 w 1384969"/>
              <a:gd name="connsiteY2" fmla="*/ 232672 h 482539"/>
              <a:gd name="connsiteX3" fmla="*/ 699111 w 1384969"/>
              <a:gd name="connsiteY3" fmla="*/ 482475 h 482539"/>
              <a:gd name="connsiteX4" fmla="*/ 0 w 1384969"/>
              <a:gd name="connsiteY4" fmla="*/ 254534 h 482539"/>
              <a:gd name="connsiteX0" fmla="*/ 0 w 1410343"/>
              <a:gd name="connsiteY0" fmla="*/ 232584 h 482388"/>
              <a:gd name="connsiteX1" fmla="*/ 724485 w 1410343"/>
              <a:gd name="connsiteY1" fmla="*/ 0 h 482388"/>
              <a:gd name="connsiteX2" fmla="*/ 1410343 w 1410343"/>
              <a:gd name="connsiteY2" fmla="*/ 232585 h 482388"/>
              <a:gd name="connsiteX3" fmla="*/ 724485 w 1410343"/>
              <a:gd name="connsiteY3" fmla="*/ 482388 h 482388"/>
              <a:gd name="connsiteX4" fmla="*/ 0 w 1410343"/>
              <a:gd name="connsiteY4" fmla="*/ 232584 h 482388"/>
              <a:gd name="connsiteX0" fmla="*/ 0 w 1397657"/>
              <a:gd name="connsiteY0" fmla="*/ 199964 h 482728"/>
              <a:gd name="connsiteX1" fmla="*/ 711799 w 1397657"/>
              <a:gd name="connsiteY1" fmla="*/ 173 h 482728"/>
              <a:gd name="connsiteX2" fmla="*/ 1397657 w 1397657"/>
              <a:gd name="connsiteY2" fmla="*/ 232758 h 482728"/>
              <a:gd name="connsiteX3" fmla="*/ 711799 w 1397657"/>
              <a:gd name="connsiteY3" fmla="*/ 482561 h 482728"/>
              <a:gd name="connsiteX4" fmla="*/ 0 w 1397657"/>
              <a:gd name="connsiteY4" fmla="*/ 199964 h 482728"/>
              <a:gd name="connsiteX0" fmla="*/ 0 w 1372284"/>
              <a:gd name="connsiteY0" fmla="*/ 199791 h 482388"/>
              <a:gd name="connsiteX1" fmla="*/ 711799 w 1372284"/>
              <a:gd name="connsiteY1" fmla="*/ 0 h 482388"/>
              <a:gd name="connsiteX2" fmla="*/ 1372284 w 1372284"/>
              <a:gd name="connsiteY2" fmla="*/ 199792 h 482388"/>
              <a:gd name="connsiteX3" fmla="*/ 711799 w 1372284"/>
              <a:gd name="connsiteY3" fmla="*/ 482388 h 482388"/>
              <a:gd name="connsiteX4" fmla="*/ 0 w 1372284"/>
              <a:gd name="connsiteY4" fmla="*/ 199791 h 4823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2284" h="482388">
                <a:moveTo>
                  <a:pt x="0" y="199791"/>
                </a:moveTo>
                <a:cubicBezTo>
                  <a:pt x="0" y="119393"/>
                  <a:pt x="483085" y="0"/>
                  <a:pt x="711799" y="0"/>
                </a:cubicBezTo>
                <a:cubicBezTo>
                  <a:pt x="940513" y="0"/>
                  <a:pt x="1372284" y="73904"/>
                  <a:pt x="1372284" y="199792"/>
                </a:cubicBezTo>
                <a:cubicBezTo>
                  <a:pt x="1372284" y="325680"/>
                  <a:pt x="940513" y="482388"/>
                  <a:pt x="711799" y="482388"/>
                </a:cubicBezTo>
                <a:cubicBezTo>
                  <a:pt x="483085" y="482388"/>
                  <a:pt x="0" y="280189"/>
                  <a:pt x="0" y="199791"/>
                </a:cubicBezTo>
                <a:close/>
              </a:path>
            </a:pathLst>
          </a:custGeom>
          <a:noFill/>
          <a:ln>
            <a:noFill/>
          </a:ln>
        </p:spPr>
        <p:style>
          <a:lnRef idx="1">
            <a:schemeClr val="accent2"/>
          </a:lnRef>
          <a:fillRef idx="2">
            <a:schemeClr val="accent2"/>
          </a:fillRef>
          <a:effectRef idx="1">
            <a:schemeClr val="accent2"/>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marR="0" lvl="0" indent="0" algn="ctr" defTabSz="457200" rtl="0" eaLnBrk="1" fontAlgn="auto" latinLnBrk="0" hangingPunct="1">
              <a:lnSpc>
                <a:spcPct val="15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CAGR </a:t>
            </a:r>
            <a:r>
              <a:rPr lang="en-US" sz="1000" b="1" dirty="0">
                <a:solidFill>
                  <a:prstClr val="black"/>
                </a:solidFill>
                <a:latin typeface="Verdana" panose="020B0604030504040204" pitchFamily="34" charset="0"/>
                <a:ea typeface="Verdana" panose="020B0604030504040204" pitchFamily="34" charset="0"/>
                <a:cs typeface="Verdana" panose="020B0604030504040204" pitchFamily="34" charset="0"/>
              </a:rPr>
              <a:t>2017 </a:t>
            </a:r>
            <a:r>
              <a:rPr kumimoji="0" lang="en-US"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- 2021</a:t>
            </a:r>
          </a:p>
          <a:p>
            <a:pPr marL="0" marR="0" lvl="0" indent="0" algn="ctr" defTabSz="457200" rtl="0" eaLnBrk="1" fontAlgn="auto" latinLnBrk="0" hangingPunct="1">
              <a:lnSpc>
                <a:spcPct val="150000"/>
              </a:lnSpc>
              <a:spcBef>
                <a:spcPts val="0"/>
              </a:spcBef>
              <a:spcAft>
                <a:spcPts val="0"/>
              </a:spcAft>
              <a:buClrTx/>
              <a:buSzTx/>
              <a:buFontTx/>
              <a:buNone/>
              <a:tabLst/>
              <a:defRPr/>
            </a:pPr>
            <a:r>
              <a:rPr lang="en-US" sz="1000" b="1" dirty="0">
                <a:solidFill>
                  <a:prstClr val="black"/>
                </a:solidFill>
                <a:latin typeface="Verdana" panose="020B0604030504040204" pitchFamily="34" charset="0"/>
                <a:ea typeface="Verdana" panose="020B0604030504040204" pitchFamily="34" charset="0"/>
                <a:cs typeface="Verdana" panose="020B0604030504040204" pitchFamily="34" charset="0"/>
              </a:rPr>
              <a:t>3.23</a:t>
            </a:r>
            <a:r>
              <a:rPr kumimoji="0" lang="en-US"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a:t>
            </a:r>
          </a:p>
        </p:txBody>
      </p:sp>
      <p:sp>
        <p:nvSpPr>
          <p:cNvPr id="27" name="Oval 8">
            <a:extLst>
              <a:ext uri="{FF2B5EF4-FFF2-40B4-BE49-F238E27FC236}">
                <a16:creationId xmlns:a16="http://schemas.microsoft.com/office/drawing/2014/main" id="{0DA5EF5F-E925-4644-AB2A-73B75B083391}"/>
              </a:ext>
            </a:extLst>
          </p:cNvPr>
          <p:cNvSpPr/>
          <p:nvPr/>
        </p:nvSpPr>
        <p:spPr>
          <a:xfrm>
            <a:off x="6360151" y="1052154"/>
            <a:ext cx="1854989" cy="504209"/>
          </a:xfrm>
          <a:custGeom>
            <a:avLst/>
            <a:gdLst>
              <a:gd name="connsiteX0" fmla="*/ 0 w 1901804"/>
              <a:gd name="connsiteY0" fmla="*/ 227941 h 455881"/>
              <a:gd name="connsiteX1" fmla="*/ 950902 w 1901804"/>
              <a:gd name="connsiteY1" fmla="*/ 0 h 455881"/>
              <a:gd name="connsiteX2" fmla="*/ 1901804 w 1901804"/>
              <a:gd name="connsiteY2" fmla="*/ 227941 h 455881"/>
              <a:gd name="connsiteX3" fmla="*/ 950902 w 1901804"/>
              <a:gd name="connsiteY3" fmla="*/ 455882 h 455881"/>
              <a:gd name="connsiteX4" fmla="*/ 0 w 1901804"/>
              <a:gd name="connsiteY4" fmla="*/ 227941 h 455881"/>
              <a:gd name="connsiteX0" fmla="*/ 0 w 1703022"/>
              <a:gd name="connsiteY0" fmla="*/ 214728 h 455955"/>
              <a:gd name="connsiteX1" fmla="*/ 752120 w 1703022"/>
              <a:gd name="connsiteY1" fmla="*/ 39 h 455955"/>
              <a:gd name="connsiteX2" fmla="*/ 1703022 w 1703022"/>
              <a:gd name="connsiteY2" fmla="*/ 227980 h 455955"/>
              <a:gd name="connsiteX3" fmla="*/ 752120 w 1703022"/>
              <a:gd name="connsiteY3" fmla="*/ 455921 h 455955"/>
              <a:gd name="connsiteX4" fmla="*/ 0 w 1703022"/>
              <a:gd name="connsiteY4" fmla="*/ 214728 h 455955"/>
              <a:gd name="connsiteX0" fmla="*/ 0 w 1543996"/>
              <a:gd name="connsiteY0" fmla="*/ 214895 h 456206"/>
              <a:gd name="connsiteX1" fmla="*/ 752120 w 1543996"/>
              <a:gd name="connsiteY1" fmla="*/ 206 h 456206"/>
              <a:gd name="connsiteX2" fmla="*/ 1543996 w 1543996"/>
              <a:gd name="connsiteY2" fmla="*/ 188391 h 456206"/>
              <a:gd name="connsiteX3" fmla="*/ 752120 w 1543996"/>
              <a:gd name="connsiteY3" fmla="*/ 456088 h 456206"/>
              <a:gd name="connsiteX4" fmla="*/ 0 w 1543996"/>
              <a:gd name="connsiteY4" fmla="*/ 214895 h 456206"/>
              <a:gd name="connsiteX0" fmla="*/ 0 w 1437978"/>
              <a:gd name="connsiteY0" fmla="*/ 214895 h 456206"/>
              <a:gd name="connsiteX1" fmla="*/ 646102 w 1437978"/>
              <a:gd name="connsiteY1" fmla="*/ 206 h 456206"/>
              <a:gd name="connsiteX2" fmla="*/ 1437978 w 1437978"/>
              <a:gd name="connsiteY2" fmla="*/ 188391 h 456206"/>
              <a:gd name="connsiteX3" fmla="*/ 646102 w 1437978"/>
              <a:gd name="connsiteY3" fmla="*/ 456088 h 456206"/>
              <a:gd name="connsiteX4" fmla="*/ 0 w 1437978"/>
              <a:gd name="connsiteY4" fmla="*/ 214895 h 456206"/>
              <a:gd name="connsiteX0" fmla="*/ 0 w 1331960"/>
              <a:gd name="connsiteY0" fmla="*/ 214895 h 456206"/>
              <a:gd name="connsiteX1" fmla="*/ 646102 w 1331960"/>
              <a:gd name="connsiteY1" fmla="*/ 206 h 456206"/>
              <a:gd name="connsiteX2" fmla="*/ 1331960 w 1331960"/>
              <a:gd name="connsiteY2" fmla="*/ 188391 h 456206"/>
              <a:gd name="connsiteX3" fmla="*/ 646102 w 1331960"/>
              <a:gd name="connsiteY3" fmla="*/ 456088 h 456206"/>
              <a:gd name="connsiteX4" fmla="*/ 0 w 1331960"/>
              <a:gd name="connsiteY4" fmla="*/ 214895 h 456206"/>
              <a:gd name="connsiteX0" fmla="*/ 0 w 1331960"/>
              <a:gd name="connsiteY0" fmla="*/ 254578 h 495858"/>
              <a:gd name="connsiteX1" fmla="*/ 646102 w 1331960"/>
              <a:gd name="connsiteY1" fmla="*/ 132 h 495858"/>
              <a:gd name="connsiteX2" fmla="*/ 1331960 w 1331960"/>
              <a:gd name="connsiteY2" fmla="*/ 228074 h 495858"/>
              <a:gd name="connsiteX3" fmla="*/ 646102 w 1331960"/>
              <a:gd name="connsiteY3" fmla="*/ 495771 h 495858"/>
              <a:gd name="connsiteX4" fmla="*/ 0 w 1331960"/>
              <a:gd name="connsiteY4" fmla="*/ 254578 h 495858"/>
              <a:gd name="connsiteX0" fmla="*/ 0 w 1331960"/>
              <a:gd name="connsiteY0" fmla="*/ 281058 h 522341"/>
              <a:gd name="connsiteX1" fmla="*/ 646102 w 1331960"/>
              <a:gd name="connsiteY1" fmla="*/ 107 h 522341"/>
              <a:gd name="connsiteX2" fmla="*/ 1331960 w 1331960"/>
              <a:gd name="connsiteY2" fmla="*/ 254554 h 522341"/>
              <a:gd name="connsiteX3" fmla="*/ 646102 w 1331960"/>
              <a:gd name="connsiteY3" fmla="*/ 522251 h 522341"/>
              <a:gd name="connsiteX4" fmla="*/ 0 w 1331960"/>
              <a:gd name="connsiteY4" fmla="*/ 281058 h 522341"/>
              <a:gd name="connsiteX0" fmla="*/ 0 w 1331960"/>
              <a:gd name="connsiteY0" fmla="*/ 281058 h 482608"/>
              <a:gd name="connsiteX1" fmla="*/ 646102 w 1331960"/>
              <a:gd name="connsiteY1" fmla="*/ 107 h 482608"/>
              <a:gd name="connsiteX2" fmla="*/ 1331960 w 1331960"/>
              <a:gd name="connsiteY2" fmla="*/ 254554 h 482608"/>
              <a:gd name="connsiteX3" fmla="*/ 646102 w 1331960"/>
              <a:gd name="connsiteY3" fmla="*/ 482495 h 482608"/>
              <a:gd name="connsiteX4" fmla="*/ 0 w 1331960"/>
              <a:gd name="connsiteY4" fmla="*/ 281058 h 482608"/>
              <a:gd name="connsiteX0" fmla="*/ 0 w 1384969"/>
              <a:gd name="connsiteY0" fmla="*/ 254447 h 482388"/>
              <a:gd name="connsiteX1" fmla="*/ 699111 w 1384969"/>
              <a:gd name="connsiteY1" fmla="*/ 0 h 482388"/>
              <a:gd name="connsiteX2" fmla="*/ 1384969 w 1384969"/>
              <a:gd name="connsiteY2" fmla="*/ 254447 h 482388"/>
              <a:gd name="connsiteX3" fmla="*/ 699111 w 1384969"/>
              <a:gd name="connsiteY3" fmla="*/ 482388 h 482388"/>
              <a:gd name="connsiteX4" fmla="*/ 0 w 1384969"/>
              <a:gd name="connsiteY4" fmla="*/ 254447 h 482388"/>
              <a:gd name="connsiteX0" fmla="*/ 0 w 1384969"/>
              <a:gd name="connsiteY0" fmla="*/ 254534 h 482539"/>
              <a:gd name="connsiteX1" fmla="*/ 699111 w 1384969"/>
              <a:gd name="connsiteY1" fmla="*/ 87 h 482539"/>
              <a:gd name="connsiteX2" fmla="*/ 1384969 w 1384969"/>
              <a:gd name="connsiteY2" fmla="*/ 232672 h 482539"/>
              <a:gd name="connsiteX3" fmla="*/ 699111 w 1384969"/>
              <a:gd name="connsiteY3" fmla="*/ 482475 h 482539"/>
              <a:gd name="connsiteX4" fmla="*/ 0 w 1384969"/>
              <a:gd name="connsiteY4" fmla="*/ 254534 h 482539"/>
              <a:gd name="connsiteX0" fmla="*/ 0 w 1410343"/>
              <a:gd name="connsiteY0" fmla="*/ 232584 h 482388"/>
              <a:gd name="connsiteX1" fmla="*/ 724485 w 1410343"/>
              <a:gd name="connsiteY1" fmla="*/ 0 h 482388"/>
              <a:gd name="connsiteX2" fmla="*/ 1410343 w 1410343"/>
              <a:gd name="connsiteY2" fmla="*/ 232585 h 482388"/>
              <a:gd name="connsiteX3" fmla="*/ 724485 w 1410343"/>
              <a:gd name="connsiteY3" fmla="*/ 482388 h 482388"/>
              <a:gd name="connsiteX4" fmla="*/ 0 w 1410343"/>
              <a:gd name="connsiteY4" fmla="*/ 232584 h 482388"/>
              <a:gd name="connsiteX0" fmla="*/ 0 w 1397657"/>
              <a:gd name="connsiteY0" fmla="*/ 199964 h 482728"/>
              <a:gd name="connsiteX1" fmla="*/ 711799 w 1397657"/>
              <a:gd name="connsiteY1" fmla="*/ 173 h 482728"/>
              <a:gd name="connsiteX2" fmla="*/ 1397657 w 1397657"/>
              <a:gd name="connsiteY2" fmla="*/ 232758 h 482728"/>
              <a:gd name="connsiteX3" fmla="*/ 711799 w 1397657"/>
              <a:gd name="connsiteY3" fmla="*/ 482561 h 482728"/>
              <a:gd name="connsiteX4" fmla="*/ 0 w 1397657"/>
              <a:gd name="connsiteY4" fmla="*/ 199964 h 482728"/>
              <a:gd name="connsiteX0" fmla="*/ 0 w 1372284"/>
              <a:gd name="connsiteY0" fmla="*/ 199791 h 482388"/>
              <a:gd name="connsiteX1" fmla="*/ 711799 w 1372284"/>
              <a:gd name="connsiteY1" fmla="*/ 0 h 482388"/>
              <a:gd name="connsiteX2" fmla="*/ 1372284 w 1372284"/>
              <a:gd name="connsiteY2" fmla="*/ 199792 h 482388"/>
              <a:gd name="connsiteX3" fmla="*/ 711799 w 1372284"/>
              <a:gd name="connsiteY3" fmla="*/ 482388 h 482388"/>
              <a:gd name="connsiteX4" fmla="*/ 0 w 1372284"/>
              <a:gd name="connsiteY4" fmla="*/ 199791 h 4823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2284" h="482388">
                <a:moveTo>
                  <a:pt x="0" y="199791"/>
                </a:moveTo>
                <a:cubicBezTo>
                  <a:pt x="0" y="119393"/>
                  <a:pt x="483085" y="0"/>
                  <a:pt x="711799" y="0"/>
                </a:cubicBezTo>
                <a:cubicBezTo>
                  <a:pt x="940513" y="0"/>
                  <a:pt x="1372284" y="73904"/>
                  <a:pt x="1372284" y="199792"/>
                </a:cubicBezTo>
                <a:cubicBezTo>
                  <a:pt x="1372284" y="325680"/>
                  <a:pt x="940513" y="482388"/>
                  <a:pt x="711799" y="482388"/>
                </a:cubicBezTo>
                <a:cubicBezTo>
                  <a:pt x="483085" y="482388"/>
                  <a:pt x="0" y="280189"/>
                  <a:pt x="0" y="199791"/>
                </a:cubicBezTo>
                <a:close/>
              </a:path>
            </a:pathLst>
          </a:custGeom>
          <a:noFill/>
          <a:ln>
            <a:noFill/>
          </a:ln>
        </p:spPr>
        <p:style>
          <a:lnRef idx="1">
            <a:schemeClr val="accent2"/>
          </a:lnRef>
          <a:fillRef idx="2">
            <a:schemeClr val="accent2"/>
          </a:fillRef>
          <a:effectRef idx="1">
            <a:schemeClr val="accent2"/>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marR="0" lvl="0" indent="0" algn="ctr" defTabSz="457200" rtl="0" eaLnBrk="1" fontAlgn="auto" latinLnBrk="0" hangingPunct="1">
              <a:lnSpc>
                <a:spcPct val="15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CAGR 2022E - 2027</a:t>
            </a:r>
          </a:p>
          <a:p>
            <a:pPr marL="0" marR="0" lvl="0" indent="0" algn="ctr" defTabSz="457200" rtl="0" eaLnBrk="1" fontAlgn="auto" latinLnBrk="0" hangingPunct="1">
              <a:lnSpc>
                <a:spcPct val="15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6.74%</a:t>
            </a:r>
          </a:p>
        </p:txBody>
      </p:sp>
      <p:graphicFrame>
        <p:nvGraphicFramePr>
          <p:cNvPr id="19" name="Chart 18">
            <a:extLst>
              <a:ext uri="{FF2B5EF4-FFF2-40B4-BE49-F238E27FC236}">
                <a16:creationId xmlns:a16="http://schemas.microsoft.com/office/drawing/2014/main" id="{F008B923-6135-4A7E-8E5D-6C58E82545D3}"/>
              </a:ext>
            </a:extLst>
          </p:cNvPr>
          <p:cNvGraphicFramePr/>
          <p:nvPr>
            <p:extLst>
              <p:ext uri="{D42A27DB-BD31-4B8C-83A1-F6EECF244321}">
                <p14:modId xmlns:p14="http://schemas.microsoft.com/office/powerpoint/2010/main" val="2967895791"/>
              </p:ext>
            </p:extLst>
          </p:nvPr>
        </p:nvGraphicFramePr>
        <p:xfrm>
          <a:off x="264888" y="1236524"/>
          <a:ext cx="8475921" cy="1956700"/>
        </p:xfrm>
        <a:graphic>
          <a:graphicData uri="http://schemas.openxmlformats.org/drawingml/2006/chart">
            <c:chart xmlns:c="http://schemas.openxmlformats.org/drawingml/2006/chart" xmlns:r="http://schemas.openxmlformats.org/officeDocument/2006/relationships" r:id="rId2"/>
          </a:graphicData>
        </a:graphic>
      </p:graphicFrame>
      <p:sp>
        <p:nvSpPr>
          <p:cNvPr id="20" name="TextBox 19">
            <a:extLst>
              <a:ext uri="{FF2B5EF4-FFF2-40B4-BE49-F238E27FC236}">
                <a16:creationId xmlns:a16="http://schemas.microsoft.com/office/drawing/2014/main" id="{7C907941-CEAE-4635-A098-80B342BB57A0}"/>
              </a:ext>
            </a:extLst>
          </p:cNvPr>
          <p:cNvSpPr txBox="1"/>
          <p:nvPr/>
        </p:nvSpPr>
        <p:spPr>
          <a:xfrm>
            <a:off x="281427" y="3136932"/>
            <a:ext cx="8503134" cy="292068"/>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Germany Autoclaved </a:t>
            </a: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A</a:t>
            </a:r>
            <a:r>
              <a:rPr kumimoji="0" lang="en-IN" sz="1000" b="1" i="0" u="none" strike="noStrike" kern="1200" cap="none" spc="0" normalizeH="0" baseline="0" noProof="0" dirty="0" err="1">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erated</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a:t>
            </a:r>
            <a:r>
              <a:rPr lang="en-IN" sz="1000" b="1" dirty="0" err="1">
                <a:solidFill>
                  <a:prstClr val="black"/>
                </a:solidFill>
                <a:latin typeface="Verdana" panose="020B0604030504040204" pitchFamily="34" charset="0"/>
                <a:ea typeface="Verdana" panose="020B0604030504040204" pitchFamily="34" charset="0"/>
                <a:cs typeface="Verdana" panose="020B0604030504040204" pitchFamily="34" charset="0"/>
              </a:rPr>
              <a:t>Conc</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rete Market Size, By Volume, </a:t>
            </a: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2017 – 2027F</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a:t>
            </a: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Million m³</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a:t>
            </a:r>
          </a:p>
        </p:txBody>
      </p:sp>
      <p:sp>
        <p:nvSpPr>
          <p:cNvPr id="23" name="Oval 8">
            <a:extLst>
              <a:ext uri="{FF2B5EF4-FFF2-40B4-BE49-F238E27FC236}">
                <a16:creationId xmlns:a16="http://schemas.microsoft.com/office/drawing/2014/main" id="{B0A78979-C290-4C83-B343-9E1728003E4B}"/>
              </a:ext>
            </a:extLst>
          </p:cNvPr>
          <p:cNvSpPr/>
          <p:nvPr/>
        </p:nvSpPr>
        <p:spPr>
          <a:xfrm>
            <a:off x="1154866" y="3883879"/>
            <a:ext cx="1739313" cy="519730"/>
          </a:xfrm>
          <a:custGeom>
            <a:avLst/>
            <a:gdLst>
              <a:gd name="connsiteX0" fmla="*/ 0 w 1901804"/>
              <a:gd name="connsiteY0" fmla="*/ 227941 h 455881"/>
              <a:gd name="connsiteX1" fmla="*/ 950902 w 1901804"/>
              <a:gd name="connsiteY1" fmla="*/ 0 h 455881"/>
              <a:gd name="connsiteX2" fmla="*/ 1901804 w 1901804"/>
              <a:gd name="connsiteY2" fmla="*/ 227941 h 455881"/>
              <a:gd name="connsiteX3" fmla="*/ 950902 w 1901804"/>
              <a:gd name="connsiteY3" fmla="*/ 455882 h 455881"/>
              <a:gd name="connsiteX4" fmla="*/ 0 w 1901804"/>
              <a:gd name="connsiteY4" fmla="*/ 227941 h 455881"/>
              <a:gd name="connsiteX0" fmla="*/ 0 w 1703022"/>
              <a:gd name="connsiteY0" fmla="*/ 214728 h 455955"/>
              <a:gd name="connsiteX1" fmla="*/ 752120 w 1703022"/>
              <a:gd name="connsiteY1" fmla="*/ 39 h 455955"/>
              <a:gd name="connsiteX2" fmla="*/ 1703022 w 1703022"/>
              <a:gd name="connsiteY2" fmla="*/ 227980 h 455955"/>
              <a:gd name="connsiteX3" fmla="*/ 752120 w 1703022"/>
              <a:gd name="connsiteY3" fmla="*/ 455921 h 455955"/>
              <a:gd name="connsiteX4" fmla="*/ 0 w 1703022"/>
              <a:gd name="connsiteY4" fmla="*/ 214728 h 455955"/>
              <a:gd name="connsiteX0" fmla="*/ 0 w 1543996"/>
              <a:gd name="connsiteY0" fmla="*/ 214895 h 456206"/>
              <a:gd name="connsiteX1" fmla="*/ 752120 w 1543996"/>
              <a:gd name="connsiteY1" fmla="*/ 206 h 456206"/>
              <a:gd name="connsiteX2" fmla="*/ 1543996 w 1543996"/>
              <a:gd name="connsiteY2" fmla="*/ 188391 h 456206"/>
              <a:gd name="connsiteX3" fmla="*/ 752120 w 1543996"/>
              <a:gd name="connsiteY3" fmla="*/ 456088 h 456206"/>
              <a:gd name="connsiteX4" fmla="*/ 0 w 1543996"/>
              <a:gd name="connsiteY4" fmla="*/ 214895 h 456206"/>
              <a:gd name="connsiteX0" fmla="*/ 0 w 1437978"/>
              <a:gd name="connsiteY0" fmla="*/ 214895 h 456206"/>
              <a:gd name="connsiteX1" fmla="*/ 646102 w 1437978"/>
              <a:gd name="connsiteY1" fmla="*/ 206 h 456206"/>
              <a:gd name="connsiteX2" fmla="*/ 1437978 w 1437978"/>
              <a:gd name="connsiteY2" fmla="*/ 188391 h 456206"/>
              <a:gd name="connsiteX3" fmla="*/ 646102 w 1437978"/>
              <a:gd name="connsiteY3" fmla="*/ 456088 h 456206"/>
              <a:gd name="connsiteX4" fmla="*/ 0 w 1437978"/>
              <a:gd name="connsiteY4" fmla="*/ 214895 h 456206"/>
              <a:gd name="connsiteX0" fmla="*/ 0 w 1331960"/>
              <a:gd name="connsiteY0" fmla="*/ 214895 h 456206"/>
              <a:gd name="connsiteX1" fmla="*/ 646102 w 1331960"/>
              <a:gd name="connsiteY1" fmla="*/ 206 h 456206"/>
              <a:gd name="connsiteX2" fmla="*/ 1331960 w 1331960"/>
              <a:gd name="connsiteY2" fmla="*/ 188391 h 456206"/>
              <a:gd name="connsiteX3" fmla="*/ 646102 w 1331960"/>
              <a:gd name="connsiteY3" fmla="*/ 456088 h 456206"/>
              <a:gd name="connsiteX4" fmla="*/ 0 w 1331960"/>
              <a:gd name="connsiteY4" fmla="*/ 214895 h 456206"/>
              <a:gd name="connsiteX0" fmla="*/ 0 w 1331960"/>
              <a:gd name="connsiteY0" fmla="*/ 254578 h 495858"/>
              <a:gd name="connsiteX1" fmla="*/ 646102 w 1331960"/>
              <a:gd name="connsiteY1" fmla="*/ 132 h 495858"/>
              <a:gd name="connsiteX2" fmla="*/ 1331960 w 1331960"/>
              <a:gd name="connsiteY2" fmla="*/ 228074 h 495858"/>
              <a:gd name="connsiteX3" fmla="*/ 646102 w 1331960"/>
              <a:gd name="connsiteY3" fmla="*/ 495771 h 495858"/>
              <a:gd name="connsiteX4" fmla="*/ 0 w 1331960"/>
              <a:gd name="connsiteY4" fmla="*/ 254578 h 495858"/>
              <a:gd name="connsiteX0" fmla="*/ 0 w 1331960"/>
              <a:gd name="connsiteY0" fmla="*/ 281058 h 522341"/>
              <a:gd name="connsiteX1" fmla="*/ 646102 w 1331960"/>
              <a:gd name="connsiteY1" fmla="*/ 107 h 522341"/>
              <a:gd name="connsiteX2" fmla="*/ 1331960 w 1331960"/>
              <a:gd name="connsiteY2" fmla="*/ 254554 h 522341"/>
              <a:gd name="connsiteX3" fmla="*/ 646102 w 1331960"/>
              <a:gd name="connsiteY3" fmla="*/ 522251 h 522341"/>
              <a:gd name="connsiteX4" fmla="*/ 0 w 1331960"/>
              <a:gd name="connsiteY4" fmla="*/ 281058 h 522341"/>
              <a:gd name="connsiteX0" fmla="*/ 0 w 1331960"/>
              <a:gd name="connsiteY0" fmla="*/ 281058 h 482608"/>
              <a:gd name="connsiteX1" fmla="*/ 646102 w 1331960"/>
              <a:gd name="connsiteY1" fmla="*/ 107 h 482608"/>
              <a:gd name="connsiteX2" fmla="*/ 1331960 w 1331960"/>
              <a:gd name="connsiteY2" fmla="*/ 254554 h 482608"/>
              <a:gd name="connsiteX3" fmla="*/ 646102 w 1331960"/>
              <a:gd name="connsiteY3" fmla="*/ 482495 h 482608"/>
              <a:gd name="connsiteX4" fmla="*/ 0 w 1331960"/>
              <a:gd name="connsiteY4" fmla="*/ 281058 h 482608"/>
              <a:gd name="connsiteX0" fmla="*/ 0 w 1384969"/>
              <a:gd name="connsiteY0" fmla="*/ 254447 h 482388"/>
              <a:gd name="connsiteX1" fmla="*/ 699111 w 1384969"/>
              <a:gd name="connsiteY1" fmla="*/ 0 h 482388"/>
              <a:gd name="connsiteX2" fmla="*/ 1384969 w 1384969"/>
              <a:gd name="connsiteY2" fmla="*/ 254447 h 482388"/>
              <a:gd name="connsiteX3" fmla="*/ 699111 w 1384969"/>
              <a:gd name="connsiteY3" fmla="*/ 482388 h 482388"/>
              <a:gd name="connsiteX4" fmla="*/ 0 w 1384969"/>
              <a:gd name="connsiteY4" fmla="*/ 254447 h 482388"/>
              <a:gd name="connsiteX0" fmla="*/ 0 w 1384969"/>
              <a:gd name="connsiteY0" fmla="*/ 254534 h 482539"/>
              <a:gd name="connsiteX1" fmla="*/ 699111 w 1384969"/>
              <a:gd name="connsiteY1" fmla="*/ 87 h 482539"/>
              <a:gd name="connsiteX2" fmla="*/ 1384969 w 1384969"/>
              <a:gd name="connsiteY2" fmla="*/ 232672 h 482539"/>
              <a:gd name="connsiteX3" fmla="*/ 699111 w 1384969"/>
              <a:gd name="connsiteY3" fmla="*/ 482475 h 482539"/>
              <a:gd name="connsiteX4" fmla="*/ 0 w 1384969"/>
              <a:gd name="connsiteY4" fmla="*/ 254534 h 482539"/>
              <a:gd name="connsiteX0" fmla="*/ 0 w 1410343"/>
              <a:gd name="connsiteY0" fmla="*/ 232584 h 482388"/>
              <a:gd name="connsiteX1" fmla="*/ 724485 w 1410343"/>
              <a:gd name="connsiteY1" fmla="*/ 0 h 482388"/>
              <a:gd name="connsiteX2" fmla="*/ 1410343 w 1410343"/>
              <a:gd name="connsiteY2" fmla="*/ 232585 h 482388"/>
              <a:gd name="connsiteX3" fmla="*/ 724485 w 1410343"/>
              <a:gd name="connsiteY3" fmla="*/ 482388 h 482388"/>
              <a:gd name="connsiteX4" fmla="*/ 0 w 1410343"/>
              <a:gd name="connsiteY4" fmla="*/ 232584 h 482388"/>
              <a:gd name="connsiteX0" fmla="*/ 0 w 1397657"/>
              <a:gd name="connsiteY0" fmla="*/ 199964 h 482728"/>
              <a:gd name="connsiteX1" fmla="*/ 711799 w 1397657"/>
              <a:gd name="connsiteY1" fmla="*/ 173 h 482728"/>
              <a:gd name="connsiteX2" fmla="*/ 1397657 w 1397657"/>
              <a:gd name="connsiteY2" fmla="*/ 232758 h 482728"/>
              <a:gd name="connsiteX3" fmla="*/ 711799 w 1397657"/>
              <a:gd name="connsiteY3" fmla="*/ 482561 h 482728"/>
              <a:gd name="connsiteX4" fmla="*/ 0 w 1397657"/>
              <a:gd name="connsiteY4" fmla="*/ 199964 h 482728"/>
              <a:gd name="connsiteX0" fmla="*/ 0 w 1372284"/>
              <a:gd name="connsiteY0" fmla="*/ 199791 h 482388"/>
              <a:gd name="connsiteX1" fmla="*/ 711799 w 1372284"/>
              <a:gd name="connsiteY1" fmla="*/ 0 h 482388"/>
              <a:gd name="connsiteX2" fmla="*/ 1372284 w 1372284"/>
              <a:gd name="connsiteY2" fmla="*/ 199792 h 482388"/>
              <a:gd name="connsiteX3" fmla="*/ 711799 w 1372284"/>
              <a:gd name="connsiteY3" fmla="*/ 482388 h 482388"/>
              <a:gd name="connsiteX4" fmla="*/ 0 w 1372284"/>
              <a:gd name="connsiteY4" fmla="*/ 199791 h 4823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2284" h="482388">
                <a:moveTo>
                  <a:pt x="0" y="199791"/>
                </a:moveTo>
                <a:cubicBezTo>
                  <a:pt x="0" y="119393"/>
                  <a:pt x="483085" y="0"/>
                  <a:pt x="711799" y="0"/>
                </a:cubicBezTo>
                <a:cubicBezTo>
                  <a:pt x="940513" y="0"/>
                  <a:pt x="1372284" y="73904"/>
                  <a:pt x="1372284" y="199792"/>
                </a:cubicBezTo>
                <a:cubicBezTo>
                  <a:pt x="1372284" y="325680"/>
                  <a:pt x="940513" y="482388"/>
                  <a:pt x="711799" y="482388"/>
                </a:cubicBezTo>
                <a:cubicBezTo>
                  <a:pt x="483085" y="482388"/>
                  <a:pt x="0" y="280189"/>
                  <a:pt x="0" y="199791"/>
                </a:cubicBezTo>
                <a:close/>
              </a:path>
            </a:pathLst>
          </a:custGeom>
          <a:noFill/>
          <a:ln>
            <a:noFill/>
          </a:ln>
        </p:spPr>
        <p:style>
          <a:lnRef idx="1">
            <a:schemeClr val="accent2"/>
          </a:lnRef>
          <a:fillRef idx="2">
            <a:schemeClr val="accent2"/>
          </a:fillRef>
          <a:effectRef idx="1">
            <a:schemeClr val="accent2"/>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marR="0" lvl="0" indent="0" algn="ctr" defTabSz="457200" rtl="0" eaLnBrk="1" fontAlgn="auto" latinLnBrk="0" hangingPunct="1">
              <a:lnSpc>
                <a:spcPct val="15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CAGR </a:t>
            </a:r>
            <a:r>
              <a:rPr lang="en-US" sz="1000" b="1" dirty="0">
                <a:solidFill>
                  <a:prstClr val="black"/>
                </a:solidFill>
                <a:latin typeface="Verdana" panose="020B0604030504040204" pitchFamily="34" charset="0"/>
                <a:ea typeface="Verdana" panose="020B0604030504040204" pitchFamily="34" charset="0"/>
                <a:cs typeface="Verdana" panose="020B0604030504040204" pitchFamily="34" charset="0"/>
              </a:rPr>
              <a:t>2017 </a:t>
            </a:r>
            <a:r>
              <a:rPr kumimoji="0" lang="en-US"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- 2021</a:t>
            </a:r>
          </a:p>
          <a:p>
            <a:pPr marL="0" marR="0" lvl="0" indent="0" algn="ctr" defTabSz="457200" rtl="0" eaLnBrk="1" fontAlgn="auto" latinLnBrk="0" hangingPunct="1">
              <a:lnSpc>
                <a:spcPct val="150000"/>
              </a:lnSpc>
              <a:spcBef>
                <a:spcPts val="0"/>
              </a:spcBef>
              <a:spcAft>
                <a:spcPts val="0"/>
              </a:spcAft>
              <a:buClrTx/>
              <a:buSzTx/>
              <a:buFontTx/>
              <a:buNone/>
              <a:tabLst/>
              <a:defRPr/>
            </a:pPr>
            <a:r>
              <a:rPr lang="en-US" sz="1000" b="1" dirty="0">
                <a:solidFill>
                  <a:prstClr val="black"/>
                </a:solidFill>
                <a:latin typeface="Verdana" panose="020B0604030504040204" pitchFamily="34" charset="0"/>
                <a:ea typeface="Verdana" panose="020B0604030504040204" pitchFamily="34" charset="0"/>
                <a:cs typeface="Verdana" panose="020B0604030504040204" pitchFamily="34" charset="0"/>
              </a:rPr>
              <a:t>0.55</a:t>
            </a:r>
            <a:r>
              <a:rPr kumimoji="0" lang="en-US"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a:t>
            </a:r>
          </a:p>
        </p:txBody>
      </p:sp>
      <p:sp>
        <p:nvSpPr>
          <p:cNvPr id="26" name="Oval 8">
            <a:extLst>
              <a:ext uri="{FF2B5EF4-FFF2-40B4-BE49-F238E27FC236}">
                <a16:creationId xmlns:a16="http://schemas.microsoft.com/office/drawing/2014/main" id="{6935451D-552A-4DE9-9069-CD454CC67CA4}"/>
              </a:ext>
            </a:extLst>
          </p:cNvPr>
          <p:cNvSpPr/>
          <p:nvPr/>
        </p:nvSpPr>
        <p:spPr>
          <a:xfrm>
            <a:off x="6249822" y="3883879"/>
            <a:ext cx="1854989" cy="504209"/>
          </a:xfrm>
          <a:custGeom>
            <a:avLst/>
            <a:gdLst>
              <a:gd name="connsiteX0" fmla="*/ 0 w 1901804"/>
              <a:gd name="connsiteY0" fmla="*/ 227941 h 455881"/>
              <a:gd name="connsiteX1" fmla="*/ 950902 w 1901804"/>
              <a:gd name="connsiteY1" fmla="*/ 0 h 455881"/>
              <a:gd name="connsiteX2" fmla="*/ 1901804 w 1901804"/>
              <a:gd name="connsiteY2" fmla="*/ 227941 h 455881"/>
              <a:gd name="connsiteX3" fmla="*/ 950902 w 1901804"/>
              <a:gd name="connsiteY3" fmla="*/ 455882 h 455881"/>
              <a:gd name="connsiteX4" fmla="*/ 0 w 1901804"/>
              <a:gd name="connsiteY4" fmla="*/ 227941 h 455881"/>
              <a:gd name="connsiteX0" fmla="*/ 0 w 1703022"/>
              <a:gd name="connsiteY0" fmla="*/ 214728 h 455955"/>
              <a:gd name="connsiteX1" fmla="*/ 752120 w 1703022"/>
              <a:gd name="connsiteY1" fmla="*/ 39 h 455955"/>
              <a:gd name="connsiteX2" fmla="*/ 1703022 w 1703022"/>
              <a:gd name="connsiteY2" fmla="*/ 227980 h 455955"/>
              <a:gd name="connsiteX3" fmla="*/ 752120 w 1703022"/>
              <a:gd name="connsiteY3" fmla="*/ 455921 h 455955"/>
              <a:gd name="connsiteX4" fmla="*/ 0 w 1703022"/>
              <a:gd name="connsiteY4" fmla="*/ 214728 h 455955"/>
              <a:gd name="connsiteX0" fmla="*/ 0 w 1543996"/>
              <a:gd name="connsiteY0" fmla="*/ 214895 h 456206"/>
              <a:gd name="connsiteX1" fmla="*/ 752120 w 1543996"/>
              <a:gd name="connsiteY1" fmla="*/ 206 h 456206"/>
              <a:gd name="connsiteX2" fmla="*/ 1543996 w 1543996"/>
              <a:gd name="connsiteY2" fmla="*/ 188391 h 456206"/>
              <a:gd name="connsiteX3" fmla="*/ 752120 w 1543996"/>
              <a:gd name="connsiteY3" fmla="*/ 456088 h 456206"/>
              <a:gd name="connsiteX4" fmla="*/ 0 w 1543996"/>
              <a:gd name="connsiteY4" fmla="*/ 214895 h 456206"/>
              <a:gd name="connsiteX0" fmla="*/ 0 w 1437978"/>
              <a:gd name="connsiteY0" fmla="*/ 214895 h 456206"/>
              <a:gd name="connsiteX1" fmla="*/ 646102 w 1437978"/>
              <a:gd name="connsiteY1" fmla="*/ 206 h 456206"/>
              <a:gd name="connsiteX2" fmla="*/ 1437978 w 1437978"/>
              <a:gd name="connsiteY2" fmla="*/ 188391 h 456206"/>
              <a:gd name="connsiteX3" fmla="*/ 646102 w 1437978"/>
              <a:gd name="connsiteY3" fmla="*/ 456088 h 456206"/>
              <a:gd name="connsiteX4" fmla="*/ 0 w 1437978"/>
              <a:gd name="connsiteY4" fmla="*/ 214895 h 456206"/>
              <a:gd name="connsiteX0" fmla="*/ 0 w 1331960"/>
              <a:gd name="connsiteY0" fmla="*/ 214895 h 456206"/>
              <a:gd name="connsiteX1" fmla="*/ 646102 w 1331960"/>
              <a:gd name="connsiteY1" fmla="*/ 206 h 456206"/>
              <a:gd name="connsiteX2" fmla="*/ 1331960 w 1331960"/>
              <a:gd name="connsiteY2" fmla="*/ 188391 h 456206"/>
              <a:gd name="connsiteX3" fmla="*/ 646102 w 1331960"/>
              <a:gd name="connsiteY3" fmla="*/ 456088 h 456206"/>
              <a:gd name="connsiteX4" fmla="*/ 0 w 1331960"/>
              <a:gd name="connsiteY4" fmla="*/ 214895 h 456206"/>
              <a:gd name="connsiteX0" fmla="*/ 0 w 1331960"/>
              <a:gd name="connsiteY0" fmla="*/ 254578 h 495858"/>
              <a:gd name="connsiteX1" fmla="*/ 646102 w 1331960"/>
              <a:gd name="connsiteY1" fmla="*/ 132 h 495858"/>
              <a:gd name="connsiteX2" fmla="*/ 1331960 w 1331960"/>
              <a:gd name="connsiteY2" fmla="*/ 228074 h 495858"/>
              <a:gd name="connsiteX3" fmla="*/ 646102 w 1331960"/>
              <a:gd name="connsiteY3" fmla="*/ 495771 h 495858"/>
              <a:gd name="connsiteX4" fmla="*/ 0 w 1331960"/>
              <a:gd name="connsiteY4" fmla="*/ 254578 h 495858"/>
              <a:gd name="connsiteX0" fmla="*/ 0 w 1331960"/>
              <a:gd name="connsiteY0" fmla="*/ 281058 h 522341"/>
              <a:gd name="connsiteX1" fmla="*/ 646102 w 1331960"/>
              <a:gd name="connsiteY1" fmla="*/ 107 h 522341"/>
              <a:gd name="connsiteX2" fmla="*/ 1331960 w 1331960"/>
              <a:gd name="connsiteY2" fmla="*/ 254554 h 522341"/>
              <a:gd name="connsiteX3" fmla="*/ 646102 w 1331960"/>
              <a:gd name="connsiteY3" fmla="*/ 522251 h 522341"/>
              <a:gd name="connsiteX4" fmla="*/ 0 w 1331960"/>
              <a:gd name="connsiteY4" fmla="*/ 281058 h 522341"/>
              <a:gd name="connsiteX0" fmla="*/ 0 w 1331960"/>
              <a:gd name="connsiteY0" fmla="*/ 281058 h 482608"/>
              <a:gd name="connsiteX1" fmla="*/ 646102 w 1331960"/>
              <a:gd name="connsiteY1" fmla="*/ 107 h 482608"/>
              <a:gd name="connsiteX2" fmla="*/ 1331960 w 1331960"/>
              <a:gd name="connsiteY2" fmla="*/ 254554 h 482608"/>
              <a:gd name="connsiteX3" fmla="*/ 646102 w 1331960"/>
              <a:gd name="connsiteY3" fmla="*/ 482495 h 482608"/>
              <a:gd name="connsiteX4" fmla="*/ 0 w 1331960"/>
              <a:gd name="connsiteY4" fmla="*/ 281058 h 482608"/>
              <a:gd name="connsiteX0" fmla="*/ 0 w 1384969"/>
              <a:gd name="connsiteY0" fmla="*/ 254447 h 482388"/>
              <a:gd name="connsiteX1" fmla="*/ 699111 w 1384969"/>
              <a:gd name="connsiteY1" fmla="*/ 0 h 482388"/>
              <a:gd name="connsiteX2" fmla="*/ 1384969 w 1384969"/>
              <a:gd name="connsiteY2" fmla="*/ 254447 h 482388"/>
              <a:gd name="connsiteX3" fmla="*/ 699111 w 1384969"/>
              <a:gd name="connsiteY3" fmla="*/ 482388 h 482388"/>
              <a:gd name="connsiteX4" fmla="*/ 0 w 1384969"/>
              <a:gd name="connsiteY4" fmla="*/ 254447 h 482388"/>
              <a:gd name="connsiteX0" fmla="*/ 0 w 1384969"/>
              <a:gd name="connsiteY0" fmla="*/ 254534 h 482539"/>
              <a:gd name="connsiteX1" fmla="*/ 699111 w 1384969"/>
              <a:gd name="connsiteY1" fmla="*/ 87 h 482539"/>
              <a:gd name="connsiteX2" fmla="*/ 1384969 w 1384969"/>
              <a:gd name="connsiteY2" fmla="*/ 232672 h 482539"/>
              <a:gd name="connsiteX3" fmla="*/ 699111 w 1384969"/>
              <a:gd name="connsiteY3" fmla="*/ 482475 h 482539"/>
              <a:gd name="connsiteX4" fmla="*/ 0 w 1384969"/>
              <a:gd name="connsiteY4" fmla="*/ 254534 h 482539"/>
              <a:gd name="connsiteX0" fmla="*/ 0 w 1410343"/>
              <a:gd name="connsiteY0" fmla="*/ 232584 h 482388"/>
              <a:gd name="connsiteX1" fmla="*/ 724485 w 1410343"/>
              <a:gd name="connsiteY1" fmla="*/ 0 h 482388"/>
              <a:gd name="connsiteX2" fmla="*/ 1410343 w 1410343"/>
              <a:gd name="connsiteY2" fmla="*/ 232585 h 482388"/>
              <a:gd name="connsiteX3" fmla="*/ 724485 w 1410343"/>
              <a:gd name="connsiteY3" fmla="*/ 482388 h 482388"/>
              <a:gd name="connsiteX4" fmla="*/ 0 w 1410343"/>
              <a:gd name="connsiteY4" fmla="*/ 232584 h 482388"/>
              <a:gd name="connsiteX0" fmla="*/ 0 w 1397657"/>
              <a:gd name="connsiteY0" fmla="*/ 199964 h 482728"/>
              <a:gd name="connsiteX1" fmla="*/ 711799 w 1397657"/>
              <a:gd name="connsiteY1" fmla="*/ 173 h 482728"/>
              <a:gd name="connsiteX2" fmla="*/ 1397657 w 1397657"/>
              <a:gd name="connsiteY2" fmla="*/ 232758 h 482728"/>
              <a:gd name="connsiteX3" fmla="*/ 711799 w 1397657"/>
              <a:gd name="connsiteY3" fmla="*/ 482561 h 482728"/>
              <a:gd name="connsiteX4" fmla="*/ 0 w 1397657"/>
              <a:gd name="connsiteY4" fmla="*/ 199964 h 482728"/>
              <a:gd name="connsiteX0" fmla="*/ 0 w 1372284"/>
              <a:gd name="connsiteY0" fmla="*/ 199791 h 482388"/>
              <a:gd name="connsiteX1" fmla="*/ 711799 w 1372284"/>
              <a:gd name="connsiteY1" fmla="*/ 0 h 482388"/>
              <a:gd name="connsiteX2" fmla="*/ 1372284 w 1372284"/>
              <a:gd name="connsiteY2" fmla="*/ 199792 h 482388"/>
              <a:gd name="connsiteX3" fmla="*/ 711799 w 1372284"/>
              <a:gd name="connsiteY3" fmla="*/ 482388 h 482388"/>
              <a:gd name="connsiteX4" fmla="*/ 0 w 1372284"/>
              <a:gd name="connsiteY4" fmla="*/ 199791 h 4823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2284" h="482388">
                <a:moveTo>
                  <a:pt x="0" y="199791"/>
                </a:moveTo>
                <a:cubicBezTo>
                  <a:pt x="0" y="119393"/>
                  <a:pt x="483085" y="0"/>
                  <a:pt x="711799" y="0"/>
                </a:cubicBezTo>
                <a:cubicBezTo>
                  <a:pt x="940513" y="0"/>
                  <a:pt x="1372284" y="73904"/>
                  <a:pt x="1372284" y="199792"/>
                </a:cubicBezTo>
                <a:cubicBezTo>
                  <a:pt x="1372284" y="325680"/>
                  <a:pt x="940513" y="482388"/>
                  <a:pt x="711799" y="482388"/>
                </a:cubicBezTo>
                <a:cubicBezTo>
                  <a:pt x="483085" y="482388"/>
                  <a:pt x="0" y="280189"/>
                  <a:pt x="0" y="199791"/>
                </a:cubicBezTo>
                <a:close/>
              </a:path>
            </a:pathLst>
          </a:custGeom>
          <a:noFill/>
          <a:ln>
            <a:noFill/>
          </a:ln>
        </p:spPr>
        <p:style>
          <a:lnRef idx="1">
            <a:schemeClr val="accent2"/>
          </a:lnRef>
          <a:fillRef idx="2">
            <a:schemeClr val="accent2"/>
          </a:fillRef>
          <a:effectRef idx="1">
            <a:schemeClr val="accent2"/>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marR="0" lvl="0" indent="0" algn="ctr" defTabSz="457200" rtl="0" eaLnBrk="1" fontAlgn="auto" latinLnBrk="0" hangingPunct="1">
              <a:lnSpc>
                <a:spcPct val="15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CAGR 2022E - 2027</a:t>
            </a:r>
          </a:p>
          <a:p>
            <a:pPr marL="0" marR="0" lvl="0" indent="0" algn="ctr" defTabSz="457200" rtl="0" eaLnBrk="1" fontAlgn="auto" latinLnBrk="0" hangingPunct="1">
              <a:lnSpc>
                <a:spcPct val="15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6.37%</a:t>
            </a:r>
          </a:p>
        </p:txBody>
      </p:sp>
      <p:sp>
        <p:nvSpPr>
          <p:cNvPr id="13" name="TextBox 12">
            <a:extLst>
              <a:ext uri="{FF2B5EF4-FFF2-40B4-BE49-F238E27FC236}">
                <a16:creationId xmlns:a16="http://schemas.microsoft.com/office/drawing/2014/main" id="{75D2BD0F-5947-4DD7-963C-D0659667777C}"/>
              </a:ext>
            </a:extLst>
          </p:cNvPr>
          <p:cNvSpPr txBox="1"/>
          <p:nvPr/>
        </p:nvSpPr>
        <p:spPr>
          <a:xfrm>
            <a:off x="7359942" y="6065497"/>
            <a:ext cx="1590878" cy="215444"/>
          </a:xfrm>
          <a:prstGeom prst="rect">
            <a:avLst/>
          </a:prstGeom>
          <a:noFill/>
        </p:spPr>
        <p:txBody>
          <a:bodyPr wrap="square" rtlCol="0">
            <a:spAutoFit/>
          </a:bodyPr>
          <a:lstStyle>
            <a:defPPr>
              <a:defRPr lang="en-US"/>
            </a:defPPr>
            <a:lvl1pPr algn="r">
              <a:defRPr sz="800" i="1">
                <a:solidFill>
                  <a:srgbClr val="7F7F7F"/>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8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TechSci Research</a:t>
            </a:r>
          </a:p>
        </p:txBody>
      </p:sp>
      <p:graphicFrame>
        <p:nvGraphicFramePr>
          <p:cNvPr id="16" name="Chart 15">
            <a:extLst>
              <a:ext uri="{FF2B5EF4-FFF2-40B4-BE49-F238E27FC236}">
                <a16:creationId xmlns:a16="http://schemas.microsoft.com/office/drawing/2014/main" id="{75C6109C-8E5A-4197-B3C3-14D32F713257}"/>
              </a:ext>
            </a:extLst>
          </p:cNvPr>
          <p:cNvGraphicFramePr/>
          <p:nvPr>
            <p:extLst>
              <p:ext uri="{D42A27DB-BD31-4B8C-83A1-F6EECF244321}">
                <p14:modId xmlns:p14="http://schemas.microsoft.com/office/powerpoint/2010/main" val="3115212466"/>
              </p:ext>
            </p:extLst>
          </p:nvPr>
        </p:nvGraphicFramePr>
        <p:xfrm>
          <a:off x="0" y="4388088"/>
          <a:ext cx="8536212" cy="1986461"/>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0192912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1220A89-3A6A-49AD-B154-9EB5BC834D5F}"/>
              </a:ext>
            </a:extLst>
          </p:cNvPr>
          <p:cNvSpPr>
            <a:spLocks noGrp="1"/>
          </p:cNvSpPr>
          <p:nvPr>
            <p:ph type="body" sz="quarter" idx="4294967295"/>
          </p:nvPr>
        </p:nvSpPr>
        <p:spPr>
          <a:xfrm>
            <a:off x="250825" y="190704"/>
            <a:ext cx="7863840" cy="317296"/>
          </a:xfrm>
        </p:spPr>
        <p:txBody>
          <a:bodyPr>
            <a:normAutofit/>
          </a:bodyPr>
          <a:lstStyle/>
          <a:p>
            <a:pPr marL="0" indent="0">
              <a:buNone/>
            </a:pPr>
            <a:r>
              <a:rPr lang="en-US" sz="1200" b="1" dirty="0">
                <a:latin typeface="Verdana" panose="020B0604030504040204" pitchFamily="34" charset="0"/>
                <a:ea typeface="Verdana" panose="020B0604030504040204" pitchFamily="34" charset="0"/>
              </a:rPr>
              <a:t>Germany Autoclaved Aerated Concrete Market:  Key Insights</a:t>
            </a:r>
            <a:endParaRPr lang="en-IN" sz="1200" b="1" dirty="0">
              <a:latin typeface="Verdana" panose="020B0604030504040204" pitchFamily="34" charset="0"/>
              <a:ea typeface="Verdana" panose="020B0604030504040204" pitchFamily="34" charset="0"/>
            </a:endParaRPr>
          </a:p>
        </p:txBody>
      </p:sp>
      <p:sp>
        <p:nvSpPr>
          <p:cNvPr id="5" name="TextBox 4">
            <a:extLst>
              <a:ext uri="{FF2B5EF4-FFF2-40B4-BE49-F238E27FC236}">
                <a16:creationId xmlns:a16="http://schemas.microsoft.com/office/drawing/2014/main" id="{87968367-954C-41FE-811F-8DD7377A9C6B}"/>
              </a:ext>
            </a:extLst>
          </p:cNvPr>
          <p:cNvSpPr txBox="1"/>
          <p:nvPr/>
        </p:nvSpPr>
        <p:spPr>
          <a:xfrm>
            <a:off x="167615" y="950218"/>
            <a:ext cx="8808769" cy="5581977"/>
          </a:xfrm>
          <a:prstGeom prst="rect">
            <a:avLst/>
          </a:prstGeom>
          <a:noFill/>
        </p:spPr>
        <p:txBody>
          <a:bodyPr wrap="square">
            <a:spAutoFit/>
          </a:bodyPr>
          <a:lstStyle/>
          <a:p>
            <a:pPr indent="-171450" algn="just">
              <a:lnSpc>
                <a:spcPct val="200000"/>
              </a:lnSpc>
              <a:buFont typeface="Arial" panose="020B0604020202020204" pitchFamily="34" charset="0"/>
              <a:buChar char="•"/>
              <a:defRPr/>
            </a:pPr>
            <a:r>
              <a:rPr lang="en-US" sz="1000" dirty="0">
                <a:latin typeface="Verdana" panose="020B0604030504040204" pitchFamily="34" charset="0"/>
                <a:ea typeface="Verdana" panose="020B0604030504040204" pitchFamily="34" charset="0"/>
              </a:rPr>
              <a:t>The booming construction sector in Germany accounts for the escalating demand of autoclaved aerated concrete. Various factors like favorable economic development, population growth, and demographic changes also braced the demand in the country. Moreover, some interesting niches like micro-apartments, prefabricated buildings, and multigenerational houses helped in boosting the market in the country. For achieving the country’s climate protection targets, green building technologies in the construction sector have been in developed by various stakeholders which strengthened the market of AAC and helped in the technology evolution of the product. Moreover, the residential and public sector construction is expected to be the primary growth driver.</a:t>
            </a:r>
          </a:p>
          <a:p>
            <a:pPr algn="just">
              <a:lnSpc>
                <a:spcPct val="200000"/>
              </a:lnSpc>
              <a:defRPr/>
            </a:pPr>
            <a:endParaRPr lang="en-US" sz="1000" dirty="0">
              <a:latin typeface="Verdana" panose="020B0604030504040204" pitchFamily="34" charset="0"/>
              <a:ea typeface="Verdana" panose="020B0604030504040204" pitchFamily="34" charset="0"/>
            </a:endParaRPr>
          </a:p>
          <a:p>
            <a:pPr indent="-171450" algn="just">
              <a:lnSpc>
                <a:spcPct val="200000"/>
              </a:lnSpc>
              <a:buFont typeface="Arial" panose="020B0604020202020204" pitchFamily="34" charset="0"/>
              <a:buChar char="•"/>
              <a:defRPr/>
            </a:pPr>
            <a:r>
              <a:rPr lang="en-US" sz="1000" dirty="0">
                <a:latin typeface="Verdana" panose="020B0604030504040204" pitchFamily="34" charset="0"/>
                <a:ea typeface="Verdana" panose="020B0604030504040204" pitchFamily="34" charset="0"/>
              </a:rPr>
              <a:t>Furthermore, the construction sector of  Germany continue to face two major challenges first being the labor shortage and is considered as the major roadblock in the sector. This is due to the country's declining working age population which will further deteriorate in the coming years. The second challenge being the late payments in construction sector. For instance, in 2019, as compared with other sectors, the construction sector took the longest time to pay their customers.</a:t>
            </a:r>
          </a:p>
          <a:p>
            <a:pPr indent="-171450" algn="just">
              <a:lnSpc>
                <a:spcPct val="200000"/>
              </a:lnSpc>
              <a:buFont typeface="Arial" panose="020B0604020202020204" pitchFamily="34" charset="0"/>
              <a:buChar char="•"/>
              <a:defRPr/>
            </a:pPr>
            <a:endParaRPr lang="en-US" sz="1000" dirty="0">
              <a:latin typeface="Verdana" panose="020B0604030504040204" pitchFamily="34" charset="0"/>
              <a:ea typeface="Verdana" panose="020B0604030504040204" pitchFamily="34" charset="0"/>
            </a:endParaRPr>
          </a:p>
          <a:p>
            <a:pPr indent="-171450" algn="just">
              <a:lnSpc>
                <a:spcPct val="200000"/>
              </a:lnSpc>
              <a:buFont typeface="Arial" panose="020B0604020202020204" pitchFamily="34" charset="0"/>
              <a:buChar char="•"/>
              <a:defRPr/>
            </a:pPr>
            <a:r>
              <a:rPr lang="en-US" sz="1000" dirty="0">
                <a:latin typeface="Verdana" panose="020B0604030504040204" pitchFamily="34" charset="0"/>
                <a:ea typeface="Verdana" panose="020B0604030504040204" pitchFamily="34" charset="0"/>
              </a:rPr>
              <a:t>The number of households in Germany has been continuously increasing since 2017, coupled with increase in the mean equivalized net income which increased from EUR 25,882 in 2018 to EUR 26,105 in 2019 being significantly higher than European Union average of 19,708 in 2018, further stimulating the construction sector in the country which ultimately helped in the market push for autoclaved aerated concrete.</a:t>
            </a:r>
          </a:p>
          <a:p>
            <a:pPr indent="-171450" algn="just">
              <a:lnSpc>
                <a:spcPct val="200000"/>
              </a:lnSpc>
              <a:buFont typeface="Arial" panose="020B0604020202020204" pitchFamily="34" charset="0"/>
              <a:buChar char="•"/>
              <a:defRPr/>
            </a:pPr>
            <a:endParaRPr lang="en-US" sz="1000" dirty="0">
              <a:latin typeface="Verdana" panose="020B0604030504040204" pitchFamily="34" charset="0"/>
              <a:ea typeface="Verdana" panose="020B0604030504040204" pitchFamily="34" charset="0"/>
            </a:endParaRPr>
          </a:p>
          <a:p>
            <a:pPr marL="171450" indent="-171450" algn="just">
              <a:lnSpc>
                <a:spcPct val="200000"/>
              </a:lnSpc>
              <a:buFont typeface="Arial" panose="020B0604020202020204" pitchFamily="34" charset="0"/>
              <a:buChar char="•"/>
              <a:defRPr/>
            </a:pPr>
            <a:endParaRPr lang="en-US" sz="1000" dirty="0">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14598694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EF766132-4144-42AC-9E69-7838A000EFEE}"/>
              </a:ext>
            </a:extLst>
          </p:cNvPr>
          <p:cNvGraphicFramePr/>
          <p:nvPr>
            <p:extLst>
              <p:ext uri="{D42A27DB-BD31-4B8C-83A1-F6EECF244321}">
                <p14:modId xmlns:p14="http://schemas.microsoft.com/office/powerpoint/2010/main" val="492529114"/>
              </p:ext>
            </p:extLst>
          </p:nvPr>
        </p:nvGraphicFramePr>
        <p:xfrm>
          <a:off x="179388" y="670560"/>
          <a:ext cx="8840928" cy="3535680"/>
        </p:xfrm>
        <a:graphic>
          <a:graphicData uri="http://schemas.openxmlformats.org/drawingml/2006/chart">
            <c:chart xmlns:c="http://schemas.openxmlformats.org/drawingml/2006/chart" xmlns:r="http://schemas.openxmlformats.org/officeDocument/2006/relationships" r:id="rId2"/>
          </a:graphicData>
        </a:graphic>
      </p:graphicFrame>
      <p:sp>
        <p:nvSpPr>
          <p:cNvPr id="4" name="TextBox 3">
            <a:extLst>
              <a:ext uri="{FF2B5EF4-FFF2-40B4-BE49-F238E27FC236}">
                <a16:creationId xmlns:a16="http://schemas.microsoft.com/office/drawing/2014/main" id="{A94D8441-3C7E-4756-AC38-D50089A7D964}"/>
              </a:ext>
            </a:extLst>
          </p:cNvPr>
          <p:cNvSpPr txBox="1"/>
          <p:nvPr/>
        </p:nvSpPr>
        <p:spPr>
          <a:xfrm>
            <a:off x="123684" y="265043"/>
            <a:ext cx="7411003" cy="276999"/>
          </a:xfrm>
          <a:prstGeom prst="rect">
            <a:avLst/>
          </a:prstGeom>
          <a:noFill/>
        </p:spPr>
        <p:txBody>
          <a:bodyPr wrap="none" rtlCol="0">
            <a:spAutoFit/>
          </a:bodyPr>
          <a:lstStyle>
            <a:defPPr>
              <a:defRPr lang="en-US"/>
            </a:defPPr>
            <a:lvl1pPr>
              <a:defRPr sz="1400" b="1">
                <a:latin typeface="Verdana" panose="020B0604030504040204" pitchFamily="34" charset="0"/>
                <a:ea typeface="Verdana" panose="020B0604030504040204" pitchFamily="34" charset="0"/>
                <a:cs typeface="Verdana" panose="020B060403050404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IN" sz="1200" dirty="0"/>
              <a:t>Germany Autoclaved Aerated Concrete Market Share, By Product Type, 2017-2027F</a:t>
            </a:r>
          </a:p>
        </p:txBody>
      </p:sp>
      <p:sp>
        <p:nvSpPr>
          <p:cNvPr id="8" name="TextBox 7">
            <a:extLst>
              <a:ext uri="{FF2B5EF4-FFF2-40B4-BE49-F238E27FC236}">
                <a16:creationId xmlns:a16="http://schemas.microsoft.com/office/drawing/2014/main" id="{A9BB8FB8-6741-415F-83A5-516CEB89429E}"/>
              </a:ext>
            </a:extLst>
          </p:cNvPr>
          <p:cNvSpPr txBox="1"/>
          <p:nvPr/>
        </p:nvSpPr>
        <p:spPr>
          <a:xfrm>
            <a:off x="5815419" y="6481882"/>
            <a:ext cx="3095493" cy="200055"/>
          </a:xfrm>
          <a:prstGeom prst="rect">
            <a:avLst/>
          </a:prstGeom>
          <a:noFill/>
        </p:spPr>
        <p:txBody>
          <a:bodyPr wrap="square" rtlCol="0">
            <a:spAutoFit/>
          </a:bodyPr>
          <a:lstStyle>
            <a:defPPr>
              <a:defRPr lang="en-US"/>
            </a:defPPr>
            <a:lvl1pPr algn="r">
              <a:defRPr sz="800" i="1">
                <a:solidFill>
                  <a:srgbClr val="7F7F7F"/>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a:t>
            </a:r>
            <a:r>
              <a:rPr lang="en-IN" sz="700" dirty="0">
                <a:solidFill>
                  <a:prstClr val="white">
                    <a:lumMod val="50000"/>
                  </a:prstClr>
                </a:solidFill>
              </a:rPr>
              <a:t>TechSci Research</a:t>
            </a:r>
            <a:r>
              <a:rPr kumimoji="0" lang="en-IN" sz="7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 </a:t>
            </a:r>
          </a:p>
        </p:txBody>
      </p:sp>
      <p:graphicFrame>
        <p:nvGraphicFramePr>
          <p:cNvPr id="5" name="Table 4">
            <a:extLst>
              <a:ext uri="{FF2B5EF4-FFF2-40B4-BE49-F238E27FC236}">
                <a16:creationId xmlns:a16="http://schemas.microsoft.com/office/drawing/2014/main" id="{4AC69EE0-2B5F-4FE7-A510-AD569CE2015E}"/>
              </a:ext>
            </a:extLst>
          </p:cNvPr>
          <p:cNvGraphicFramePr>
            <a:graphicFrameLocks noGrp="1"/>
          </p:cNvGraphicFramePr>
          <p:nvPr>
            <p:extLst>
              <p:ext uri="{D42A27DB-BD31-4B8C-83A1-F6EECF244321}">
                <p14:modId xmlns:p14="http://schemas.microsoft.com/office/powerpoint/2010/main" val="3157769783"/>
              </p:ext>
            </p:extLst>
          </p:nvPr>
        </p:nvGraphicFramePr>
        <p:xfrm>
          <a:off x="179388" y="4334758"/>
          <a:ext cx="8731526" cy="2134930"/>
        </p:xfrm>
        <a:graphic>
          <a:graphicData uri="http://schemas.openxmlformats.org/drawingml/2006/table">
            <a:tbl>
              <a:tblPr>
                <a:tableStyleId>{616DA210-FB5B-4158-B5E0-FEB733F419BA}</a:tableStyleId>
              </a:tblPr>
              <a:tblGrid>
                <a:gridCol w="2047814">
                  <a:extLst>
                    <a:ext uri="{9D8B030D-6E8A-4147-A177-3AD203B41FA5}">
                      <a16:colId xmlns:a16="http://schemas.microsoft.com/office/drawing/2014/main" val="2311606297"/>
                    </a:ext>
                  </a:extLst>
                </a:gridCol>
                <a:gridCol w="557702">
                  <a:extLst>
                    <a:ext uri="{9D8B030D-6E8A-4147-A177-3AD203B41FA5}">
                      <a16:colId xmlns:a16="http://schemas.microsoft.com/office/drawing/2014/main" val="4201934877"/>
                    </a:ext>
                  </a:extLst>
                </a:gridCol>
                <a:gridCol w="557702">
                  <a:extLst>
                    <a:ext uri="{9D8B030D-6E8A-4147-A177-3AD203B41FA5}">
                      <a16:colId xmlns:a16="http://schemas.microsoft.com/office/drawing/2014/main" val="1699847157"/>
                    </a:ext>
                  </a:extLst>
                </a:gridCol>
                <a:gridCol w="557702">
                  <a:extLst>
                    <a:ext uri="{9D8B030D-6E8A-4147-A177-3AD203B41FA5}">
                      <a16:colId xmlns:a16="http://schemas.microsoft.com/office/drawing/2014/main" val="523019236"/>
                    </a:ext>
                  </a:extLst>
                </a:gridCol>
                <a:gridCol w="557702">
                  <a:extLst>
                    <a:ext uri="{9D8B030D-6E8A-4147-A177-3AD203B41FA5}">
                      <a16:colId xmlns:a16="http://schemas.microsoft.com/office/drawing/2014/main" val="963992997"/>
                    </a:ext>
                  </a:extLst>
                </a:gridCol>
                <a:gridCol w="548990">
                  <a:extLst>
                    <a:ext uri="{9D8B030D-6E8A-4147-A177-3AD203B41FA5}">
                      <a16:colId xmlns:a16="http://schemas.microsoft.com/office/drawing/2014/main" val="932728819"/>
                    </a:ext>
                  </a:extLst>
                </a:gridCol>
                <a:gridCol w="557702">
                  <a:extLst>
                    <a:ext uri="{9D8B030D-6E8A-4147-A177-3AD203B41FA5}">
                      <a16:colId xmlns:a16="http://schemas.microsoft.com/office/drawing/2014/main" val="2598007573"/>
                    </a:ext>
                  </a:extLst>
                </a:gridCol>
                <a:gridCol w="557702">
                  <a:extLst>
                    <a:ext uri="{9D8B030D-6E8A-4147-A177-3AD203B41FA5}">
                      <a16:colId xmlns:a16="http://schemas.microsoft.com/office/drawing/2014/main" val="1103228374"/>
                    </a:ext>
                  </a:extLst>
                </a:gridCol>
                <a:gridCol w="557702">
                  <a:extLst>
                    <a:ext uri="{9D8B030D-6E8A-4147-A177-3AD203B41FA5}">
                      <a16:colId xmlns:a16="http://schemas.microsoft.com/office/drawing/2014/main" val="3530052271"/>
                    </a:ext>
                  </a:extLst>
                </a:gridCol>
                <a:gridCol w="557702">
                  <a:extLst>
                    <a:ext uri="{9D8B030D-6E8A-4147-A177-3AD203B41FA5}">
                      <a16:colId xmlns:a16="http://schemas.microsoft.com/office/drawing/2014/main" val="744134068"/>
                    </a:ext>
                  </a:extLst>
                </a:gridCol>
                <a:gridCol w="557702">
                  <a:extLst>
                    <a:ext uri="{9D8B030D-6E8A-4147-A177-3AD203B41FA5}">
                      <a16:colId xmlns:a16="http://schemas.microsoft.com/office/drawing/2014/main" val="3347258506"/>
                    </a:ext>
                  </a:extLst>
                </a:gridCol>
                <a:gridCol w="557702">
                  <a:extLst>
                    <a:ext uri="{9D8B030D-6E8A-4147-A177-3AD203B41FA5}">
                      <a16:colId xmlns:a16="http://schemas.microsoft.com/office/drawing/2014/main" val="1847895652"/>
                    </a:ext>
                  </a:extLst>
                </a:gridCol>
                <a:gridCol w="557702">
                  <a:extLst>
                    <a:ext uri="{9D8B030D-6E8A-4147-A177-3AD203B41FA5}">
                      <a16:colId xmlns:a16="http://schemas.microsoft.com/office/drawing/2014/main" val="502484083"/>
                    </a:ext>
                  </a:extLst>
                </a:gridCol>
              </a:tblGrid>
              <a:tr h="528427">
                <a:tc>
                  <a:txBody>
                    <a:bodyPr/>
                    <a:lstStyle/>
                    <a:p>
                      <a:pPr algn="l" fontAlgn="b"/>
                      <a:r>
                        <a:rPr lang="en-US" sz="800" b="1" u="none" strike="noStrike" dirty="0">
                          <a:solidFill>
                            <a:schemeClr val="bg1"/>
                          </a:solidFill>
                          <a:effectLst/>
                          <a:latin typeface="Verdana" panose="020B0604030504040204" pitchFamily="34" charset="0"/>
                          <a:ea typeface="Verdana" panose="020B0604030504040204" pitchFamily="34" charset="0"/>
                        </a:rPr>
                        <a:t>Demand By Product Type (Million m^3)</a:t>
                      </a:r>
                      <a:endParaRPr lang="en-US" sz="800" b="1" i="0" u="none" strike="noStrike" dirty="0">
                        <a:solidFill>
                          <a:schemeClr val="bg1"/>
                        </a:solidFill>
                        <a:effectLst/>
                        <a:latin typeface="Verdana" panose="020B0604030504040204" pitchFamily="34" charset="0"/>
                        <a:ea typeface="Verdana" panose="020B0604030504040204" pitchFamily="34" charset="0"/>
                      </a:endParaRPr>
                    </a:p>
                  </a:txBody>
                  <a:tcPr marL="0" marR="0" marT="0" marB="0" anchor="ctr">
                    <a:solidFill>
                      <a:schemeClr val="accent5">
                        <a:lumMod val="50000"/>
                      </a:schemeClr>
                    </a:solidFill>
                  </a:tcPr>
                </a:tc>
                <a:tc>
                  <a:txBody>
                    <a:bodyPr/>
                    <a:lstStyle/>
                    <a:p>
                      <a:pPr algn="ctr" fontAlgn="b"/>
                      <a:r>
                        <a:rPr lang="en-IN" sz="800" b="1" u="none" strike="noStrike" dirty="0">
                          <a:solidFill>
                            <a:schemeClr val="bg1"/>
                          </a:solidFill>
                          <a:effectLst/>
                          <a:latin typeface="Verdana" panose="020B0604030504040204" pitchFamily="34" charset="0"/>
                          <a:ea typeface="Verdana" panose="020B0604030504040204" pitchFamily="34" charset="0"/>
                        </a:rPr>
                        <a:t>2017</a:t>
                      </a:r>
                      <a:endParaRPr lang="en-IN" sz="800" b="1" i="0" u="none" strike="noStrike" dirty="0">
                        <a:solidFill>
                          <a:schemeClr val="bg1"/>
                        </a:solidFill>
                        <a:effectLst/>
                        <a:latin typeface="Verdana" panose="020B0604030504040204" pitchFamily="34" charset="0"/>
                        <a:ea typeface="Verdana" panose="020B0604030504040204" pitchFamily="34" charset="0"/>
                      </a:endParaRPr>
                    </a:p>
                  </a:txBody>
                  <a:tcPr marL="0" marR="0" marT="0" marB="0" anchor="ctr">
                    <a:solidFill>
                      <a:schemeClr val="accent5">
                        <a:lumMod val="50000"/>
                      </a:schemeClr>
                    </a:solidFill>
                  </a:tcPr>
                </a:tc>
                <a:tc>
                  <a:txBody>
                    <a:bodyPr/>
                    <a:lstStyle/>
                    <a:p>
                      <a:pPr algn="ctr" fontAlgn="b"/>
                      <a:r>
                        <a:rPr lang="en-IN" sz="800" b="1" u="none" strike="noStrike" dirty="0">
                          <a:solidFill>
                            <a:schemeClr val="bg1"/>
                          </a:solidFill>
                          <a:effectLst/>
                          <a:latin typeface="Verdana" panose="020B0604030504040204" pitchFamily="34" charset="0"/>
                          <a:ea typeface="Verdana" panose="020B0604030504040204" pitchFamily="34" charset="0"/>
                        </a:rPr>
                        <a:t>2018</a:t>
                      </a:r>
                      <a:endParaRPr lang="en-IN" sz="800" b="1" i="0" u="none" strike="noStrike" dirty="0">
                        <a:solidFill>
                          <a:schemeClr val="bg1"/>
                        </a:solidFill>
                        <a:effectLst/>
                        <a:latin typeface="Verdana" panose="020B0604030504040204" pitchFamily="34" charset="0"/>
                        <a:ea typeface="Verdana" panose="020B0604030504040204" pitchFamily="34" charset="0"/>
                      </a:endParaRPr>
                    </a:p>
                  </a:txBody>
                  <a:tcPr marL="0" marR="0" marT="0" marB="0" anchor="ctr">
                    <a:solidFill>
                      <a:schemeClr val="accent5">
                        <a:lumMod val="50000"/>
                      </a:schemeClr>
                    </a:solidFill>
                  </a:tcPr>
                </a:tc>
                <a:tc>
                  <a:txBody>
                    <a:bodyPr/>
                    <a:lstStyle/>
                    <a:p>
                      <a:pPr algn="ctr" fontAlgn="b"/>
                      <a:r>
                        <a:rPr lang="en-IN" sz="800" b="1" u="none" strike="noStrike" dirty="0">
                          <a:solidFill>
                            <a:schemeClr val="bg1"/>
                          </a:solidFill>
                          <a:effectLst/>
                          <a:latin typeface="Verdana" panose="020B0604030504040204" pitchFamily="34" charset="0"/>
                          <a:ea typeface="Verdana" panose="020B0604030504040204" pitchFamily="34" charset="0"/>
                        </a:rPr>
                        <a:t>2019</a:t>
                      </a:r>
                      <a:endParaRPr lang="en-IN" sz="800" b="1" i="0" u="none" strike="noStrike" dirty="0">
                        <a:solidFill>
                          <a:schemeClr val="bg1"/>
                        </a:solidFill>
                        <a:effectLst/>
                        <a:latin typeface="Verdana" panose="020B0604030504040204" pitchFamily="34" charset="0"/>
                        <a:ea typeface="Verdana" panose="020B0604030504040204" pitchFamily="34" charset="0"/>
                      </a:endParaRPr>
                    </a:p>
                  </a:txBody>
                  <a:tcPr marL="0" marR="0" marT="0" marB="0" anchor="ctr">
                    <a:solidFill>
                      <a:schemeClr val="accent5">
                        <a:lumMod val="50000"/>
                      </a:schemeClr>
                    </a:solidFill>
                  </a:tcPr>
                </a:tc>
                <a:tc>
                  <a:txBody>
                    <a:bodyPr/>
                    <a:lstStyle/>
                    <a:p>
                      <a:pPr algn="ctr" fontAlgn="b"/>
                      <a:r>
                        <a:rPr lang="en-IN" sz="800" b="1" u="none" strike="noStrike" dirty="0">
                          <a:solidFill>
                            <a:schemeClr val="bg1"/>
                          </a:solidFill>
                          <a:effectLst/>
                          <a:latin typeface="Verdana" panose="020B0604030504040204" pitchFamily="34" charset="0"/>
                          <a:ea typeface="Verdana" panose="020B0604030504040204" pitchFamily="34" charset="0"/>
                        </a:rPr>
                        <a:t>2020</a:t>
                      </a:r>
                      <a:endParaRPr lang="en-IN" sz="800" b="1" i="0" u="none" strike="noStrike" dirty="0">
                        <a:solidFill>
                          <a:schemeClr val="bg1"/>
                        </a:solidFill>
                        <a:effectLst/>
                        <a:latin typeface="Verdana" panose="020B0604030504040204" pitchFamily="34" charset="0"/>
                        <a:ea typeface="Verdana" panose="020B0604030504040204" pitchFamily="34" charset="0"/>
                      </a:endParaRPr>
                    </a:p>
                  </a:txBody>
                  <a:tcPr marL="0" marR="0" marT="0" marB="0" anchor="ctr">
                    <a:solidFill>
                      <a:schemeClr val="accent5">
                        <a:lumMod val="50000"/>
                      </a:schemeClr>
                    </a:solidFill>
                  </a:tcPr>
                </a:tc>
                <a:tc>
                  <a:txBody>
                    <a:bodyPr/>
                    <a:lstStyle/>
                    <a:p>
                      <a:pPr algn="ctr" fontAlgn="b"/>
                      <a:r>
                        <a:rPr lang="en-IN" sz="800" b="1" u="none" strike="noStrike" dirty="0">
                          <a:solidFill>
                            <a:schemeClr val="bg1"/>
                          </a:solidFill>
                          <a:effectLst/>
                          <a:latin typeface="Verdana" panose="020B0604030504040204" pitchFamily="34" charset="0"/>
                          <a:ea typeface="Verdana" panose="020B0604030504040204" pitchFamily="34" charset="0"/>
                        </a:rPr>
                        <a:t>2021</a:t>
                      </a:r>
                      <a:endParaRPr lang="en-IN" sz="800" b="1" i="0" u="none" strike="noStrike" dirty="0">
                        <a:solidFill>
                          <a:schemeClr val="bg1"/>
                        </a:solidFill>
                        <a:effectLst/>
                        <a:latin typeface="Verdana" panose="020B0604030504040204" pitchFamily="34" charset="0"/>
                        <a:ea typeface="Verdana" panose="020B0604030504040204" pitchFamily="34" charset="0"/>
                      </a:endParaRPr>
                    </a:p>
                  </a:txBody>
                  <a:tcPr marL="0" marR="0" marT="0" marB="0" anchor="ctr">
                    <a:solidFill>
                      <a:schemeClr val="accent5">
                        <a:lumMod val="50000"/>
                      </a:schemeClr>
                    </a:solidFill>
                  </a:tcPr>
                </a:tc>
                <a:tc>
                  <a:txBody>
                    <a:bodyPr/>
                    <a:lstStyle/>
                    <a:p>
                      <a:pPr algn="ctr" fontAlgn="b"/>
                      <a:r>
                        <a:rPr lang="en-IN" sz="800" b="1" u="none" strike="noStrike" dirty="0">
                          <a:solidFill>
                            <a:schemeClr val="bg1"/>
                          </a:solidFill>
                          <a:effectLst/>
                          <a:latin typeface="Verdana" panose="020B0604030504040204" pitchFamily="34" charset="0"/>
                          <a:ea typeface="Verdana" panose="020B0604030504040204" pitchFamily="34" charset="0"/>
                        </a:rPr>
                        <a:t>2022E</a:t>
                      </a:r>
                      <a:endParaRPr lang="en-IN" sz="800" b="1" i="0" u="none" strike="noStrike" dirty="0">
                        <a:solidFill>
                          <a:schemeClr val="bg1"/>
                        </a:solidFill>
                        <a:effectLst/>
                        <a:latin typeface="Verdana" panose="020B0604030504040204" pitchFamily="34" charset="0"/>
                        <a:ea typeface="Verdana" panose="020B0604030504040204" pitchFamily="34" charset="0"/>
                      </a:endParaRPr>
                    </a:p>
                  </a:txBody>
                  <a:tcPr marL="0" marR="0" marT="0" marB="0" anchor="ctr">
                    <a:solidFill>
                      <a:schemeClr val="accent5">
                        <a:lumMod val="50000"/>
                      </a:schemeClr>
                    </a:solidFill>
                  </a:tcPr>
                </a:tc>
                <a:tc>
                  <a:txBody>
                    <a:bodyPr/>
                    <a:lstStyle/>
                    <a:p>
                      <a:pPr algn="ctr" fontAlgn="b"/>
                      <a:r>
                        <a:rPr lang="en-IN" sz="800" b="1" u="none" strike="noStrike" dirty="0">
                          <a:solidFill>
                            <a:schemeClr val="bg1"/>
                          </a:solidFill>
                          <a:effectLst/>
                          <a:latin typeface="Verdana" panose="020B0604030504040204" pitchFamily="34" charset="0"/>
                          <a:ea typeface="Verdana" panose="020B0604030504040204" pitchFamily="34" charset="0"/>
                        </a:rPr>
                        <a:t>2023F</a:t>
                      </a:r>
                      <a:endParaRPr lang="en-IN" sz="800" b="1" i="0" u="none" strike="noStrike" dirty="0">
                        <a:solidFill>
                          <a:schemeClr val="bg1"/>
                        </a:solidFill>
                        <a:effectLst/>
                        <a:latin typeface="Verdana" panose="020B0604030504040204" pitchFamily="34" charset="0"/>
                        <a:ea typeface="Verdana" panose="020B0604030504040204" pitchFamily="34" charset="0"/>
                      </a:endParaRPr>
                    </a:p>
                  </a:txBody>
                  <a:tcPr marL="0" marR="0" marT="0" marB="0" anchor="ctr">
                    <a:solidFill>
                      <a:schemeClr val="accent5">
                        <a:lumMod val="50000"/>
                      </a:schemeClr>
                    </a:solidFill>
                  </a:tcPr>
                </a:tc>
                <a:tc>
                  <a:txBody>
                    <a:bodyPr/>
                    <a:lstStyle/>
                    <a:p>
                      <a:pPr algn="ctr" fontAlgn="b"/>
                      <a:r>
                        <a:rPr lang="en-IN" sz="800" b="1" u="none" strike="noStrike" dirty="0">
                          <a:solidFill>
                            <a:schemeClr val="bg1"/>
                          </a:solidFill>
                          <a:effectLst/>
                          <a:latin typeface="Verdana" panose="020B0604030504040204" pitchFamily="34" charset="0"/>
                          <a:ea typeface="Verdana" panose="020B0604030504040204" pitchFamily="34" charset="0"/>
                        </a:rPr>
                        <a:t>2024F</a:t>
                      </a:r>
                      <a:endParaRPr lang="en-IN" sz="800" b="1" i="0" u="none" strike="noStrike" dirty="0">
                        <a:solidFill>
                          <a:schemeClr val="bg1"/>
                        </a:solidFill>
                        <a:effectLst/>
                        <a:latin typeface="Verdana" panose="020B0604030504040204" pitchFamily="34" charset="0"/>
                        <a:ea typeface="Verdana" panose="020B0604030504040204" pitchFamily="34" charset="0"/>
                      </a:endParaRPr>
                    </a:p>
                  </a:txBody>
                  <a:tcPr marL="0" marR="0" marT="0" marB="0" anchor="ctr">
                    <a:solidFill>
                      <a:schemeClr val="accent5">
                        <a:lumMod val="50000"/>
                      </a:schemeClr>
                    </a:solidFill>
                  </a:tcPr>
                </a:tc>
                <a:tc>
                  <a:txBody>
                    <a:bodyPr/>
                    <a:lstStyle/>
                    <a:p>
                      <a:pPr algn="ctr" fontAlgn="b"/>
                      <a:r>
                        <a:rPr lang="en-IN" sz="800" b="1" u="none" strike="noStrike" dirty="0">
                          <a:solidFill>
                            <a:schemeClr val="bg1"/>
                          </a:solidFill>
                          <a:effectLst/>
                          <a:latin typeface="Verdana" panose="020B0604030504040204" pitchFamily="34" charset="0"/>
                          <a:ea typeface="Verdana" panose="020B0604030504040204" pitchFamily="34" charset="0"/>
                        </a:rPr>
                        <a:t>2025F</a:t>
                      </a:r>
                      <a:endParaRPr lang="en-IN" sz="800" b="1" i="0" u="none" strike="noStrike" dirty="0">
                        <a:solidFill>
                          <a:schemeClr val="bg1"/>
                        </a:solidFill>
                        <a:effectLst/>
                        <a:latin typeface="Verdana" panose="020B0604030504040204" pitchFamily="34" charset="0"/>
                        <a:ea typeface="Verdana" panose="020B0604030504040204" pitchFamily="34" charset="0"/>
                      </a:endParaRPr>
                    </a:p>
                  </a:txBody>
                  <a:tcPr marL="0" marR="0" marT="0" marB="0" anchor="ctr">
                    <a:solidFill>
                      <a:schemeClr val="accent5">
                        <a:lumMod val="50000"/>
                      </a:schemeClr>
                    </a:solidFill>
                  </a:tcPr>
                </a:tc>
                <a:tc>
                  <a:txBody>
                    <a:bodyPr/>
                    <a:lstStyle/>
                    <a:p>
                      <a:pPr algn="ctr" fontAlgn="b"/>
                      <a:r>
                        <a:rPr lang="en-IN" sz="800" b="1" u="none" strike="noStrike" dirty="0">
                          <a:solidFill>
                            <a:schemeClr val="bg1"/>
                          </a:solidFill>
                          <a:effectLst/>
                          <a:latin typeface="Verdana" panose="020B0604030504040204" pitchFamily="34" charset="0"/>
                          <a:ea typeface="Verdana" panose="020B0604030504040204" pitchFamily="34" charset="0"/>
                        </a:rPr>
                        <a:t>2026F</a:t>
                      </a:r>
                      <a:endParaRPr lang="en-IN" sz="800" b="1" i="0" u="none" strike="noStrike" dirty="0">
                        <a:solidFill>
                          <a:schemeClr val="bg1"/>
                        </a:solidFill>
                        <a:effectLst/>
                        <a:latin typeface="Verdana" panose="020B0604030504040204" pitchFamily="34" charset="0"/>
                        <a:ea typeface="Verdana" panose="020B0604030504040204" pitchFamily="34" charset="0"/>
                      </a:endParaRPr>
                    </a:p>
                  </a:txBody>
                  <a:tcPr marL="0" marR="0" marT="0" marB="0" anchor="ctr">
                    <a:solidFill>
                      <a:schemeClr val="accent5">
                        <a:lumMod val="50000"/>
                      </a:schemeClr>
                    </a:solidFill>
                  </a:tcPr>
                </a:tc>
                <a:tc>
                  <a:txBody>
                    <a:bodyPr/>
                    <a:lstStyle/>
                    <a:p>
                      <a:pPr algn="ctr" fontAlgn="b"/>
                      <a:r>
                        <a:rPr lang="en-IN" sz="800" b="1" u="none" strike="noStrike" dirty="0">
                          <a:solidFill>
                            <a:schemeClr val="bg1"/>
                          </a:solidFill>
                          <a:effectLst/>
                          <a:latin typeface="Verdana" panose="020B0604030504040204" pitchFamily="34" charset="0"/>
                          <a:ea typeface="Verdana" panose="020B0604030504040204" pitchFamily="34" charset="0"/>
                        </a:rPr>
                        <a:t>2027F</a:t>
                      </a:r>
                      <a:endParaRPr lang="en-IN" sz="800" b="1" i="0" u="none" strike="noStrike" dirty="0">
                        <a:solidFill>
                          <a:schemeClr val="bg1"/>
                        </a:solidFill>
                        <a:effectLst/>
                        <a:latin typeface="Verdana" panose="020B0604030504040204" pitchFamily="34" charset="0"/>
                        <a:ea typeface="Verdana" panose="020B0604030504040204" pitchFamily="34" charset="0"/>
                      </a:endParaRPr>
                    </a:p>
                  </a:txBody>
                  <a:tcPr marL="0" marR="0" marT="0" marB="0" anchor="ctr">
                    <a:solidFill>
                      <a:schemeClr val="accent5">
                        <a:lumMod val="50000"/>
                      </a:schemeClr>
                    </a:solidFill>
                  </a:tcPr>
                </a:tc>
                <a:tc>
                  <a:txBody>
                    <a:bodyPr/>
                    <a:lstStyle/>
                    <a:p>
                      <a:pPr algn="ctr" fontAlgn="ctr"/>
                      <a:r>
                        <a:rPr lang="en-IN" sz="800" b="1" i="0" u="none" strike="noStrike" dirty="0">
                          <a:solidFill>
                            <a:srgbClr val="FFFFFF"/>
                          </a:solidFill>
                          <a:effectLst/>
                          <a:latin typeface="Verdana" panose="020B0604030504040204" pitchFamily="34" charset="0"/>
                          <a:ea typeface="Verdana" panose="020B0604030504040204" pitchFamily="34" charset="0"/>
                        </a:rPr>
                        <a:t>CAGR (2022E-2027F)</a:t>
                      </a:r>
                    </a:p>
                  </a:txBody>
                  <a:tcPr marL="9525" marR="9525" marT="9525" marB="0" anchor="ctr">
                    <a:solidFill>
                      <a:schemeClr val="accent5">
                        <a:lumMod val="50000"/>
                      </a:schemeClr>
                    </a:solidFill>
                  </a:tcPr>
                </a:tc>
                <a:extLst>
                  <a:ext uri="{0D108BD9-81ED-4DB2-BD59-A6C34878D82A}">
                    <a16:rowId xmlns:a16="http://schemas.microsoft.com/office/drawing/2014/main" val="2599886474"/>
                  </a:ext>
                </a:extLst>
              </a:tr>
              <a:tr h="208442">
                <a:tc>
                  <a:txBody>
                    <a:bodyPr/>
                    <a:lstStyle/>
                    <a:p>
                      <a:pPr algn="l" fontAlgn="b"/>
                      <a:r>
                        <a:rPr lang="en-IN" sz="800" b="0" i="0" u="none" strike="noStrike" dirty="0">
                          <a:solidFill>
                            <a:srgbClr val="000000"/>
                          </a:solidFill>
                          <a:effectLst/>
                          <a:latin typeface="Verdana" panose="020B0604030504040204" pitchFamily="34" charset="0"/>
                          <a:ea typeface="Verdana" panose="020B0604030504040204" pitchFamily="34" charset="0"/>
                        </a:rPr>
                        <a:t>Block</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2.56</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2.66</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2.67</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2.53</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2.59</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2.71</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2.85</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3.03</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3.23</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3.44</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3.65</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6.16%</a:t>
                      </a:r>
                    </a:p>
                  </a:txBody>
                  <a:tcPr marL="9525" marR="9525" marT="9525" marB="0" anchor="ctr"/>
                </a:tc>
                <a:extLst>
                  <a:ext uri="{0D108BD9-81ED-4DB2-BD59-A6C34878D82A}">
                    <a16:rowId xmlns:a16="http://schemas.microsoft.com/office/drawing/2014/main" val="590663009"/>
                  </a:ext>
                </a:extLst>
              </a:tr>
              <a:tr h="199723">
                <a:tc>
                  <a:txBody>
                    <a:bodyPr/>
                    <a:lstStyle/>
                    <a:p>
                      <a:pPr algn="l" fontAlgn="b"/>
                      <a:r>
                        <a:rPr lang="en-IN" sz="800" b="0" i="0" u="none" strike="noStrike" dirty="0">
                          <a:solidFill>
                            <a:srgbClr val="000000"/>
                          </a:solidFill>
                          <a:effectLst/>
                          <a:latin typeface="Verdana" panose="020B0604030504040204" pitchFamily="34" charset="0"/>
                          <a:ea typeface="Verdana" panose="020B0604030504040204" pitchFamily="34" charset="0"/>
                        </a:rPr>
                        <a:t>Lintel</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0.27</a:t>
                      </a:r>
                    </a:p>
                  </a:txBody>
                  <a:tcPr marL="9525" marR="9525" marT="9525" marB="0" anchor="ctr"/>
                </a:tc>
                <a:tc>
                  <a:txBody>
                    <a:bodyPr/>
                    <a:lstStyle/>
                    <a:p>
                      <a:pPr algn="ctr" fontAlgn="b"/>
                      <a:r>
                        <a:rPr lang="en-IN" sz="800" b="0" i="0" u="none" strike="noStrike" dirty="0">
                          <a:solidFill>
                            <a:srgbClr val="000000"/>
                          </a:solidFill>
                          <a:effectLst/>
                          <a:latin typeface="Verdana" panose="020B0604030504040204" pitchFamily="34" charset="0"/>
                          <a:ea typeface="Verdana" panose="020B0604030504040204" pitchFamily="34" charset="0"/>
                        </a:rPr>
                        <a:t>0.28</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0.28</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0.26</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0.26</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0.27</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0.28</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0.30</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0.31</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0.33</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0.34</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4.81%</a:t>
                      </a:r>
                    </a:p>
                  </a:txBody>
                  <a:tcPr marL="9525" marR="9525" marT="9525" marB="0" anchor="ctr"/>
                </a:tc>
                <a:extLst>
                  <a:ext uri="{0D108BD9-81ED-4DB2-BD59-A6C34878D82A}">
                    <a16:rowId xmlns:a16="http://schemas.microsoft.com/office/drawing/2014/main" val="3242851547"/>
                  </a:ext>
                </a:extLst>
              </a:tr>
              <a:tr h="199723">
                <a:tc>
                  <a:txBody>
                    <a:bodyPr/>
                    <a:lstStyle/>
                    <a:p>
                      <a:pPr algn="l" fontAlgn="b"/>
                      <a:r>
                        <a:rPr lang="en-IN" sz="800" b="0" i="0" u="none" strike="noStrike" dirty="0">
                          <a:solidFill>
                            <a:srgbClr val="000000"/>
                          </a:solidFill>
                          <a:effectLst/>
                          <a:latin typeface="Verdana" panose="020B0604030504040204" pitchFamily="34" charset="0"/>
                          <a:ea typeface="Verdana" panose="020B0604030504040204" pitchFamily="34" charset="0"/>
                        </a:rPr>
                        <a:t>Floor Elements</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0.31</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0.32</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0.32</a:t>
                      </a:r>
                    </a:p>
                  </a:txBody>
                  <a:tcPr marL="9525" marR="9525" marT="9525" marB="0" anchor="ctr"/>
                </a:tc>
                <a:tc>
                  <a:txBody>
                    <a:bodyPr/>
                    <a:lstStyle/>
                    <a:p>
                      <a:pPr algn="ctr" fontAlgn="b"/>
                      <a:r>
                        <a:rPr lang="en-IN" sz="800" b="0" i="0" u="none" strike="noStrike" dirty="0">
                          <a:solidFill>
                            <a:srgbClr val="000000"/>
                          </a:solidFill>
                          <a:effectLst/>
                          <a:latin typeface="Verdana" panose="020B0604030504040204" pitchFamily="34" charset="0"/>
                          <a:ea typeface="Verdana" panose="020B0604030504040204" pitchFamily="34" charset="0"/>
                        </a:rPr>
                        <a:t>0.30</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0.30</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0.32</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0.33</a:t>
                      </a:r>
                    </a:p>
                  </a:txBody>
                  <a:tcPr marL="9525" marR="9525" marT="9525" marB="0" anchor="ctr"/>
                </a:tc>
                <a:tc>
                  <a:txBody>
                    <a:bodyPr/>
                    <a:lstStyle/>
                    <a:p>
                      <a:pPr algn="ctr" fontAlgn="b"/>
                      <a:r>
                        <a:rPr lang="en-IN" sz="800" b="0" i="0" u="none" strike="noStrike" dirty="0">
                          <a:solidFill>
                            <a:srgbClr val="000000"/>
                          </a:solidFill>
                          <a:effectLst/>
                          <a:latin typeface="Verdana" panose="020B0604030504040204" pitchFamily="34" charset="0"/>
                          <a:ea typeface="Verdana" panose="020B0604030504040204" pitchFamily="34" charset="0"/>
                        </a:rPr>
                        <a:t>0.35</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0.37</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0.39</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0.41</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5.44%</a:t>
                      </a:r>
                    </a:p>
                  </a:txBody>
                  <a:tcPr marL="9525" marR="9525" marT="9525" marB="0" anchor="ctr"/>
                </a:tc>
                <a:extLst>
                  <a:ext uri="{0D108BD9-81ED-4DB2-BD59-A6C34878D82A}">
                    <a16:rowId xmlns:a16="http://schemas.microsoft.com/office/drawing/2014/main" val="1721995922"/>
                  </a:ext>
                </a:extLst>
              </a:tr>
              <a:tr h="199723">
                <a:tc>
                  <a:txBody>
                    <a:bodyPr/>
                    <a:lstStyle/>
                    <a:p>
                      <a:pPr algn="l" fontAlgn="b"/>
                      <a:r>
                        <a:rPr lang="en-IN" sz="800" b="0" i="0" u="none" strike="noStrike">
                          <a:solidFill>
                            <a:srgbClr val="000000"/>
                          </a:solidFill>
                          <a:effectLst/>
                          <a:latin typeface="Verdana" panose="020B0604030504040204" pitchFamily="34" charset="0"/>
                          <a:ea typeface="Verdana" panose="020B0604030504040204" pitchFamily="34" charset="0"/>
                        </a:rPr>
                        <a:t>Roof Panel</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0.65</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0.68</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0.69</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0.66</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0.68</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0.72</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0.76</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0.82</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0.88</a:t>
                      </a:r>
                    </a:p>
                  </a:txBody>
                  <a:tcPr marL="9525" marR="9525" marT="9525" marB="0" anchor="ctr"/>
                </a:tc>
                <a:tc>
                  <a:txBody>
                    <a:bodyPr/>
                    <a:lstStyle/>
                    <a:p>
                      <a:pPr algn="ctr" fontAlgn="b"/>
                      <a:r>
                        <a:rPr lang="en-IN" sz="800" b="0" i="0" u="none" strike="noStrike" dirty="0">
                          <a:solidFill>
                            <a:srgbClr val="000000"/>
                          </a:solidFill>
                          <a:effectLst/>
                          <a:latin typeface="Verdana" panose="020B0604030504040204" pitchFamily="34" charset="0"/>
                          <a:ea typeface="Verdana" panose="020B0604030504040204" pitchFamily="34" charset="0"/>
                        </a:rPr>
                        <a:t>0.95</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1.01</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7.09%</a:t>
                      </a:r>
                    </a:p>
                  </a:txBody>
                  <a:tcPr marL="9525" marR="9525" marT="9525" marB="0" anchor="ctr"/>
                </a:tc>
                <a:extLst>
                  <a:ext uri="{0D108BD9-81ED-4DB2-BD59-A6C34878D82A}">
                    <a16:rowId xmlns:a16="http://schemas.microsoft.com/office/drawing/2014/main" val="553672122"/>
                  </a:ext>
                </a:extLst>
              </a:tr>
              <a:tr h="199723">
                <a:tc>
                  <a:txBody>
                    <a:bodyPr/>
                    <a:lstStyle/>
                    <a:p>
                      <a:pPr algn="l" fontAlgn="b"/>
                      <a:r>
                        <a:rPr lang="en-IN" sz="800" b="0" i="0" u="none" strike="noStrike">
                          <a:solidFill>
                            <a:srgbClr val="000000"/>
                          </a:solidFill>
                          <a:effectLst/>
                          <a:latin typeface="Verdana" panose="020B0604030504040204" pitchFamily="34" charset="0"/>
                          <a:ea typeface="Verdana" panose="020B0604030504040204" pitchFamily="34" charset="0"/>
                        </a:rPr>
                        <a:t>Wall Panel</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0.84</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0.88</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0.89</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0.85</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0.88</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0.93</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0.99</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1.06</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1.14</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1.23</a:t>
                      </a:r>
                    </a:p>
                  </a:txBody>
                  <a:tcPr marL="9525" marR="9525" marT="9525" marB="0" anchor="ctr"/>
                </a:tc>
                <a:tc>
                  <a:txBody>
                    <a:bodyPr/>
                    <a:lstStyle/>
                    <a:p>
                      <a:pPr algn="ctr" fontAlgn="b"/>
                      <a:r>
                        <a:rPr lang="en-IN" sz="800" b="0" i="0" u="none" strike="noStrike" dirty="0">
                          <a:solidFill>
                            <a:srgbClr val="000000"/>
                          </a:solidFill>
                          <a:effectLst/>
                          <a:latin typeface="Verdana" panose="020B0604030504040204" pitchFamily="34" charset="0"/>
                          <a:ea typeface="Verdana" panose="020B0604030504040204" pitchFamily="34" charset="0"/>
                        </a:rPr>
                        <a:t>1.31</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7.16%</a:t>
                      </a:r>
                    </a:p>
                  </a:txBody>
                  <a:tcPr marL="9525" marR="9525" marT="9525" marB="0" anchor="ctr"/>
                </a:tc>
                <a:extLst>
                  <a:ext uri="{0D108BD9-81ED-4DB2-BD59-A6C34878D82A}">
                    <a16:rowId xmlns:a16="http://schemas.microsoft.com/office/drawing/2014/main" val="529031831"/>
                  </a:ext>
                </a:extLst>
              </a:tr>
              <a:tr h="199723">
                <a:tc>
                  <a:txBody>
                    <a:bodyPr/>
                    <a:lstStyle/>
                    <a:p>
                      <a:pPr algn="l" fontAlgn="b"/>
                      <a:r>
                        <a:rPr lang="en-IN" sz="800" b="0" i="0" u="none" strike="noStrike">
                          <a:solidFill>
                            <a:srgbClr val="000000"/>
                          </a:solidFill>
                          <a:effectLst/>
                          <a:latin typeface="Verdana" panose="020B0604030504040204" pitchFamily="34" charset="0"/>
                          <a:ea typeface="Verdana" panose="020B0604030504040204" pitchFamily="34" charset="0"/>
                        </a:rPr>
                        <a:t>Cladding Panel</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0.21</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0.22</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0.22</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0.21</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0.22</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0.24</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0.25</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0.27</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0.29</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0.32</a:t>
                      </a:r>
                    </a:p>
                  </a:txBody>
                  <a:tcPr marL="9525" marR="9525" marT="9525" marB="0" anchor="ctr"/>
                </a:tc>
                <a:tc>
                  <a:txBody>
                    <a:bodyPr/>
                    <a:lstStyle/>
                    <a:p>
                      <a:pPr algn="ctr" fontAlgn="b"/>
                      <a:r>
                        <a:rPr lang="en-IN" sz="800" b="0" i="0" u="none" strike="noStrike" dirty="0">
                          <a:solidFill>
                            <a:srgbClr val="000000"/>
                          </a:solidFill>
                          <a:effectLst/>
                          <a:latin typeface="Verdana" panose="020B0604030504040204" pitchFamily="34" charset="0"/>
                          <a:ea typeface="Verdana" panose="020B0604030504040204" pitchFamily="34" charset="0"/>
                        </a:rPr>
                        <a:t>0.34</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7.62%</a:t>
                      </a:r>
                    </a:p>
                  </a:txBody>
                  <a:tcPr marL="9525" marR="9525" marT="9525" marB="0" anchor="ctr"/>
                </a:tc>
                <a:extLst>
                  <a:ext uri="{0D108BD9-81ED-4DB2-BD59-A6C34878D82A}">
                    <a16:rowId xmlns:a16="http://schemas.microsoft.com/office/drawing/2014/main" val="1068372668"/>
                  </a:ext>
                </a:extLst>
              </a:tr>
              <a:tr h="199723">
                <a:tc>
                  <a:txBody>
                    <a:bodyPr/>
                    <a:lstStyle/>
                    <a:p>
                      <a:pPr algn="l" fontAlgn="b"/>
                      <a:r>
                        <a:rPr lang="en-IN" sz="800" b="0" i="0" u="none" strike="noStrike">
                          <a:solidFill>
                            <a:srgbClr val="000000"/>
                          </a:solidFill>
                          <a:effectLst/>
                          <a:latin typeface="Verdana" panose="020B0604030504040204" pitchFamily="34" charset="0"/>
                          <a:ea typeface="Verdana" panose="020B0604030504040204" pitchFamily="34" charset="0"/>
                        </a:rPr>
                        <a:t>Others</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0.07</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0.07</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0.07</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0.07</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0.07</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0.07</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0.07</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0.07</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0.07</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0.08</a:t>
                      </a:r>
                    </a:p>
                  </a:txBody>
                  <a:tcPr marL="9525" marR="9525" marT="9525" marB="0" anchor="ctr"/>
                </a:tc>
                <a:tc>
                  <a:txBody>
                    <a:bodyPr/>
                    <a:lstStyle/>
                    <a:p>
                      <a:pPr algn="ctr" fontAlgn="b"/>
                      <a:r>
                        <a:rPr lang="en-IN" sz="800" b="0" i="0" u="none" strike="noStrike" dirty="0">
                          <a:solidFill>
                            <a:srgbClr val="000000"/>
                          </a:solidFill>
                          <a:effectLst/>
                          <a:latin typeface="Verdana" panose="020B0604030504040204" pitchFamily="34" charset="0"/>
                          <a:ea typeface="Verdana" panose="020B0604030504040204" pitchFamily="34" charset="0"/>
                        </a:rPr>
                        <a:t>0.08</a:t>
                      </a:r>
                    </a:p>
                  </a:txBody>
                  <a:tcPr marL="9525" marR="9525" marT="9525" marB="0" anchor="ctr"/>
                </a:tc>
                <a:tc>
                  <a:txBody>
                    <a:bodyPr/>
                    <a:lstStyle/>
                    <a:p>
                      <a:pPr algn="ctr" fontAlgn="b"/>
                      <a:r>
                        <a:rPr lang="en-IN" sz="800" b="0" i="0" u="none" strike="noStrike" dirty="0">
                          <a:solidFill>
                            <a:srgbClr val="000000"/>
                          </a:solidFill>
                          <a:effectLst/>
                          <a:latin typeface="Verdana" panose="020B0604030504040204" pitchFamily="34" charset="0"/>
                          <a:ea typeface="Verdana" panose="020B0604030504040204" pitchFamily="34" charset="0"/>
                        </a:rPr>
                        <a:t>1.96%</a:t>
                      </a:r>
                    </a:p>
                  </a:txBody>
                  <a:tcPr marL="9525" marR="9525" marT="9525" marB="0" anchor="ctr"/>
                </a:tc>
                <a:extLst>
                  <a:ext uri="{0D108BD9-81ED-4DB2-BD59-A6C34878D82A}">
                    <a16:rowId xmlns:a16="http://schemas.microsoft.com/office/drawing/2014/main" val="2657407470"/>
                  </a:ext>
                </a:extLst>
              </a:tr>
              <a:tr h="199723">
                <a:tc>
                  <a:txBody>
                    <a:bodyPr/>
                    <a:lstStyle/>
                    <a:p>
                      <a:pPr algn="l" fontAlgn="b"/>
                      <a:r>
                        <a:rPr lang="en-IN" sz="800" b="1" i="0" u="none" strike="noStrike" dirty="0">
                          <a:solidFill>
                            <a:srgbClr val="000000"/>
                          </a:solidFill>
                          <a:effectLst/>
                          <a:latin typeface="Verdana" panose="020B0604030504040204" pitchFamily="34" charset="0"/>
                          <a:ea typeface="Verdana" panose="020B0604030504040204" pitchFamily="34" charset="0"/>
                        </a:rPr>
                        <a:t>Total</a:t>
                      </a:r>
                    </a:p>
                  </a:txBody>
                  <a:tcPr marL="9525" marR="9525" marT="9525" marB="0" anchor="ctr"/>
                </a:tc>
                <a:tc>
                  <a:txBody>
                    <a:bodyPr/>
                    <a:lstStyle/>
                    <a:p>
                      <a:pPr algn="ctr" fontAlgn="b"/>
                      <a:r>
                        <a:rPr lang="en-IN" sz="800" b="1" i="0" u="none" strike="noStrike">
                          <a:solidFill>
                            <a:srgbClr val="000000"/>
                          </a:solidFill>
                          <a:effectLst/>
                          <a:latin typeface="Verdana" panose="020B0604030504040204" pitchFamily="34" charset="0"/>
                          <a:ea typeface="Verdana" panose="020B0604030504040204" pitchFamily="34" charset="0"/>
                        </a:rPr>
                        <a:t>4.91</a:t>
                      </a:r>
                    </a:p>
                  </a:txBody>
                  <a:tcPr marL="9525" marR="9525" marT="9525" marB="0" anchor="ctr"/>
                </a:tc>
                <a:tc>
                  <a:txBody>
                    <a:bodyPr/>
                    <a:lstStyle/>
                    <a:p>
                      <a:pPr algn="ctr" fontAlgn="b"/>
                      <a:r>
                        <a:rPr lang="en-IN" sz="800" b="1" i="0" u="none" strike="noStrike">
                          <a:solidFill>
                            <a:srgbClr val="000000"/>
                          </a:solidFill>
                          <a:effectLst/>
                          <a:latin typeface="Verdana" panose="020B0604030504040204" pitchFamily="34" charset="0"/>
                          <a:ea typeface="Verdana" panose="020B0604030504040204" pitchFamily="34" charset="0"/>
                        </a:rPr>
                        <a:t>5.12</a:t>
                      </a:r>
                    </a:p>
                  </a:txBody>
                  <a:tcPr marL="9525" marR="9525" marT="9525" marB="0" anchor="ctr"/>
                </a:tc>
                <a:tc>
                  <a:txBody>
                    <a:bodyPr/>
                    <a:lstStyle/>
                    <a:p>
                      <a:pPr algn="ctr" fontAlgn="b"/>
                      <a:r>
                        <a:rPr lang="en-IN" sz="800" b="1" i="0" u="none" strike="noStrike">
                          <a:solidFill>
                            <a:srgbClr val="000000"/>
                          </a:solidFill>
                          <a:effectLst/>
                          <a:latin typeface="Verdana" panose="020B0604030504040204" pitchFamily="34" charset="0"/>
                          <a:ea typeface="Verdana" panose="020B0604030504040204" pitchFamily="34" charset="0"/>
                        </a:rPr>
                        <a:t>5.14</a:t>
                      </a:r>
                    </a:p>
                  </a:txBody>
                  <a:tcPr marL="9525" marR="9525" marT="9525" marB="0" anchor="ctr"/>
                </a:tc>
                <a:tc>
                  <a:txBody>
                    <a:bodyPr/>
                    <a:lstStyle/>
                    <a:p>
                      <a:pPr algn="ctr" fontAlgn="b"/>
                      <a:r>
                        <a:rPr lang="en-IN" sz="800" b="1" i="0" u="none" strike="noStrike">
                          <a:solidFill>
                            <a:srgbClr val="000000"/>
                          </a:solidFill>
                          <a:effectLst/>
                          <a:latin typeface="Verdana" panose="020B0604030504040204" pitchFamily="34" charset="0"/>
                          <a:ea typeface="Verdana" panose="020B0604030504040204" pitchFamily="34" charset="0"/>
                        </a:rPr>
                        <a:t>4.88</a:t>
                      </a:r>
                    </a:p>
                  </a:txBody>
                  <a:tcPr marL="9525" marR="9525" marT="9525" marB="0" anchor="ctr"/>
                </a:tc>
                <a:tc>
                  <a:txBody>
                    <a:bodyPr/>
                    <a:lstStyle/>
                    <a:p>
                      <a:pPr algn="ctr" fontAlgn="b"/>
                      <a:r>
                        <a:rPr lang="en-IN" sz="800" b="1" i="0" u="none" strike="noStrike">
                          <a:solidFill>
                            <a:srgbClr val="000000"/>
                          </a:solidFill>
                          <a:effectLst/>
                          <a:latin typeface="Verdana" panose="020B0604030504040204" pitchFamily="34" charset="0"/>
                          <a:ea typeface="Verdana" panose="020B0604030504040204" pitchFamily="34" charset="0"/>
                        </a:rPr>
                        <a:t>5.02</a:t>
                      </a:r>
                    </a:p>
                  </a:txBody>
                  <a:tcPr marL="9525" marR="9525" marT="9525" marB="0" anchor="ctr"/>
                </a:tc>
                <a:tc>
                  <a:txBody>
                    <a:bodyPr/>
                    <a:lstStyle/>
                    <a:p>
                      <a:pPr algn="ctr" fontAlgn="b"/>
                      <a:r>
                        <a:rPr lang="en-IN" sz="800" b="1" i="0" u="none" strike="noStrike">
                          <a:solidFill>
                            <a:srgbClr val="000000"/>
                          </a:solidFill>
                          <a:effectLst/>
                          <a:latin typeface="Verdana" panose="020B0604030504040204" pitchFamily="34" charset="0"/>
                          <a:ea typeface="Verdana" panose="020B0604030504040204" pitchFamily="34" charset="0"/>
                        </a:rPr>
                        <a:t>5.25</a:t>
                      </a:r>
                    </a:p>
                  </a:txBody>
                  <a:tcPr marL="9525" marR="9525" marT="9525" marB="0" anchor="ctr"/>
                </a:tc>
                <a:tc>
                  <a:txBody>
                    <a:bodyPr/>
                    <a:lstStyle/>
                    <a:p>
                      <a:pPr algn="ctr" fontAlgn="b"/>
                      <a:r>
                        <a:rPr lang="en-IN" sz="800" b="1" i="0" u="none" strike="noStrike">
                          <a:solidFill>
                            <a:srgbClr val="000000"/>
                          </a:solidFill>
                          <a:effectLst/>
                          <a:latin typeface="Verdana" panose="020B0604030504040204" pitchFamily="34" charset="0"/>
                          <a:ea typeface="Verdana" panose="020B0604030504040204" pitchFamily="34" charset="0"/>
                        </a:rPr>
                        <a:t>5.54</a:t>
                      </a:r>
                    </a:p>
                  </a:txBody>
                  <a:tcPr marL="9525" marR="9525" marT="9525" marB="0" anchor="ctr"/>
                </a:tc>
                <a:tc>
                  <a:txBody>
                    <a:bodyPr/>
                    <a:lstStyle/>
                    <a:p>
                      <a:pPr algn="ctr" fontAlgn="b"/>
                      <a:r>
                        <a:rPr lang="en-IN" sz="800" b="1" i="0" u="none" strike="noStrike">
                          <a:solidFill>
                            <a:srgbClr val="000000"/>
                          </a:solidFill>
                          <a:effectLst/>
                          <a:latin typeface="Verdana" panose="020B0604030504040204" pitchFamily="34" charset="0"/>
                          <a:ea typeface="Verdana" panose="020B0604030504040204" pitchFamily="34" charset="0"/>
                        </a:rPr>
                        <a:t>5.89</a:t>
                      </a:r>
                    </a:p>
                  </a:txBody>
                  <a:tcPr marL="9525" marR="9525" marT="9525" marB="0" anchor="ctr"/>
                </a:tc>
                <a:tc>
                  <a:txBody>
                    <a:bodyPr/>
                    <a:lstStyle/>
                    <a:p>
                      <a:pPr algn="ctr" fontAlgn="b"/>
                      <a:r>
                        <a:rPr lang="en-IN" sz="800" b="1" i="0" u="none" strike="noStrike">
                          <a:solidFill>
                            <a:srgbClr val="000000"/>
                          </a:solidFill>
                          <a:effectLst/>
                          <a:latin typeface="Verdana" panose="020B0604030504040204" pitchFamily="34" charset="0"/>
                          <a:ea typeface="Verdana" panose="020B0604030504040204" pitchFamily="34" charset="0"/>
                        </a:rPr>
                        <a:t>6.30</a:t>
                      </a:r>
                    </a:p>
                  </a:txBody>
                  <a:tcPr marL="9525" marR="9525" marT="9525" marB="0" anchor="ctr"/>
                </a:tc>
                <a:tc>
                  <a:txBody>
                    <a:bodyPr/>
                    <a:lstStyle/>
                    <a:p>
                      <a:pPr algn="ctr" fontAlgn="b"/>
                      <a:r>
                        <a:rPr lang="en-IN" sz="800" b="1" i="0" u="none" strike="noStrike">
                          <a:solidFill>
                            <a:srgbClr val="000000"/>
                          </a:solidFill>
                          <a:effectLst/>
                          <a:latin typeface="Verdana" panose="020B0604030504040204" pitchFamily="34" charset="0"/>
                          <a:ea typeface="Verdana" panose="020B0604030504040204" pitchFamily="34" charset="0"/>
                        </a:rPr>
                        <a:t>6.73</a:t>
                      </a:r>
                    </a:p>
                  </a:txBody>
                  <a:tcPr marL="9525" marR="9525" marT="9525" marB="0" anchor="ctr"/>
                </a:tc>
                <a:tc>
                  <a:txBody>
                    <a:bodyPr/>
                    <a:lstStyle/>
                    <a:p>
                      <a:pPr algn="ctr" fontAlgn="b"/>
                      <a:r>
                        <a:rPr lang="en-IN" sz="800" b="1" i="0" u="none" strike="noStrike" dirty="0">
                          <a:solidFill>
                            <a:srgbClr val="000000"/>
                          </a:solidFill>
                          <a:effectLst/>
                          <a:latin typeface="Verdana" panose="020B0604030504040204" pitchFamily="34" charset="0"/>
                          <a:ea typeface="Verdana" panose="020B0604030504040204" pitchFamily="34" charset="0"/>
                        </a:rPr>
                        <a:t>7.15</a:t>
                      </a:r>
                    </a:p>
                  </a:txBody>
                  <a:tcPr marL="9525" marR="9525" marT="9525" marB="0" anchor="ctr"/>
                </a:tc>
                <a:tc>
                  <a:txBody>
                    <a:bodyPr/>
                    <a:lstStyle/>
                    <a:p>
                      <a:pPr algn="ctr" fontAlgn="b"/>
                      <a:r>
                        <a:rPr lang="en-IN" sz="800" b="1" i="0" u="none" strike="noStrike" dirty="0">
                          <a:solidFill>
                            <a:srgbClr val="000000"/>
                          </a:solidFill>
                          <a:effectLst/>
                          <a:latin typeface="Verdana" panose="020B0604030504040204" pitchFamily="34" charset="0"/>
                          <a:ea typeface="Verdana" panose="020B0604030504040204" pitchFamily="34" charset="0"/>
                        </a:rPr>
                        <a:t>6.37%</a:t>
                      </a:r>
                    </a:p>
                  </a:txBody>
                  <a:tcPr marL="9525" marR="9525" marT="9525" marB="0" anchor="ctr"/>
                </a:tc>
                <a:extLst>
                  <a:ext uri="{0D108BD9-81ED-4DB2-BD59-A6C34878D82A}">
                    <a16:rowId xmlns:a16="http://schemas.microsoft.com/office/drawing/2014/main" val="3139381052"/>
                  </a:ext>
                </a:extLst>
              </a:tr>
            </a:tbl>
          </a:graphicData>
        </a:graphic>
      </p:graphicFrame>
      <p:sp>
        <p:nvSpPr>
          <p:cNvPr id="6" name="TextBox 5">
            <a:extLst>
              <a:ext uri="{FF2B5EF4-FFF2-40B4-BE49-F238E27FC236}">
                <a16:creationId xmlns:a16="http://schemas.microsoft.com/office/drawing/2014/main" id="{5A5394C2-A09D-4549-AB44-83C3E03727E7}"/>
              </a:ext>
            </a:extLst>
          </p:cNvPr>
          <p:cNvSpPr txBox="1"/>
          <p:nvPr/>
        </p:nvSpPr>
        <p:spPr>
          <a:xfrm>
            <a:off x="5870283" y="4070135"/>
            <a:ext cx="3095493" cy="200055"/>
          </a:xfrm>
          <a:prstGeom prst="rect">
            <a:avLst/>
          </a:prstGeom>
          <a:noFill/>
        </p:spPr>
        <p:txBody>
          <a:bodyPr wrap="square" rtlCol="0">
            <a:spAutoFit/>
          </a:bodyPr>
          <a:lstStyle>
            <a:defPPr>
              <a:defRPr lang="en-US"/>
            </a:defPPr>
            <a:lvl1pPr algn="r">
              <a:defRPr sz="800" i="1">
                <a:solidFill>
                  <a:srgbClr val="7F7F7F"/>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a:t>
            </a:r>
            <a:r>
              <a:rPr lang="en-IN" sz="700" dirty="0">
                <a:solidFill>
                  <a:prstClr val="white">
                    <a:lumMod val="50000"/>
                  </a:prstClr>
                </a:solidFill>
              </a:rPr>
              <a:t>TechSci Research</a:t>
            </a:r>
            <a:r>
              <a:rPr kumimoji="0" lang="en-IN" sz="7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 </a:t>
            </a:r>
          </a:p>
        </p:txBody>
      </p:sp>
    </p:spTree>
    <p:extLst>
      <p:ext uri="{BB962C8B-B14F-4D97-AF65-F5344CB8AC3E}">
        <p14:creationId xmlns:p14="http://schemas.microsoft.com/office/powerpoint/2010/main" val="29780179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4"/>
          </p:nvPr>
        </p:nvSpPr>
        <p:spPr/>
        <p:txBody>
          <a:bodyPr>
            <a:normAutofit/>
          </a:bodyPr>
          <a:lstStyle/>
          <a:p>
            <a:r>
              <a:rPr lang="en-US" sz="1600" spc="0" dirty="0">
                <a:solidFill>
                  <a:schemeClr val="tx1">
                    <a:lumMod val="85000"/>
                    <a:lumOff val="15000"/>
                  </a:schemeClr>
                </a:solidFill>
                <a:latin typeface="Montserrat" panose="02000505000000020004" pitchFamily="2" charset="0"/>
              </a:rPr>
              <a:t>Table of Contents</a:t>
            </a:r>
          </a:p>
        </p:txBody>
      </p:sp>
      <p:graphicFrame>
        <p:nvGraphicFramePr>
          <p:cNvPr id="5" name="Table 4">
            <a:extLst>
              <a:ext uri="{FF2B5EF4-FFF2-40B4-BE49-F238E27FC236}">
                <a16:creationId xmlns:a16="http://schemas.microsoft.com/office/drawing/2014/main" id="{6D86AC71-7CA7-432B-BB80-029BC5C85D5C}"/>
              </a:ext>
            </a:extLst>
          </p:cNvPr>
          <p:cNvGraphicFramePr>
            <a:graphicFrameLocks noGrp="1"/>
          </p:cNvGraphicFramePr>
          <p:nvPr>
            <p:extLst>
              <p:ext uri="{D42A27DB-BD31-4B8C-83A1-F6EECF244321}">
                <p14:modId xmlns:p14="http://schemas.microsoft.com/office/powerpoint/2010/main" val="3503393681"/>
              </p:ext>
            </p:extLst>
          </p:nvPr>
        </p:nvGraphicFramePr>
        <p:xfrm>
          <a:off x="337599" y="796123"/>
          <a:ext cx="8425402" cy="5364480"/>
        </p:xfrm>
        <a:graphic>
          <a:graphicData uri="http://schemas.openxmlformats.org/drawingml/2006/table">
            <a:tbl>
              <a:tblPr firstRow="1" bandRow="1">
                <a:tableStyleId>{93296810-A885-4BE3-A3E7-6D5BEEA58F35}</a:tableStyleId>
              </a:tblPr>
              <a:tblGrid>
                <a:gridCol w="934274">
                  <a:extLst>
                    <a:ext uri="{9D8B030D-6E8A-4147-A177-3AD203B41FA5}">
                      <a16:colId xmlns:a16="http://schemas.microsoft.com/office/drawing/2014/main" val="20000"/>
                    </a:ext>
                  </a:extLst>
                </a:gridCol>
                <a:gridCol w="333643">
                  <a:extLst>
                    <a:ext uri="{9D8B030D-6E8A-4147-A177-3AD203B41FA5}">
                      <a16:colId xmlns:a16="http://schemas.microsoft.com/office/drawing/2014/main" val="1959656974"/>
                    </a:ext>
                  </a:extLst>
                </a:gridCol>
                <a:gridCol w="457199">
                  <a:extLst>
                    <a:ext uri="{9D8B030D-6E8A-4147-A177-3AD203B41FA5}">
                      <a16:colId xmlns:a16="http://schemas.microsoft.com/office/drawing/2014/main" val="2805560030"/>
                    </a:ext>
                  </a:extLst>
                </a:gridCol>
                <a:gridCol w="5850691">
                  <a:extLst>
                    <a:ext uri="{9D8B030D-6E8A-4147-A177-3AD203B41FA5}">
                      <a16:colId xmlns:a16="http://schemas.microsoft.com/office/drawing/2014/main" val="364426765"/>
                    </a:ext>
                  </a:extLst>
                </a:gridCol>
                <a:gridCol w="849595">
                  <a:extLst>
                    <a:ext uri="{9D8B030D-6E8A-4147-A177-3AD203B41FA5}">
                      <a16:colId xmlns:a16="http://schemas.microsoft.com/office/drawing/2014/main" val="3699017789"/>
                    </a:ext>
                  </a:extLst>
                </a:gridCol>
              </a:tblGrid>
              <a:tr h="168322">
                <a:tc>
                  <a:txBody>
                    <a:bodyPr/>
                    <a:lstStyle/>
                    <a:p>
                      <a:pPr algn="ctr">
                        <a:lnSpc>
                          <a:spcPct val="100000"/>
                        </a:lnSpc>
                      </a:pPr>
                      <a:r>
                        <a:rPr lang="en-US" sz="1000" dirty="0">
                          <a:latin typeface="Arial" panose="020B0604020202020204" pitchFamily="34" charset="0"/>
                          <a:ea typeface="Verdana" panose="020B0604030504040204" pitchFamily="34" charset="0"/>
                          <a:cs typeface="Arial" panose="020B0604020202020204" pitchFamily="34" charset="0"/>
                        </a:rPr>
                        <a:t>S.</a:t>
                      </a:r>
                      <a:r>
                        <a:rPr lang="en-US" sz="1000" baseline="0" dirty="0">
                          <a:latin typeface="Arial" panose="020B0604020202020204" pitchFamily="34" charset="0"/>
                          <a:ea typeface="Verdana" panose="020B0604030504040204" pitchFamily="34" charset="0"/>
                          <a:cs typeface="Arial" panose="020B0604020202020204" pitchFamily="34" charset="0"/>
                        </a:rPr>
                        <a:t> No.</a:t>
                      </a:r>
                      <a:endParaRPr lang="en-US" sz="1000" dirty="0">
                        <a:solidFill>
                          <a:schemeClr val="bg1"/>
                        </a:solidFill>
                        <a:latin typeface="Arial" panose="020B0604020202020204" pitchFamily="34" charset="0"/>
                        <a:ea typeface="Verdana" panose="020B060403050404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4B696B"/>
                    </a:solidFill>
                  </a:tcPr>
                </a:tc>
                <a:tc gridSpan="4">
                  <a:txBody>
                    <a:bodyPr/>
                    <a:lstStyle/>
                    <a:p>
                      <a:pPr algn="ctr">
                        <a:lnSpc>
                          <a:spcPct val="100000"/>
                        </a:lnSpc>
                      </a:pPr>
                      <a:r>
                        <a:rPr lang="en-IN" sz="1000" kern="1200" dirty="0">
                          <a:latin typeface="Arial" panose="020B0604020202020204" pitchFamily="34" charset="0"/>
                          <a:ea typeface="Verdana" panose="020B0604030504040204" pitchFamily="34" charset="0"/>
                          <a:cs typeface="Arial" panose="020B0604020202020204" pitchFamily="34" charset="0"/>
                        </a:rPr>
                        <a:t>Contents</a:t>
                      </a:r>
                      <a:endParaRPr lang="en-IN" sz="1000" b="1" dirty="0">
                        <a:solidFill>
                          <a:schemeClr val="bg1"/>
                        </a:solidFill>
                        <a:latin typeface="Arial" panose="020B0604020202020204" pitchFamily="34" charset="0"/>
                        <a:ea typeface="Verdana" panose="020B060403050404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4B696B"/>
                    </a:solidFill>
                  </a:tcPr>
                </a:tc>
                <a:tc hMerge="1">
                  <a:txBody>
                    <a:bodyPr/>
                    <a:lstStyle/>
                    <a:p>
                      <a:pPr algn="ctr">
                        <a:lnSpc>
                          <a:spcPct val="100000"/>
                        </a:lnSpc>
                      </a:pPr>
                      <a:endParaRPr lang="en-IN" sz="1000" b="1" dirty="0">
                        <a:solidFill>
                          <a:schemeClr val="bg1"/>
                        </a:solidFill>
                        <a:latin typeface="Arial" panose="020B0604020202020204" pitchFamily="34" charset="0"/>
                        <a:ea typeface="Verdana" panose="020B060403050404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4B696B"/>
                    </a:solidFill>
                  </a:tcPr>
                </a:tc>
                <a:tc hMerge="1">
                  <a:txBody>
                    <a:bodyPr/>
                    <a:lstStyle/>
                    <a:p>
                      <a:pPr algn="ctr">
                        <a:lnSpc>
                          <a:spcPct val="100000"/>
                        </a:lnSpc>
                      </a:pPr>
                      <a:endParaRPr lang="en-IN" sz="1000" b="1" dirty="0">
                        <a:solidFill>
                          <a:schemeClr val="bg1"/>
                        </a:solidFill>
                        <a:latin typeface="Arial" panose="020B0604020202020204" pitchFamily="34" charset="0"/>
                        <a:ea typeface="Verdana" panose="020B060403050404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4B696B"/>
                    </a:solidFill>
                  </a:tcPr>
                </a:tc>
                <a:tc hMerge="1">
                  <a:txBody>
                    <a:bodyPr/>
                    <a:lstStyle/>
                    <a:p>
                      <a:endParaRPr lang="en-US"/>
                    </a:p>
                  </a:txBody>
                  <a:tcPr>
                    <a:lnL w="12700" cmpd="sng">
                      <a:noFill/>
                    </a:lnL>
                  </a:tcPr>
                </a:tc>
                <a:extLst>
                  <a:ext uri="{0D108BD9-81ED-4DB2-BD59-A6C34878D82A}">
                    <a16:rowId xmlns:a16="http://schemas.microsoft.com/office/drawing/2014/main" val="10000"/>
                  </a:ext>
                </a:extLst>
              </a:tr>
              <a:tr h="168322">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endParaRPr lang="en-US" sz="1000" b="1" i="0" u="none" strike="noStrike" kern="1200" spc="15" dirty="0">
                        <a:solidFill>
                          <a:schemeClr val="tx1"/>
                        </a:solidFill>
                        <a:effectLst/>
                        <a:latin typeface="Arial" panose="020B0604020202020204" pitchFamily="34" charset="0"/>
                        <a:ea typeface="Verdana" panose="020B060403050404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en-IN" sz="1000" b="0" i="0" u="none" strike="noStrike" kern="1200" spc="15" dirty="0">
                        <a:solidFill>
                          <a:schemeClr val="tx1"/>
                        </a:solidFill>
                        <a:effectLst/>
                        <a:latin typeface="Arial" panose="020B0604020202020204" pitchFamily="34" charset="0"/>
                        <a:ea typeface="Verdana" panose="020B0604030504040204" pitchFamily="34" charset="0"/>
                        <a:cs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IN" sz="1000" b="0" i="0" u="none" strike="noStrike" kern="1200" spc="15" dirty="0">
                          <a:solidFill>
                            <a:schemeClr val="tx1"/>
                          </a:solidFill>
                          <a:effectLst/>
                          <a:latin typeface="Arial" panose="020B0604020202020204" pitchFamily="34" charset="0"/>
                          <a:ea typeface="Verdana" panose="020B0604030504040204" pitchFamily="34" charset="0"/>
                          <a:cs typeface="Arial" panose="020B0604020202020204" pitchFamily="34" charset="0"/>
                        </a:rPr>
                        <a:t>7.2.3.</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1000" b="0" i="0" u="none" strike="noStrike" kern="1200" spc="15" dirty="0">
                          <a:solidFill>
                            <a:schemeClr val="tx1"/>
                          </a:solidFill>
                          <a:effectLst/>
                          <a:latin typeface="Arial" panose="020B0604020202020204" pitchFamily="34" charset="0"/>
                          <a:ea typeface="Verdana" panose="020B0604030504040204" pitchFamily="34" charset="0"/>
                          <a:cs typeface="Arial" panose="020B0604020202020204" pitchFamily="34" charset="0"/>
                        </a:rPr>
                        <a:t>Financials</a:t>
                      </a:r>
                      <a:endParaRPr lang="en-IN" sz="1000" b="0" i="0" u="none" strike="noStrike" kern="1200" spc="15" dirty="0">
                        <a:solidFill>
                          <a:schemeClr val="tx1"/>
                        </a:solidFill>
                        <a:effectLst/>
                        <a:latin typeface="Arial" panose="020B0604020202020204" pitchFamily="34" charset="0"/>
                        <a:ea typeface="Verdana" panose="020B060403050404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lnL w="12700" cmpd="sng">
                      <a:noFill/>
                    </a:lnL>
                  </a:tcPr>
                </a:tc>
                <a:extLst>
                  <a:ext uri="{0D108BD9-81ED-4DB2-BD59-A6C34878D82A}">
                    <a16:rowId xmlns:a16="http://schemas.microsoft.com/office/drawing/2014/main" val="3368138070"/>
                  </a:ext>
                </a:extLst>
              </a:tr>
              <a:tr h="168322">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endParaRPr lang="en-US" sz="1000" b="1" i="0" u="none" strike="noStrike" kern="1200" spc="15" dirty="0">
                        <a:solidFill>
                          <a:schemeClr val="tx1"/>
                        </a:solidFill>
                        <a:effectLst/>
                        <a:latin typeface="Arial" panose="020B0604020202020204" pitchFamily="34" charset="0"/>
                        <a:ea typeface="Verdana" panose="020B060403050404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en-IN" sz="1000" b="0" i="0" u="none" strike="noStrike" kern="1200" spc="15" dirty="0">
                        <a:solidFill>
                          <a:schemeClr val="tx1"/>
                        </a:solidFill>
                        <a:effectLst/>
                        <a:latin typeface="Arial" panose="020B0604020202020204" pitchFamily="34" charset="0"/>
                        <a:ea typeface="Verdana" panose="020B0604030504040204" pitchFamily="34" charset="0"/>
                        <a:cs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IN" sz="1000" b="0" i="0" u="none" strike="noStrike" kern="1200" spc="15" dirty="0">
                          <a:solidFill>
                            <a:schemeClr val="tx1"/>
                          </a:solidFill>
                          <a:effectLst/>
                          <a:latin typeface="Arial" panose="020B0604020202020204" pitchFamily="34" charset="0"/>
                          <a:ea typeface="Verdana" panose="020B0604030504040204" pitchFamily="34" charset="0"/>
                          <a:cs typeface="Arial" panose="020B0604020202020204" pitchFamily="34" charset="0"/>
                        </a:rPr>
                        <a:t>7.2.4.</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1000" b="0" i="0" u="none" strike="noStrike" kern="1200" spc="15" dirty="0">
                          <a:solidFill>
                            <a:schemeClr val="tx1"/>
                          </a:solidFill>
                          <a:effectLst/>
                          <a:latin typeface="Arial" panose="020B0604020202020204" pitchFamily="34" charset="0"/>
                          <a:ea typeface="Verdana" panose="020B0604030504040204" pitchFamily="34" charset="0"/>
                          <a:cs typeface="Arial" panose="020B0604020202020204" pitchFamily="34" charset="0"/>
                        </a:rPr>
                        <a:t>Key Market Focus &amp; Geographical Presence</a:t>
                      </a:r>
                      <a:endParaRPr lang="en-IN" sz="1000" b="0" i="0" u="none" strike="noStrike" kern="1200" spc="15" dirty="0">
                        <a:solidFill>
                          <a:schemeClr val="tx1"/>
                        </a:solidFill>
                        <a:effectLst/>
                        <a:latin typeface="Arial" panose="020B0604020202020204" pitchFamily="34" charset="0"/>
                        <a:ea typeface="Verdana" panose="020B060403050404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1000" b="0" i="0" u="none" strike="noStrike" kern="1200" spc="15" dirty="0">
                          <a:solidFill>
                            <a:schemeClr val="tx1"/>
                          </a:solidFill>
                          <a:effectLst/>
                          <a:latin typeface="Arial" panose="020B0604020202020204" pitchFamily="34" charset="0"/>
                          <a:ea typeface="Verdana" panose="020B0604030504040204" pitchFamily="34" charset="0"/>
                          <a:cs typeface="Arial" panose="020B0604020202020204" pitchFamily="34" charset="0"/>
                        </a:rPr>
                        <a:t>Mud and snow tires/ M+S tires</a:t>
                      </a:r>
                      <a:endParaRPr lang="en-IN" sz="1000" b="0" i="0" u="none" strike="noStrike" kern="1200" spc="15" dirty="0">
                        <a:solidFill>
                          <a:schemeClr val="tx1"/>
                        </a:solidFill>
                        <a:effectLst/>
                        <a:latin typeface="Arial" panose="020B0604020202020204" pitchFamily="34" charset="0"/>
                        <a:ea typeface="Verdana" panose="020B0604030504040204" pitchFamily="34" charset="0"/>
                        <a:cs typeface="Arial" panose="020B0604020202020204" pitchFamily="34" charset="0"/>
                      </a:endParaRPr>
                    </a:p>
                  </a:txBody>
                  <a:tcPr anchor="ctr">
                    <a:lnL w="12700" cmpd="sng">
                      <a:noFill/>
                    </a:lnL>
                    <a:lnR w="12700" cmpd="sng">
                      <a:noFill/>
                    </a:lnR>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931608051"/>
                  </a:ext>
                </a:extLst>
              </a:tr>
              <a:tr h="168322">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endParaRPr lang="en-US" sz="1000" b="1" i="0" u="none" strike="noStrike" kern="1200" spc="15" dirty="0">
                        <a:solidFill>
                          <a:schemeClr val="tx1"/>
                        </a:solidFill>
                        <a:effectLst/>
                        <a:latin typeface="Arial" panose="020B0604020202020204" pitchFamily="34" charset="0"/>
                        <a:ea typeface="Verdana" panose="020B060403050404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en-IN" sz="1000" b="0" i="0" u="none" strike="noStrike" kern="1200" spc="15" dirty="0">
                        <a:solidFill>
                          <a:schemeClr val="tx1"/>
                        </a:solidFill>
                        <a:effectLst/>
                        <a:latin typeface="Arial" panose="020B0604020202020204" pitchFamily="34" charset="0"/>
                        <a:ea typeface="Verdana" panose="020B0604030504040204" pitchFamily="34" charset="0"/>
                        <a:cs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IN" sz="1000" b="0" i="0" u="none" strike="noStrike" kern="1200" spc="15" dirty="0">
                          <a:solidFill>
                            <a:schemeClr val="tx1"/>
                          </a:solidFill>
                          <a:effectLst/>
                          <a:latin typeface="Arial" panose="020B0604020202020204" pitchFamily="34" charset="0"/>
                          <a:ea typeface="Verdana" panose="020B0604030504040204" pitchFamily="34" charset="0"/>
                          <a:cs typeface="Arial" panose="020B0604020202020204" pitchFamily="34" charset="0"/>
                        </a:rPr>
                        <a:t>7.2.5.</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IN" sz="1000" b="0" i="0" u="none" strike="noStrike" kern="1200" spc="15" dirty="0">
                          <a:solidFill>
                            <a:schemeClr val="tx1"/>
                          </a:solidFill>
                          <a:effectLst/>
                          <a:latin typeface="Arial" panose="020B0604020202020204" pitchFamily="34" charset="0"/>
                          <a:ea typeface="Verdana" panose="020B0604030504040204" pitchFamily="34" charset="0"/>
                          <a:cs typeface="Arial" panose="020B0604020202020204" pitchFamily="34" charset="0"/>
                        </a:rPr>
                        <a:t>Recent Developments</a:t>
                      </a:r>
                    </a:p>
                  </a:txBody>
                  <a:tcPr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IN" sz="1000" b="0" i="0" u="none" strike="noStrike" kern="1200" spc="15" dirty="0" err="1">
                          <a:solidFill>
                            <a:schemeClr val="tx1"/>
                          </a:solidFill>
                          <a:effectLst/>
                          <a:latin typeface="Arial" panose="020B0604020202020204" pitchFamily="34" charset="0"/>
                          <a:ea typeface="Verdana" panose="020B0604030504040204" pitchFamily="34" charset="0"/>
                          <a:cs typeface="Arial" panose="020B0604020202020204" pitchFamily="34" charset="0"/>
                        </a:rPr>
                        <a:t>Studless</a:t>
                      </a:r>
                      <a:r>
                        <a:rPr lang="en-IN" sz="1000" b="0" i="0" u="none" strike="noStrike" kern="1200" spc="15" dirty="0">
                          <a:solidFill>
                            <a:schemeClr val="tx1"/>
                          </a:solidFill>
                          <a:effectLst/>
                          <a:latin typeface="Arial" panose="020B0604020202020204" pitchFamily="34" charset="0"/>
                          <a:ea typeface="Verdana" panose="020B0604030504040204" pitchFamily="34" charset="0"/>
                          <a:cs typeface="Arial" panose="020B0604020202020204" pitchFamily="34" charset="0"/>
                        </a:rPr>
                        <a:t> Tires</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925221834"/>
                  </a:ext>
                </a:extLst>
              </a:tr>
              <a:tr h="168322">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endParaRPr lang="en-US" sz="1000" b="1" i="0" u="none" strike="noStrike" kern="1200" spc="15" dirty="0">
                        <a:solidFill>
                          <a:schemeClr val="tx1"/>
                        </a:solidFill>
                        <a:effectLst/>
                        <a:latin typeface="Arial" panose="020B0604020202020204" pitchFamily="34" charset="0"/>
                        <a:ea typeface="Verdana" panose="020B060403050404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en-IN" sz="1000" b="0" i="0" u="none" strike="noStrike" kern="1200" spc="15" dirty="0">
                        <a:solidFill>
                          <a:schemeClr val="tx1"/>
                        </a:solidFill>
                        <a:effectLst/>
                        <a:latin typeface="Arial" panose="020B0604020202020204" pitchFamily="34" charset="0"/>
                        <a:ea typeface="Verdana" panose="020B0604030504040204" pitchFamily="34" charset="0"/>
                        <a:cs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IN" sz="1000" b="0" i="0" u="none" strike="noStrike" kern="1200" spc="15" dirty="0">
                          <a:solidFill>
                            <a:schemeClr val="tx1"/>
                          </a:solidFill>
                          <a:effectLst/>
                          <a:latin typeface="Arial" panose="020B0604020202020204" pitchFamily="34" charset="0"/>
                          <a:ea typeface="Verdana" panose="020B0604030504040204" pitchFamily="34" charset="0"/>
                          <a:cs typeface="Arial" panose="020B0604020202020204" pitchFamily="34" charset="0"/>
                        </a:rPr>
                        <a:t>7.2.6.</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IN" sz="1000" b="0" i="0" u="none" strike="noStrike" kern="1200" spc="15" dirty="0">
                          <a:solidFill>
                            <a:schemeClr val="tx1"/>
                          </a:solidFill>
                          <a:effectLst/>
                          <a:latin typeface="Arial" panose="020B0604020202020204" pitchFamily="34" charset="0"/>
                          <a:ea typeface="Verdana" panose="020B0604030504040204" pitchFamily="34" charset="0"/>
                          <a:cs typeface="Arial" panose="020B0604020202020204" pitchFamily="34" charset="0"/>
                        </a:rPr>
                        <a:t>Key Management Personnel</a:t>
                      </a:r>
                    </a:p>
                  </a:txBody>
                  <a:tcPr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IN" sz="1000" b="0" i="0" u="none" strike="noStrike" kern="1200" spc="15" dirty="0">
                          <a:solidFill>
                            <a:schemeClr val="tx1"/>
                          </a:solidFill>
                          <a:effectLst/>
                          <a:latin typeface="Arial" panose="020B0604020202020204" pitchFamily="34" charset="0"/>
                          <a:ea typeface="Verdana" panose="020B0604030504040204" pitchFamily="34" charset="0"/>
                          <a:cs typeface="Arial" panose="020B0604020202020204" pitchFamily="34" charset="0"/>
                        </a:rPr>
                        <a:t>Chains</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41177527"/>
                  </a:ext>
                </a:extLst>
              </a:tr>
              <a:tr h="168322">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00" b="1" u="none" strike="noStrike" kern="1200" spc="15" dirty="0">
                          <a:solidFill>
                            <a:schemeClr val="tx1"/>
                          </a:solidFill>
                          <a:effectLst/>
                          <a:latin typeface="Arial" panose="020B0604020202020204" pitchFamily="34" charset="0"/>
                          <a:ea typeface="Verdana" panose="020B0604030504040204" pitchFamily="34" charset="0"/>
                          <a:cs typeface="Arial" panose="020B0604020202020204" pitchFamily="34" charset="0"/>
                        </a:rPr>
                        <a:t>8.</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4">
                  <a:txBody>
                    <a:bodyPr/>
                    <a:lstStyle/>
                    <a:p>
                      <a:pPr algn="just" fontAlgn="ctr"/>
                      <a:r>
                        <a:rPr lang="en-US" sz="1000" b="1" u="none" strike="noStrike" kern="1200" spc="15" dirty="0">
                          <a:solidFill>
                            <a:schemeClr val="tx1"/>
                          </a:solidFill>
                          <a:effectLst/>
                          <a:latin typeface="Arial" panose="020B0604020202020204" pitchFamily="34" charset="0"/>
                          <a:ea typeface="Verdana" panose="020B0604030504040204" pitchFamily="34" charset="0"/>
                          <a:cs typeface="Arial" panose="020B0604020202020204" pitchFamily="34" charset="0"/>
                        </a:rPr>
                        <a:t>Country Analysis: Germany</a:t>
                      </a:r>
                      <a:endParaRPr lang="en-IN" sz="1000" b="1" u="none" strike="noStrike" kern="1200" spc="15" dirty="0">
                        <a:solidFill>
                          <a:schemeClr val="tx1"/>
                        </a:solidFill>
                        <a:effectLst/>
                        <a:latin typeface="Arial" panose="020B0604020202020204" pitchFamily="34" charset="0"/>
                        <a:ea typeface="Verdana" panose="020B060403050404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IN"/>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IN"/>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78303928"/>
                  </a:ext>
                </a:extLst>
              </a:tr>
              <a:tr h="168322">
                <a:tc>
                  <a:txBody>
                    <a:bodyPr/>
                    <a:lstStyle/>
                    <a:p>
                      <a:pPr marL="0" marR="0" indent="0" algn="just" defTabSz="914400" rtl="0" eaLnBrk="1" fontAlgn="ctr" latinLnBrk="0" hangingPunct="1">
                        <a:lnSpc>
                          <a:spcPct val="100000"/>
                        </a:lnSpc>
                        <a:spcBef>
                          <a:spcPts val="0"/>
                        </a:spcBef>
                        <a:spcAft>
                          <a:spcPts val="0"/>
                        </a:spcAft>
                        <a:buClrTx/>
                        <a:buSzTx/>
                        <a:buFontTx/>
                        <a:buNone/>
                        <a:tabLst/>
                        <a:defRPr/>
                      </a:pPr>
                      <a:endParaRPr lang="en-US" sz="1000" b="1" i="0" u="none" strike="noStrike" kern="1200" spc="15" dirty="0">
                        <a:solidFill>
                          <a:schemeClr val="tx1"/>
                        </a:solidFill>
                        <a:effectLst/>
                        <a:latin typeface="Arial" panose="020B0604020202020204" pitchFamily="34" charset="0"/>
                        <a:ea typeface="Verdana" panose="020B060403050404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IN" sz="1000" b="0" i="0" u="none" strike="noStrike" kern="1200" dirty="0">
                          <a:solidFill>
                            <a:schemeClr val="tx1"/>
                          </a:solidFill>
                          <a:effectLst/>
                          <a:latin typeface="Arial" panose="020B0604020202020204" pitchFamily="34" charset="0"/>
                          <a:ea typeface="Verdana" panose="020B0604030504040204" pitchFamily="34" charset="0"/>
                          <a:cs typeface="Arial" panose="020B0604020202020204" pitchFamily="34" charset="0"/>
                        </a:rPr>
                        <a:t>8.1.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algn="just" defTabSz="914400" rtl="0" eaLnBrk="1" fontAlgn="ctr" latinLnBrk="0" hangingPunct="1"/>
                      <a:r>
                        <a:rPr lang="en-US" sz="1000" b="0" i="0" u="none" strike="noStrike" kern="1200" dirty="0">
                          <a:solidFill>
                            <a:schemeClr val="tx1"/>
                          </a:solidFill>
                          <a:effectLst/>
                          <a:latin typeface="Arial" panose="020B0604020202020204" pitchFamily="34" charset="0"/>
                          <a:ea typeface="Verdana" panose="020B0604030504040204" pitchFamily="34" charset="0"/>
                          <a:cs typeface="Arial" panose="020B0604020202020204" pitchFamily="34" charset="0"/>
                        </a:rPr>
                        <a:t>Market Size and Forecast </a:t>
                      </a:r>
                      <a:endParaRPr lang="en-IN" sz="1000" b="0" i="0" u="none" strike="noStrike" kern="1200" dirty="0">
                        <a:solidFill>
                          <a:schemeClr val="tx1"/>
                        </a:solidFill>
                        <a:effectLst/>
                        <a:latin typeface="Arial" panose="020B0604020202020204" pitchFamily="34" charset="0"/>
                        <a:ea typeface="Verdana" panose="020B0604030504040204" pitchFamily="34" charset="0"/>
                        <a:cs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IN"/>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just" defTabSz="914400" rtl="0" eaLnBrk="1" fontAlgn="ctr" latinLnBrk="0" hangingPunct="1">
                        <a:lnSpc>
                          <a:spcPct val="100000"/>
                        </a:lnSpc>
                        <a:spcBef>
                          <a:spcPts val="0"/>
                        </a:spcBef>
                        <a:spcAft>
                          <a:spcPts val="0"/>
                        </a:spcAft>
                        <a:buClrTx/>
                        <a:buSzTx/>
                        <a:buFontTx/>
                        <a:buNone/>
                        <a:tabLst/>
                        <a:defRPr/>
                      </a:pPr>
                      <a:endParaRPr lang="en-US" sz="1000" b="1" i="0" u="none" strike="noStrike" kern="1200" spc="15" dirty="0">
                        <a:solidFill>
                          <a:schemeClr val="tx1"/>
                        </a:solidFill>
                        <a:effectLst/>
                        <a:latin typeface="Arial" panose="020B0604020202020204" pitchFamily="34" charset="0"/>
                        <a:ea typeface="Verdana" panose="020B060403050404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15311153"/>
                  </a:ext>
                </a:extLst>
              </a:tr>
              <a:tr h="212217">
                <a:tc>
                  <a:txBody>
                    <a:bodyPr/>
                    <a:lstStyle/>
                    <a:p>
                      <a:pPr marL="0" marR="0" indent="0" algn="just" defTabSz="914400" rtl="0" eaLnBrk="1" fontAlgn="ctr" latinLnBrk="0" hangingPunct="1">
                        <a:lnSpc>
                          <a:spcPct val="100000"/>
                        </a:lnSpc>
                        <a:spcBef>
                          <a:spcPts val="0"/>
                        </a:spcBef>
                        <a:spcAft>
                          <a:spcPts val="0"/>
                        </a:spcAft>
                        <a:buClrTx/>
                        <a:buSzTx/>
                        <a:buFontTx/>
                        <a:buNone/>
                        <a:tabLst/>
                        <a:defRPr/>
                      </a:pPr>
                      <a:endParaRPr lang="en-US" sz="1000" b="1" i="0" u="none" strike="noStrike" kern="1200" spc="15" dirty="0">
                        <a:solidFill>
                          <a:schemeClr val="tx1"/>
                        </a:solidFill>
                        <a:effectLst/>
                        <a:latin typeface="Arial" panose="020B0604020202020204" pitchFamily="34" charset="0"/>
                        <a:ea typeface="Verdana" panose="020B060403050404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endParaRPr lang="en-IN" sz="1000" b="0" i="0" u="none" strike="noStrike" kern="1200" spc="15" dirty="0">
                        <a:solidFill>
                          <a:schemeClr val="tx1"/>
                        </a:solidFill>
                        <a:effectLst/>
                        <a:latin typeface="Arial" panose="020B0604020202020204" pitchFamily="34" charset="0"/>
                        <a:ea typeface="Verdana" panose="020B0604030504040204" pitchFamily="34" charset="0"/>
                        <a:cs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IN" sz="1000" b="0" i="0" u="none" strike="noStrike" kern="1200" spc="15" dirty="0">
                          <a:solidFill>
                            <a:schemeClr val="tx1"/>
                          </a:solidFill>
                          <a:effectLst/>
                          <a:latin typeface="Arial" panose="020B0604020202020204" pitchFamily="34" charset="0"/>
                          <a:ea typeface="Verdana" panose="020B0604030504040204" pitchFamily="34" charset="0"/>
                          <a:cs typeface="Arial" panose="020B0604020202020204" pitchFamily="34" charset="0"/>
                        </a:rPr>
                        <a:t>8.1.1.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just" defTabSz="914400" rtl="0" eaLnBrk="1" fontAlgn="ctr" latinLnBrk="0" hangingPunct="1"/>
                      <a:r>
                        <a:rPr lang="en-IN" sz="1000" b="0" i="0" u="none" strike="noStrike" kern="1200" spc="15" dirty="0">
                          <a:solidFill>
                            <a:schemeClr val="tx1"/>
                          </a:solidFill>
                          <a:effectLst/>
                          <a:latin typeface="Arial" panose="020B0604020202020204" pitchFamily="34" charset="0"/>
                          <a:ea typeface="Verdana" panose="020B0604030504040204" pitchFamily="34" charset="0"/>
                          <a:cs typeface="Arial" panose="020B0604020202020204" pitchFamily="34" charset="0"/>
                        </a:rPr>
                        <a:t>  By Value</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just" defTabSz="914400" rtl="0" eaLnBrk="1" fontAlgn="ctr" latinLnBrk="0" hangingPunct="1">
                        <a:lnSpc>
                          <a:spcPct val="100000"/>
                        </a:lnSpc>
                        <a:spcBef>
                          <a:spcPts val="0"/>
                        </a:spcBef>
                        <a:spcAft>
                          <a:spcPts val="0"/>
                        </a:spcAft>
                        <a:buClrTx/>
                        <a:buSzTx/>
                        <a:buFontTx/>
                        <a:buNone/>
                        <a:tabLst/>
                        <a:defRPr/>
                      </a:pPr>
                      <a:endParaRPr lang="en-US" sz="1000" b="1" i="0" u="none" strike="noStrike" kern="1200" spc="15" dirty="0">
                        <a:solidFill>
                          <a:schemeClr val="tx1"/>
                        </a:solidFill>
                        <a:effectLst/>
                        <a:latin typeface="Arial" panose="020B0604020202020204" pitchFamily="34" charset="0"/>
                        <a:ea typeface="Verdana" panose="020B060403050404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255604"/>
                  </a:ext>
                </a:extLst>
              </a:tr>
              <a:tr h="168322">
                <a:tc>
                  <a:txBody>
                    <a:bodyPr/>
                    <a:lstStyle/>
                    <a:p>
                      <a:pPr marL="0" marR="0" indent="0" algn="just" defTabSz="914400" rtl="0" eaLnBrk="1" fontAlgn="ctr" latinLnBrk="0" hangingPunct="1">
                        <a:lnSpc>
                          <a:spcPct val="100000"/>
                        </a:lnSpc>
                        <a:spcBef>
                          <a:spcPts val="0"/>
                        </a:spcBef>
                        <a:spcAft>
                          <a:spcPts val="0"/>
                        </a:spcAft>
                        <a:buClrTx/>
                        <a:buSzTx/>
                        <a:buFontTx/>
                        <a:buNone/>
                        <a:tabLst/>
                        <a:defRPr/>
                      </a:pPr>
                      <a:endParaRPr lang="en-US" sz="1000" b="1" i="0" u="none" strike="noStrike" kern="1200" spc="15" dirty="0">
                        <a:solidFill>
                          <a:schemeClr val="tx1"/>
                        </a:solidFill>
                        <a:effectLst/>
                        <a:latin typeface="Arial" panose="020B0604020202020204" pitchFamily="34" charset="0"/>
                        <a:ea typeface="Verdana" panose="020B060403050404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endParaRPr lang="en-IN" sz="1000" b="0" i="0" u="none" strike="noStrike" kern="1200" spc="15" dirty="0">
                        <a:solidFill>
                          <a:schemeClr val="tx1"/>
                        </a:solidFill>
                        <a:effectLst/>
                        <a:latin typeface="Arial" panose="020B0604020202020204" pitchFamily="34" charset="0"/>
                        <a:ea typeface="Verdana" panose="020B0604030504040204" pitchFamily="34" charset="0"/>
                        <a:cs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IN" sz="1000" b="0" i="0" u="none" strike="noStrike" kern="1200" spc="15" dirty="0">
                          <a:solidFill>
                            <a:schemeClr val="tx1"/>
                          </a:solidFill>
                          <a:effectLst/>
                          <a:latin typeface="Arial" panose="020B0604020202020204" pitchFamily="34" charset="0"/>
                          <a:ea typeface="Verdana" panose="020B0604030504040204" pitchFamily="34" charset="0"/>
                          <a:cs typeface="Arial" panose="020B0604020202020204" pitchFamily="34" charset="0"/>
                        </a:rPr>
                        <a:t>8.1.2.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just" defTabSz="914400" rtl="0" eaLnBrk="1" fontAlgn="ctr" latinLnBrk="0" hangingPunct="1"/>
                      <a:r>
                        <a:rPr lang="en-US" sz="1000" b="0" i="0" u="none" strike="noStrike" kern="1200" spc="15" dirty="0">
                          <a:solidFill>
                            <a:schemeClr val="tx1"/>
                          </a:solidFill>
                          <a:effectLst/>
                          <a:latin typeface="Arial" panose="020B0604020202020204" pitchFamily="34" charset="0"/>
                          <a:ea typeface="Verdana" panose="020B0604030504040204" pitchFamily="34" charset="0"/>
                          <a:cs typeface="Arial" panose="020B0604020202020204" pitchFamily="34" charset="0"/>
                        </a:rPr>
                        <a:t>  By Product Type (Block, Roof Panel, Wall Panel, Cladding Panel) </a:t>
                      </a:r>
                      <a:endParaRPr lang="en-IN" sz="1000" b="0" i="0" u="none" strike="noStrike" kern="1200" spc="15" dirty="0">
                        <a:solidFill>
                          <a:schemeClr val="tx1"/>
                        </a:solidFill>
                        <a:effectLst/>
                        <a:latin typeface="Arial" panose="020B0604020202020204" pitchFamily="34" charset="0"/>
                        <a:ea typeface="Verdana" panose="020B0604030504040204" pitchFamily="34" charset="0"/>
                        <a:cs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just" defTabSz="914400" rtl="0" eaLnBrk="1" fontAlgn="ctr" latinLnBrk="0" hangingPunct="1">
                        <a:lnSpc>
                          <a:spcPct val="100000"/>
                        </a:lnSpc>
                        <a:spcBef>
                          <a:spcPts val="0"/>
                        </a:spcBef>
                        <a:spcAft>
                          <a:spcPts val="0"/>
                        </a:spcAft>
                        <a:buClrTx/>
                        <a:buSzTx/>
                        <a:buFontTx/>
                        <a:buNone/>
                        <a:tabLst/>
                        <a:defRPr/>
                      </a:pPr>
                      <a:endParaRPr lang="en-US" sz="1000" b="1" i="0" u="none" strike="noStrike" kern="1200" spc="15" dirty="0">
                        <a:solidFill>
                          <a:schemeClr val="tx1"/>
                        </a:solidFill>
                        <a:effectLst/>
                        <a:latin typeface="Arial" panose="020B0604020202020204" pitchFamily="34" charset="0"/>
                        <a:ea typeface="Verdana" panose="020B060403050404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04597742"/>
                  </a:ext>
                </a:extLst>
              </a:tr>
              <a:tr h="168322">
                <a:tc>
                  <a:txBody>
                    <a:bodyPr/>
                    <a:lstStyle/>
                    <a:p>
                      <a:pPr marL="0" marR="0" indent="0" algn="just" defTabSz="914400" rtl="0" eaLnBrk="1" fontAlgn="ctr" latinLnBrk="0" hangingPunct="1">
                        <a:lnSpc>
                          <a:spcPct val="100000"/>
                        </a:lnSpc>
                        <a:spcBef>
                          <a:spcPts val="0"/>
                        </a:spcBef>
                        <a:spcAft>
                          <a:spcPts val="0"/>
                        </a:spcAft>
                        <a:buClrTx/>
                        <a:buSzTx/>
                        <a:buFontTx/>
                        <a:buNone/>
                        <a:tabLst/>
                        <a:defRPr/>
                      </a:pPr>
                      <a:endParaRPr lang="en-US" sz="1000" b="1" i="0" u="none" strike="noStrike" kern="1200" spc="15" dirty="0">
                        <a:solidFill>
                          <a:schemeClr val="tx1"/>
                        </a:solidFill>
                        <a:effectLst/>
                        <a:latin typeface="Arial" panose="020B0604020202020204" pitchFamily="34" charset="0"/>
                        <a:ea typeface="Verdana" panose="020B060403050404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IN" sz="1000" b="0" i="0" u="none" strike="noStrike" kern="1200" spc="15" dirty="0">
                          <a:solidFill>
                            <a:schemeClr val="tx1"/>
                          </a:solidFill>
                          <a:effectLst/>
                          <a:latin typeface="Arial" panose="020B0604020202020204" pitchFamily="34" charset="0"/>
                          <a:ea typeface="Verdana" panose="020B0604030504040204" pitchFamily="34" charset="0"/>
                          <a:cs typeface="Arial" panose="020B0604020202020204" pitchFamily="34" charset="0"/>
                        </a:rPr>
                        <a:t>8.2.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algn="just" defTabSz="914400" rtl="0" eaLnBrk="1" fontAlgn="ctr" latinLnBrk="0" hangingPunct="1"/>
                      <a:r>
                        <a:rPr lang="en-US" sz="1000" b="0" i="0" u="none" strike="noStrike" kern="1200" spc="15" dirty="0">
                          <a:solidFill>
                            <a:schemeClr val="tx1"/>
                          </a:solidFill>
                          <a:effectLst/>
                          <a:latin typeface="Arial" panose="020B0604020202020204" pitchFamily="34" charset="0"/>
                          <a:ea typeface="Verdana" panose="020B0604030504040204" pitchFamily="34" charset="0"/>
                          <a:cs typeface="Arial" panose="020B0604020202020204" pitchFamily="34" charset="0"/>
                        </a:rPr>
                        <a:t>  Market Share and Forecast by Volume</a:t>
                      </a:r>
                      <a:endParaRPr lang="en-IN" sz="1000" b="0" i="0" u="none" strike="noStrike" kern="1200" spc="15" dirty="0">
                        <a:solidFill>
                          <a:schemeClr val="tx1"/>
                        </a:solidFill>
                        <a:effectLst/>
                        <a:latin typeface="Arial" panose="020B0604020202020204" pitchFamily="34" charset="0"/>
                        <a:ea typeface="Verdana" panose="020B0604030504040204" pitchFamily="34" charset="0"/>
                        <a:cs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IN"/>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just" defTabSz="914400" rtl="0" eaLnBrk="1" fontAlgn="ctr" latinLnBrk="0" hangingPunct="1">
                        <a:lnSpc>
                          <a:spcPct val="100000"/>
                        </a:lnSpc>
                        <a:spcBef>
                          <a:spcPts val="0"/>
                        </a:spcBef>
                        <a:spcAft>
                          <a:spcPts val="0"/>
                        </a:spcAft>
                        <a:buClrTx/>
                        <a:buSzTx/>
                        <a:buFontTx/>
                        <a:buNone/>
                        <a:tabLst/>
                        <a:defRPr/>
                      </a:pPr>
                      <a:endParaRPr lang="en-US" sz="1000" b="1" i="0" u="none" strike="noStrike" kern="1200" spc="15" dirty="0">
                        <a:solidFill>
                          <a:schemeClr val="tx1"/>
                        </a:solidFill>
                        <a:effectLst/>
                        <a:latin typeface="Arial" panose="020B0604020202020204" pitchFamily="34" charset="0"/>
                        <a:ea typeface="Verdana" panose="020B060403050404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74013225"/>
                  </a:ext>
                </a:extLst>
              </a:tr>
              <a:tr h="168322">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endParaRPr lang="en-US" sz="1000" b="1" i="0" u="none" strike="noStrike" kern="1200" spc="15" dirty="0">
                        <a:solidFill>
                          <a:schemeClr val="tx1"/>
                        </a:solidFill>
                        <a:effectLst/>
                        <a:latin typeface="Arial" panose="020B0604020202020204" pitchFamily="34" charset="0"/>
                        <a:ea typeface="Verdana" panose="020B060403050404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en-IN" sz="1000" b="0" i="0" u="none" strike="noStrike" kern="1200" spc="15" dirty="0">
                        <a:solidFill>
                          <a:schemeClr val="tx1"/>
                        </a:solidFill>
                        <a:effectLst/>
                        <a:latin typeface="Arial" panose="020B0604020202020204" pitchFamily="34" charset="0"/>
                        <a:ea typeface="Verdana" panose="020B0604030504040204" pitchFamily="34" charset="0"/>
                        <a:cs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IN" sz="1000" b="0" i="0" u="none" strike="noStrike" kern="1200" spc="15" dirty="0">
                          <a:solidFill>
                            <a:schemeClr val="tx1"/>
                          </a:solidFill>
                          <a:effectLst/>
                          <a:latin typeface="Arial" panose="020B0604020202020204" pitchFamily="34" charset="0"/>
                          <a:ea typeface="Verdana" panose="020B0604030504040204" pitchFamily="34" charset="0"/>
                          <a:cs typeface="Arial" panose="020B0604020202020204" pitchFamily="34" charset="0"/>
                        </a:rPr>
                        <a:t>8.2.1.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1000" b="0" i="0" u="none" strike="noStrike" kern="1200" spc="15" dirty="0">
                          <a:solidFill>
                            <a:schemeClr val="tx1"/>
                          </a:solidFill>
                          <a:effectLst/>
                          <a:latin typeface="Arial" panose="020B0604020202020204" pitchFamily="34" charset="0"/>
                          <a:ea typeface="Verdana" panose="020B0604030504040204" pitchFamily="34" charset="0"/>
                          <a:cs typeface="Arial" panose="020B0604020202020204" pitchFamily="34" charset="0"/>
                        </a:rPr>
                        <a:t>By Product Type (Block, Roof Panel, Wall Panel, Cladding Panel)</a:t>
                      </a:r>
                      <a:endParaRPr lang="en-IN" sz="1000" b="0" i="0" u="none" strike="noStrike" kern="1200" spc="15" dirty="0">
                        <a:solidFill>
                          <a:schemeClr val="tx1"/>
                        </a:solidFill>
                        <a:effectLst/>
                        <a:latin typeface="Arial" panose="020B0604020202020204" pitchFamily="34" charset="0"/>
                        <a:ea typeface="Verdana" panose="020B060403050404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endParaRPr lang="en-US" sz="1000" b="1" i="0" u="none" strike="noStrike" kern="1200" spc="15" dirty="0">
                        <a:solidFill>
                          <a:schemeClr val="tx1"/>
                        </a:solidFill>
                        <a:effectLst/>
                        <a:latin typeface="Arial" panose="020B0604020202020204" pitchFamily="34" charset="0"/>
                        <a:ea typeface="Verdana" panose="020B060403050404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33877052"/>
                  </a:ext>
                </a:extLst>
              </a:tr>
              <a:tr h="168322">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endParaRPr lang="en-US" sz="1000" b="1" i="0" u="none" strike="noStrike" kern="1200" spc="15" dirty="0">
                        <a:solidFill>
                          <a:schemeClr val="tx1"/>
                        </a:solidFill>
                        <a:effectLst/>
                        <a:latin typeface="Arial" panose="020B0604020202020204" pitchFamily="34" charset="0"/>
                        <a:ea typeface="Verdana" panose="020B060403050404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en-IN" sz="1000" b="0" i="0" u="none" strike="noStrike" kern="1200" spc="15" dirty="0">
                        <a:solidFill>
                          <a:schemeClr val="tx1"/>
                        </a:solidFill>
                        <a:effectLst/>
                        <a:latin typeface="Arial" panose="020B0604020202020204" pitchFamily="34" charset="0"/>
                        <a:ea typeface="Verdana" panose="020B0604030504040204" pitchFamily="34" charset="0"/>
                        <a:cs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IN" sz="1000" b="0" i="0" u="none" strike="noStrike" kern="1200" spc="15" dirty="0">
                          <a:solidFill>
                            <a:schemeClr val="tx1"/>
                          </a:solidFill>
                          <a:effectLst/>
                          <a:latin typeface="Arial" panose="020B0604020202020204" pitchFamily="34" charset="0"/>
                          <a:ea typeface="Verdana" panose="020B0604030504040204" pitchFamily="34" charset="0"/>
                          <a:cs typeface="Arial" panose="020B0604020202020204" pitchFamily="34" charset="0"/>
                        </a:rPr>
                        <a:t>8.2.2.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IN" sz="1000" b="0" i="0" u="none" strike="noStrike" kern="1200" spc="15" dirty="0">
                          <a:solidFill>
                            <a:schemeClr val="tx1"/>
                          </a:solidFill>
                          <a:effectLst/>
                          <a:latin typeface="Arial" panose="020B0604020202020204" pitchFamily="34" charset="0"/>
                          <a:ea typeface="Verdana" panose="020B0604030504040204" pitchFamily="34" charset="0"/>
                          <a:cs typeface="Arial" panose="020B0604020202020204" pitchFamily="34" charset="0"/>
                        </a:rPr>
                        <a:t>By Size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endParaRPr lang="en-US" sz="1000" b="1" i="0" u="none" strike="noStrike" kern="1200" spc="15" dirty="0">
                        <a:solidFill>
                          <a:schemeClr val="tx1"/>
                        </a:solidFill>
                        <a:effectLst/>
                        <a:latin typeface="Arial" panose="020B0604020202020204" pitchFamily="34" charset="0"/>
                        <a:ea typeface="Verdana" panose="020B060403050404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03896111"/>
                  </a:ext>
                </a:extLst>
              </a:tr>
              <a:tr h="168322">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endParaRPr lang="en-US" sz="1000" b="1" i="0" u="none" strike="noStrike" kern="1200" spc="15" dirty="0">
                        <a:solidFill>
                          <a:schemeClr val="tx1"/>
                        </a:solidFill>
                        <a:effectLst/>
                        <a:latin typeface="Arial" panose="020B0604020202020204" pitchFamily="34" charset="0"/>
                        <a:ea typeface="Verdana" panose="020B060403050404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en-IN" sz="1000" b="0" i="0" u="none" strike="noStrike" kern="1200" spc="15" dirty="0">
                        <a:solidFill>
                          <a:schemeClr val="tx1"/>
                        </a:solidFill>
                        <a:effectLst/>
                        <a:latin typeface="Arial" panose="020B0604020202020204" pitchFamily="34" charset="0"/>
                        <a:ea typeface="Verdana" panose="020B0604030504040204" pitchFamily="34" charset="0"/>
                        <a:cs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IN" sz="1000" b="0" i="0" u="none" strike="noStrike" kern="1200" spc="15" dirty="0">
                          <a:solidFill>
                            <a:schemeClr val="tx1"/>
                          </a:solidFill>
                          <a:effectLst/>
                          <a:latin typeface="Arial" panose="020B0604020202020204" pitchFamily="34" charset="0"/>
                          <a:ea typeface="Verdana" panose="020B0604030504040204" pitchFamily="34" charset="0"/>
                          <a:cs typeface="Arial" panose="020B0604020202020204" pitchFamily="34" charset="0"/>
                        </a:rPr>
                        <a:t>8.2.3.</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IN" sz="1000" b="0" i="0" u="none" strike="noStrike" kern="1200" spc="15" dirty="0">
                          <a:solidFill>
                            <a:schemeClr val="tx1"/>
                          </a:solidFill>
                          <a:effectLst/>
                          <a:latin typeface="Arial" panose="020B0604020202020204" pitchFamily="34" charset="0"/>
                          <a:ea typeface="Verdana" panose="020B0604030504040204" pitchFamily="34" charset="0"/>
                          <a:cs typeface="Arial" panose="020B0604020202020204" pitchFamily="34" charset="0"/>
                        </a:rPr>
                        <a:t>By End User</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endParaRPr lang="en-US" sz="1000" b="1" i="0" u="none" strike="noStrike" kern="1200" spc="15" dirty="0">
                        <a:solidFill>
                          <a:schemeClr val="tx1"/>
                        </a:solidFill>
                        <a:effectLst/>
                        <a:latin typeface="Arial" panose="020B0604020202020204" pitchFamily="34" charset="0"/>
                        <a:ea typeface="Verdana" panose="020B060403050404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70171384"/>
                  </a:ext>
                </a:extLst>
              </a:tr>
              <a:tr h="168322">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endParaRPr lang="en-US" sz="1000" b="1" i="0" u="none" strike="noStrike" kern="1200" spc="15" dirty="0">
                        <a:solidFill>
                          <a:schemeClr val="tx1"/>
                        </a:solidFill>
                        <a:effectLst/>
                        <a:latin typeface="Arial" panose="020B0604020202020204" pitchFamily="34" charset="0"/>
                        <a:ea typeface="Verdana" panose="020B060403050404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en-IN" sz="1000" b="0" i="0" u="none" strike="noStrike" kern="1200" spc="15" dirty="0">
                        <a:solidFill>
                          <a:schemeClr val="tx1"/>
                        </a:solidFill>
                        <a:effectLst/>
                        <a:latin typeface="Arial" panose="020B0604020202020204" pitchFamily="34" charset="0"/>
                        <a:ea typeface="Verdana" panose="020B0604030504040204" pitchFamily="34" charset="0"/>
                        <a:cs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IN" sz="1000" b="0" i="0" u="none" strike="noStrike" kern="1200" spc="15" dirty="0">
                          <a:solidFill>
                            <a:schemeClr val="tx1"/>
                          </a:solidFill>
                          <a:effectLst/>
                          <a:latin typeface="Arial" panose="020B0604020202020204" pitchFamily="34" charset="0"/>
                          <a:ea typeface="Verdana" panose="020B0604030504040204" pitchFamily="34" charset="0"/>
                          <a:cs typeface="Arial" panose="020B0604020202020204" pitchFamily="34" charset="0"/>
                        </a:rPr>
                        <a:t>8.2.4.</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IN" sz="1000" b="0" i="0" u="none" strike="noStrike" kern="1200" spc="15" dirty="0">
                          <a:solidFill>
                            <a:schemeClr val="tx1"/>
                          </a:solidFill>
                          <a:effectLst/>
                          <a:latin typeface="Arial" panose="020B0604020202020204" pitchFamily="34" charset="0"/>
                          <a:ea typeface="Verdana" panose="020B0604030504040204" pitchFamily="34" charset="0"/>
                          <a:cs typeface="Arial" panose="020B0604020202020204" pitchFamily="34" charset="0"/>
                        </a:rPr>
                        <a:t>By Application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endParaRPr lang="en-US" sz="1000" b="1" i="0" u="none" strike="noStrike" kern="1200" spc="15" dirty="0">
                        <a:solidFill>
                          <a:schemeClr val="tx1"/>
                        </a:solidFill>
                        <a:effectLst/>
                        <a:latin typeface="Arial" panose="020B0604020202020204" pitchFamily="34" charset="0"/>
                        <a:ea typeface="Verdana" panose="020B060403050404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087403909"/>
                  </a:ext>
                </a:extLst>
              </a:tr>
              <a:tr h="168322">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sz="1000" b="1" i="0" u="none" strike="noStrike" kern="1200" spc="15" dirty="0">
                          <a:solidFill>
                            <a:schemeClr val="tx1"/>
                          </a:solidFill>
                          <a:effectLst/>
                          <a:latin typeface="Arial" panose="020B0604020202020204" pitchFamily="34" charset="0"/>
                          <a:ea typeface="Verdana" panose="020B0604030504040204" pitchFamily="34" charset="0"/>
                          <a:cs typeface="Arial" panose="020B0604020202020204" pitchFamily="34" charset="0"/>
                        </a:rPr>
                        <a:t>9.</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3">
                  <a:txBody>
                    <a:bodyPr/>
                    <a:lstStyle/>
                    <a:p>
                      <a:pPr algn="just" fontAlgn="ctr"/>
                      <a:r>
                        <a:rPr lang="en-US" sz="1000" b="1" u="none" strike="noStrike" kern="1200" spc="15" dirty="0">
                          <a:solidFill>
                            <a:schemeClr val="tx1"/>
                          </a:solidFill>
                          <a:effectLst/>
                          <a:latin typeface="Arial" panose="020B0604020202020204" pitchFamily="34" charset="0"/>
                          <a:ea typeface="Verdana" panose="020B0604030504040204" pitchFamily="34" charset="0"/>
                          <a:cs typeface="Arial" panose="020B0604020202020204" pitchFamily="34" charset="0"/>
                        </a:rPr>
                        <a:t> Germany Market Dynamics</a:t>
                      </a:r>
                      <a:endParaRPr lang="en-IN" sz="1000" b="1" u="none" strike="noStrike" kern="1200" spc="15" dirty="0">
                        <a:solidFill>
                          <a:schemeClr val="tx1"/>
                        </a:solidFill>
                        <a:effectLst/>
                        <a:latin typeface="Arial" panose="020B0604020202020204" pitchFamily="34" charset="0"/>
                        <a:ea typeface="Verdana" panose="020B0604030504040204" pitchFamily="34" charset="0"/>
                        <a:cs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1000" b="0" i="0" u="none" strike="noStrike" kern="1200" dirty="0">
                          <a:solidFill>
                            <a:schemeClr val="tx1"/>
                          </a:solidFill>
                          <a:effectLst/>
                          <a:latin typeface="Arial" panose="020B0604020202020204" pitchFamily="34" charset="0"/>
                          <a:ea typeface="Verdana" panose="020B0604030504040204" pitchFamily="34" charset="0"/>
                          <a:cs typeface="Arial" panose="020B0604020202020204" pitchFamily="34" charset="0"/>
                        </a:rPr>
                        <a:t> Real Fur Market Price Trend and Forecast</a:t>
                      </a:r>
                      <a:endParaRPr lang="en-IN" sz="1000" b="0" i="0" u="none" strike="noStrike" kern="1200" dirty="0">
                        <a:solidFill>
                          <a:schemeClr val="tx1"/>
                        </a:solidFill>
                        <a:effectLst/>
                        <a:latin typeface="Arial" panose="020B0604020202020204" pitchFamily="34" charset="0"/>
                        <a:ea typeface="Verdana" panose="020B0604030504040204" pitchFamily="34" charset="0"/>
                        <a:cs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IN" sz="1000" b="0" i="0" u="none" strike="noStrike" kern="1200" spc="15" dirty="0">
                          <a:solidFill>
                            <a:schemeClr val="tx1"/>
                          </a:solidFill>
                          <a:effectLst/>
                          <a:latin typeface="Arial" panose="020B0604020202020204" pitchFamily="34" charset="0"/>
                          <a:ea typeface="Verdana" panose="020B0604030504040204" pitchFamily="34" charset="0"/>
                          <a:cs typeface="Arial" panose="020B0604020202020204" pitchFamily="34" charset="0"/>
                        </a:rPr>
                        <a:t>By Company</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endParaRPr lang="en-US" sz="1000" b="1" i="0" u="none" strike="noStrike" kern="1200" spc="15" dirty="0">
                        <a:solidFill>
                          <a:schemeClr val="tx1"/>
                        </a:solidFill>
                        <a:effectLst/>
                        <a:latin typeface="Arial" panose="020B0604020202020204" pitchFamily="34" charset="0"/>
                        <a:ea typeface="Verdana" panose="020B0604030504040204" pitchFamily="34" charset="0"/>
                        <a:cs typeface="Arial" panose="020B0604020202020204" pitchFamily="34" charset="0"/>
                      </a:endParaRPr>
                    </a:p>
                  </a:txBody>
                  <a:tcPr anchor="ctr">
                    <a:lnL w="12700" cmpd="sng">
                      <a:noFill/>
                    </a:lnL>
                    <a:lnT w="12700" cmpd="sng">
                      <a:noFill/>
                    </a:lnT>
                    <a:noFill/>
                  </a:tcPr>
                </a:tc>
                <a:extLst>
                  <a:ext uri="{0D108BD9-81ED-4DB2-BD59-A6C34878D82A}">
                    <a16:rowId xmlns:a16="http://schemas.microsoft.com/office/drawing/2014/main" val="2289311012"/>
                  </a:ext>
                </a:extLst>
              </a:tr>
              <a:tr h="168322">
                <a:tc>
                  <a:txBody>
                    <a:bodyPr/>
                    <a:lstStyle/>
                    <a:p>
                      <a:pPr marL="0" marR="0" indent="0" algn="just" defTabSz="914400" rtl="0" eaLnBrk="1" fontAlgn="ctr" latinLnBrk="0" hangingPunct="1">
                        <a:lnSpc>
                          <a:spcPct val="100000"/>
                        </a:lnSpc>
                        <a:spcBef>
                          <a:spcPts val="0"/>
                        </a:spcBef>
                        <a:spcAft>
                          <a:spcPts val="0"/>
                        </a:spcAft>
                        <a:buClrTx/>
                        <a:buSzTx/>
                        <a:buFontTx/>
                        <a:buNone/>
                        <a:tabLst/>
                        <a:defRPr/>
                      </a:pPr>
                      <a:endParaRPr lang="en-US" sz="1000" b="1" i="0" u="none" strike="noStrike" kern="1200" spc="15" dirty="0">
                        <a:solidFill>
                          <a:schemeClr val="tx1"/>
                        </a:solidFill>
                        <a:effectLst/>
                        <a:latin typeface="Arial" panose="020B0604020202020204" pitchFamily="34" charset="0"/>
                        <a:ea typeface="Verdana" panose="020B060403050404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400" rtl="0" eaLnBrk="1" fontAlgn="ctr" latinLnBrk="0" hangingPunct="1"/>
                      <a:r>
                        <a:rPr lang="en-IN" sz="1000" b="0" i="0" u="none" strike="noStrike" kern="1200" spc="15" dirty="0">
                          <a:solidFill>
                            <a:schemeClr val="tx1"/>
                          </a:solidFill>
                          <a:effectLst/>
                          <a:latin typeface="Arial" panose="020B0604020202020204" pitchFamily="34" charset="0"/>
                          <a:ea typeface="Verdana" panose="020B0604030504040204" pitchFamily="34" charset="0"/>
                          <a:cs typeface="Arial" panose="020B0604020202020204" pitchFamily="34" charset="0"/>
                        </a:rPr>
                        <a:t>9.1.</a:t>
                      </a:r>
                    </a:p>
                  </a:txBody>
                  <a:tcPr marL="9525" marR="9525" marT="9525" marB="0"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algn="l" defTabSz="914400" rtl="0" eaLnBrk="1" fontAlgn="ctr" latinLnBrk="0" hangingPunct="1"/>
                      <a:r>
                        <a:rPr lang="en-IN" sz="1000" b="0" i="0" u="none" strike="noStrike" kern="1200" spc="15" dirty="0">
                          <a:solidFill>
                            <a:schemeClr val="tx1"/>
                          </a:solidFill>
                          <a:effectLst/>
                          <a:latin typeface="Arial" panose="020B0604020202020204" pitchFamily="34" charset="0"/>
                          <a:ea typeface="Verdana" panose="020B0604030504040204" pitchFamily="34" charset="0"/>
                          <a:cs typeface="Arial" panose="020B0604020202020204" pitchFamily="34" charset="0"/>
                        </a:rPr>
                        <a:t>Drivers</a:t>
                      </a:r>
                    </a:p>
                  </a:txBody>
                  <a:tcPr marL="9525" marR="9525" marT="9525" marB="0"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algn="just" defTabSz="914400" rtl="0" eaLnBrk="1" fontAlgn="ctr" latinLnBrk="0" hangingPunct="1"/>
                      <a:r>
                        <a:rPr lang="en-IN" sz="1000" b="0" i="0" u="none" strike="noStrike" kern="1200" spc="15" dirty="0">
                          <a:solidFill>
                            <a:schemeClr val="tx1"/>
                          </a:solidFill>
                          <a:effectLst/>
                          <a:latin typeface="Arial" panose="020B0604020202020204" pitchFamily="34" charset="0"/>
                          <a:ea typeface="Verdana" panose="020B0604030504040204" pitchFamily="34" charset="0"/>
                          <a:cs typeface="Arial" panose="020B0604020202020204" pitchFamily="34" charset="0"/>
                        </a:rPr>
                        <a:t>  By Value</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just" defTabSz="914400" rtl="0" eaLnBrk="1" fontAlgn="ctr" latinLnBrk="0" hangingPunct="1">
                        <a:lnSpc>
                          <a:spcPct val="100000"/>
                        </a:lnSpc>
                        <a:spcBef>
                          <a:spcPts val="0"/>
                        </a:spcBef>
                        <a:spcAft>
                          <a:spcPts val="0"/>
                        </a:spcAft>
                        <a:buClrTx/>
                        <a:buSzTx/>
                        <a:buFontTx/>
                        <a:buNone/>
                        <a:tabLst/>
                        <a:defRPr/>
                      </a:pPr>
                      <a:endParaRPr lang="en-US" sz="1000" b="1" i="0" u="none" strike="noStrike" kern="1200" spc="15" dirty="0">
                        <a:solidFill>
                          <a:schemeClr val="tx1"/>
                        </a:solidFill>
                        <a:effectLst/>
                        <a:latin typeface="Arial" panose="020B0604020202020204" pitchFamily="34" charset="0"/>
                        <a:ea typeface="Verdana" panose="020B0604030504040204" pitchFamily="34" charset="0"/>
                        <a:cs typeface="Arial" panose="020B0604020202020204" pitchFamily="34" charset="0"/>
                      </a:endParaRPr>
                    </a:p>
                  </a:txBody>
                  <a:tcPr anchor="ctr">
                    <a:lnL w="12700" cmpd="sng">
                      <a:noFill/>
                    </a:lnL>
                    <a:noFill/>
                  </a:tcPr>
                </a:tc>
                <a:extLst>
                  <a:ext uri="{0D108BD9-81ED-4DB2-BD59-A6C34878D82A}">
                    <a16:rowId xmlns:a16="http://schemas.microsoft.com/office/drawing/2014/main" val="2867506064"/>
                  </a:ext>
                </a:extLst>
              </a:tr>
              <a:tr h="168322">
                <a:tc>
                  <a:txBody>
                    <a:bodyPr/>
                    <a:lstStyle/>
                    <a:p>
                      <a:pPr marL="0" marR="0" indent="0" algn="just" defTabSz="914400" rtl="0" eaLnBrk="1" fontAlgn="ctr" latinLnBrk="0" hangingPunct="1">
                        <a:lnSpc>
                          <a:spcPct val="100000"/>
                        </a:lnSpc>
                        <a:spcBef>
                          <a:spcPts val="0"/>
                        </a:spcBef>
                        <a:spcAft>
                          <a:spcPts val="0"/>
                        </a:spcAft>
                        <a:buClrTx/>
                        <a:buSzTx/>
                        <a:buFontTx/>
                        <a:buNone/>
                        <a:tabLst/>
                        <a:defRPr/>
                      </a:pPr>
                      <a:endParaRPr lang="en-US" sz="1000" b="1" i="0" u="none" strike="noStrike" kern="1200" spc="15" dirty="0">
                        <a:solidFill>
                          <a:schemeClr val="tx1"/>
                        </a:solidFill>
                        <a:effectLst/>
                        <a:latin typeface="Arial" panose="020B0604020202020204" pitchFamily="34" charset="0"/>
                        <a:ea typeface="Verdana" panose="020B060403050404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400" rtl="0" eaLnBrk="1" fontAlgn="ctr" latinLnBrk="0" hangingPunct="1"/>
                      <a:r>
                        <a:rPr lang="en-IN" sz="1000" b="0" i="0" u="none" strike="noStrike" kern="1200" spc="15" dirty="0">
                          <a:solidFill>
                            <a:schemeClr val="tx1"/>
                          </a:solidFill>
                          <a:effectLst/>
                          <a:latin typeface="Arial" panose="020B0604020202020204" pitchFamily="34" charset="0"/>
                          <a:ea typeface="Verdana" panose="020B0604030504040204" pitchFamily="34" charset="0"/>
                          <a:cs typeface="Arial" panose="020B0604020202020204" pitchFamily="34" charset="0"/>
                        </a:rPr>
                        <a:t>9.2.</a:t>
                      </a:r>
                    </a:p>
                  </a:txBody>
                  <a:tcPr marL="9525" marR="9525" marT="9525" marB="0"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algn="l" defTabSz="914400" rtl="0" eaLnBrk="1" fontAlgn="ctr" latinLnBrk="0" hangingPunct="1"/>
                      <a:r>
                        <a:rPr lang="en-IN" sz="1000" b="0" i="0" u="none" strike="noStrike" kern="1200" spc="15" dirty="0">
                          <a:solidFill>
                            <a:schemeClr val="tx1"/>
                          </a:solidFill>
                          <a:effectLst/>
                          <a:latin typeface="Arial" panose="020B0604020202020204" pitchFamily="34" charset="0"/>
                          <a:ea typeface="Verdana" panose="020B0604030504040204" pitchFamily="34" charset="0"/>
                          <a:cs typeface="Arial" panose="020B0604020202020204" pitchFamily="34" charset="0"/>
                        </a:rPr>
                        <a:t>Challenges</a:t>
                      </a:r>
                    </a:p>
                  </a:txBody>
                  <a:tcPr marL="9525" marR="9525" marT="9525" marB="0"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a:txBody>
                    <a:bodyPr/>
                    <a:lstStyle/>
                    <a:p>
                      <a:pPr marL="0" marR="0" indent="0" algn="just" defTabSz="914400" rtl="0" eaLnBrk="1" fontAlgn="ctr" latinLnBrk="0" hangingPunct="1">
                        <a:lnSpc>
                          <a:spcPct val="100000"/>
                        </a:lnSpc>
                        <a:spcBef>
                          <a:spcPts val="0"/>
                        </a:spcBef>
                        <a:spcAft>
                          <a:spcPts val="0"/>
                        </a:spcAft>
                        <a:buClrTx/>
                        <a:buSzTx/>
                        <a:buFontTx/>
                        <a:buNone/>
                        <a:tabLst/>
                        <a:defRPr/>
                      </a:pPr>
                      <a:endParaRPr lang="en-US" sz="1000" b="1" i="0" u="none" strike="noStrike" kern="1200" spc="15" dirty="0">
                        <a:solidFill>
                          <a:schemeClr val="tx1"/>
                        </a:solidFill>
                        <a:effectLst/>
                        <a:latin typeface="Arial" panose="020B0604020202020204" pitchFamily="34" charset="0"/>
                        <a:ea typeface="Verdana" panose="020B0604030504040204" pitchFamily="34" charset="0"/>
                        <a:cs typeface="Arial" panose="020B0604020202020204" pitchFamily="34" charset="0"/>
                      </a:endParaRPr>
                    </a:p>
                  </a:txBody>
                  <a:tcPr anchor="ctr">
                    <a:lnL w="12700" cmpd="sng">
                      <a:noFill/>
                    </a:lnL>
                    <a:noFill/>
                  </a:tcPr>
                </a:tc>
                <a:extLst>
                  <a:ext uri="{0D108BD9-81ED-4DB2-BD59-A6C34878D82A}">
                    <a16:rowId xmlns:a16="http://schemas.microsoft.com/office/drawing/2014/main" val="2851325800"/>
                  </a:ext>
                </a:extLst>
              </a:tr>
              <a:tr h="168322">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sz="1000" b="1" i="0" u="none" strike="noStrike" kern="1200" spc="15" dirty="0">
                          <a:solidFill>
                            <a:schemeClr val="tx1"/>
                          </a:solidFill>
                          <a:effectLst/>
                          <a:latin typeface="Arial" panose="020B0604020202020204" pitchFamily="34" charset="0"/>
                          <a:ea typeface="Verdana" panose="020B0604030504040204" pitchFamily="34" charset="0"/>
                          <a:cs typeface="Arial" panose="020B0604020202020204" pitchFamily="34" charset="0"/>
                        </a:rPr>
                        <a:t>10.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3">
                  <a:txBody>
                    <a:bodyPr/>
                    <a:lstStyle/>
                    <a:p>
                      <a:pPr marL="0" algn="l" defTabSz="914400" rtl="0" eaLnBrk="1" fontAlgn="ctr" latinLnBrk="0" hangingPunct="1"/>
                      <a:r>
                        <a:rPr lang="en-IN" sz="1000" b="1" i="0" u="none" strike="noStrike" kern="1200" spc="15" dirty="0">
                          <a:solidFill>
                            <a:schemeClr val="tx1"/>
                          </a:solidFill>
                          <a:effectLst/>
                          <a:latin typeface="Arial" panose="020B0604020202020204" pitchFamily="34" charset="0"/>
                          <a:ea typeface="Verdana" panose="020B0604030504040204" pitchFamily="34" charset="0"/>
                          <a:cs typeface="Arial" panose="020B0604020202020204" pitchFamily="34" charset="0"/>
                        </a:rPr>
                        <a:t> Germany Market Trends &amp; Developments</a:t>
                      </a:r>
                    </a:p>
                  </a:txBody>
                  <a:tcPr marL="9525" marR="9525" marT="9525" marB="0"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en-IN" sz="1000" b="0" i="0" u="none" strike="noStrike" kern="1200" spc="15" dirty="0">
                        <a:solidFill>
                          <a:schemeClr val="tx1"/>
                        </a:solidFill>
                        <a:effectLst/>
                        <a:latin typeface="Arial" panose="020B0604020202020204" pitchFamily="34" charset="0"/>
                        <a:ea typeface="Verdana" panose="020B0604030504040204" pitchFamily="34" charset="0"/>
                        <a:cs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algn="just" defTabSz="914400" rtl="0" eaLnBrk="1" fontAlgn="ctr" latinLnBrk="0" hangingPunct="1"/>
                      <a:endParaRPr lang="en-IN" sz="1000" b="0" i="0" u="none" strike="noStrike" kern="1200" spc="15" dirty="0">
                        <a:solidFill>
                          <a:schemeClr val="tx1"/>
                        </a:solidFill>
                        <a:effectLst/>
                        <a:latin typeface="Arial" panose="020B0604020202020204" pitchFamily="34" charset="0"/>
                        <a:ea typeface="Verdana" panose="020B0604030504040204" pitchFamily="34" charset="0"/>
                        <a:cs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just" defTabSz="914400" rtl="0" eaLnBrk="1" fontAlgn="ctr" latinLnBrk="0" hangingPunct="1">
                        <a:lnSpc>
                          <a:spcPct val="100000"/>
                        </a:lnSpc>
                        <a:spcBef>
                          <a:spcPts val="0"/>
                        </a:spcBef>
                        <a:spcAft>
                          <a:spcPts val="0"/>
                        </a:spcAft>
                        <a:buClrTx/>
                        <a:buSzTx/>
                        <a:buFontTx/>
                        <a:buNone/>
                        <a:tabLst/>
                        <a:defRPr/>
                      </a:pPr>
                      <a:endParaRPr lang="en-US" sz="1000" b="1" i="0" u="none" strike="noStrike" kern="1200" spc="15" dirty="0">
                        <a:solidFill>
                          <a:schemeClr val="tx1"/>
                        </a:solidFill>
                        <a:effectLst/>
                        <a:latin typeface="Arial" panose="020B0604020202020204" pitchFamily="34" charset="0"/>
                        <a:ea typeface="Verdana" panose="020B0604030504040204" pitchFamily="34" charset="0"/>
                        <a:cs typeface="Arial" panose="020B0604020202020204" pitchFamily="34" charset="0"/>
                      </a:endParaRPr>
                    </a:p>
                  </a:txBody>
                  <a:tcPr anchor="ctr">
                    <a:lnL w="12700" cmpd="sng">
                      <a:noFill/>
                    </a:lnL>
                    <a:noFill/>
                  </a:tcPr>
                </a:tc>
                <a:extLst>
                  <a:ext uri="{0D108BD9-81ED-4DB2-BD59-A6C34878D82A}">
                    <a16:rowId xmlns:a16="http://schemas.microsoft.com/office/drawing/2014/main" val="3772880631"/>
                  </a:ext>
                </a:extLst>
              </a:tr>
              <a:tr h="168322">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sz="1000" b="1" i="0" u="none" strike="noStrike" kern="1200" spc="15" dirty="0">
                          <a:solidFill>
                            <a:schemeClr val="tx1"/>
                          </a:solidFill>
                          <a:effectLst/>
                          <a:latin typeface="Arial" panose="020B0604020202020204" pitchFamily="34" charset="0"/>
                          <a:ea typeface="Verdana" panose="020B0604030504040204" pitchFamily="34" charset="0"/>
                          <a:cs typeface="Arial" panose="020B0604020202020204" pitchFamily="34" charset="0"/>
                        </a:rPr>
                        <a:t>11.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4">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IN" sz="1000" b="1" i="0" u="none" strike="noStrike" kern="1200" spc="15" dirty="0">
                          <a:solidFill>
                            <a:schemeClr val="tx1"/>
                          </a:solidFill>
                          <a:effectLst/>
                          <a:latin typeface="Arial" panose="020B0604020202020204" pitchFamily="34" charset="0"/>
                          <a:ea typeface="Verdana" panose="020B0604030504040204" pitchFamily="34" charset="0"/>
                          <a:cs typeface="Arial" panose="020B0604020202020204" pitchFamily="34" charset="0"/>
                        </a:rPr>
                        <a:t>  German Competitive Landscape</a:t>
                      </a:r>
                    </a:p>
                  </a:txBody>
                  <a:tcPr marL="9525" marR="9525" marT="9525" marB="0"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IN" sz="1000" b="0" i="0" u="none" strike="noStrike" kern="1200" spc="15" dirty="0">
                          <a:solidFill>
                            <a:schemeClr val="tx1"/>
                          </a:solidFill>
                          <a:effectLst/>
                          <a:latin typeface="Arial" panose="020B0604020202020204" pitchFamily="34" charset="0"/>
                          <a:ea typeface="Verdana" panose="020B0604030504040204" pitchFamily="34" charset="0"/>
                          <a:cs typeface="Arial" panose="020B0604020202020204" pitchFamily="34" charset="0"/>
                        </a:rPr>
                        <a:t>8.1.2.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algn="just" defTabSz="914400" rtl="0" eaLnBrk="1" fontAlgn="ctr" latinLnBrk="0" hangingPunct="1"/>
                      <a:r>
                        <a:rPr lang="en-IN" sz="1000" b="0" i="0" u="none" strike="noStrike" kern="1200" spc="15" dirty="0">
                          <a:solidFill>
                            <a:schemeClr val="tx1"/>
                          </a:solidFill>
                          <a:effectLst/>
                          <a:latin typeface="Arial" panose="020B0604020202020204" pitchFamily="34" charset="0"/>
                          <a:ea typeface="Verdana" panose="020B0604030504040204" pitchFamily="34" charset="0"/>
                          <a:cs typeface="Arial" panose="020B0604020202020204" pitchFamily="34" charset="0"/>
                        </a:rPr>
                        <a:t>  By Volume</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dirty="0"/>
                    </a:p>
                  </a:txBody>
                  <a:tcPr/>
                </a:tc>
                <a:extLst>
                  <a:ext uri="{0D108BD9-81ED-4DB2-BD59-A6C34878D82A}">
                    <a16:rowId xmlns:a16="http://schemas.microsoft.com/office/drawing/2014/main" val="966067126"/>
                  </a:ext>
                </a:extLst>
              </a:tr>
              <a:tr h="168322">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endParaRPr lang="en-US" sz="1000" b="1" i="0" u="none" strike="noStrike" kern="1200" spc="15" dirty="0">
                        <a:solidFill>
                          <a:schemeClr val="tx1"/>
                        </a:solidFill>
                        <a:effectLst/>
                        <a:latin typeface="Arial" panose="020B0604020202020204" pitchFamily="34" charset="0"/>
                        <a:ea typeface="Verdana" panose="020B060403050404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IN" sz="1000" b="0" i="0" u="none" strike="noStrike" kern="1200" spc="15" dirty="0">
                          <a:solidFill>
                            <a:schemeClr val="tx1"/>
                          </a:solidFill>
                          <a:effectLst/>
                          <a:latin typeface="Arial" panose="020B0604020202020204" pitchFamily="34" charset="0"/>
                          <a:ea typeface="Verdana" panose="020B0604030504040204" pitchFamily="34" charset="0"/>
                          <a:cs typeface="Arial" panose="020B0604020202020204" pitchFamily="34" charset="0"/>
                        </a:rPr>
                        <a:t>11.1.</a:t>
                      </a:r>
                    </a:p>
                  </a:txBody>
                  <a:tcPr marL="9525" marR="9525" marT="9525" marB="0"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3">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IN" sz="1000" b="0" i="0" u="none" strike="noStrike" kern="1200" spc="15" dirty="0">
                          <a:solidFill>
                            <a:schemeClr val="tx1"/>
                          </a:solidFill>
                          <a:effectLst/>
                          <a:latin typeface="Arial" panose="020B0604020202020204" pitchFamily="34" charset="0"/>
                          <a:ea typeface="Verdana" panose="020B0604030504040204" pitchFamily="34" charset="0"/>
                          <a:cs typeface="Arial" panose="020B0604020202020204" pitchFamily="34" charset="0"/>
                        </a:rPr>
                        <a:t>Competitive Outlook </a:t>
                      </a:r>
                    </a:p>
                  </a:txBody>
                  <a:tcPr marL="9525" marR="9525" marT="9525" marB="0"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algn="just" defTabSz="914400" rtl="0" eaLnBrk="1" fontAlgn="ctr" latinLnBrk="0" hangingPunct="1"/>
                      <a:endParaRPr lang="en-IN" sz="1000" b="0" i="0" u="none" strike="noStrike" kern="1200" spc="15" dirty="0">
                        <a:solidFill>
                          <a:schemeClr val="tx1"/>
                        </a:solidFill>
                        <a:effectLst/>
                        <a:latin typeface="Arial" panose="020B0604020202020204" pitchFamily="34" charset="0"/>
                        <a:ea typeface="Verdana" panose="020B0604030504040204" pitchFamily="34" charset="0"/>
                        <a:cs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extLst>
                  <a:ext uri="{0D108BD9-81ED-4DB2-BD59-A6C34878D82A}">
                    <a16:rowId xmlns:a16="http://schemas.microsoft.com/office/drawing/2014/main" val="986200232"/>
                  </a:ext>
                </a:extLst>
              </a:tr>
              <a:tr h="168322">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endParaRPr lang="en-US" sz="1000" b="1" i="0" u="none" strike="noStrike" kern="1200" spc="15" dirty="0">
                        <a:solidFill>
                          <a:schemeClr val="tx1"/>
                        </a:solidFill>
                        <a:effectLst/>
                        <a:latin typeface="Arial" panose="020B0604020202020204" pitchFamily="34" charset="0"/>
                        <a:ea typeface="Verdana" panose="020B060403050404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IN" sz="1000" b="0" i="0" u="none" strike="noStrike" kern="1200" spc="15" dirty="0">
                          <a:solidFill>
                            <a:schemeClr val="tx1"/>
                          </a:solidFill>
                          <a:effectLst/>
                          <a:latin typeface="Arial" panose="020B0604020202020204" pitchFamily="34" charset="0"/>
                          <a:ea typeface="Verdana" panose="020B0604030504040204" pitchFamily="34" charset="0"/>
                          <a:cs typeface="Arial" panose="020B0604020202020204" pitchFamily="34" charset="0"/>
                        </a:rPr>
                        <a:t>11.2.</a:t>
                      </a:r>
                    </a:p>
                  </a:txBody>
                  <a:tcPr marL="9525" marR="9525" marT="9525" marB="0"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3">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IN" sz="1000" b="0" i="0" u="none" strike="noStrike" kern="1200" spc="15" dirty="0">
                          <a:solidFill>
                            <a:schemeClr val="tx1"/>
                          </a:solidFill>
                          <a:effectLst/>
                          <a:latin typeface="Arial" panose="020B0604020202020204" pitchFamily="34" charset="0"/>
                          <a:ea typeface="Verdana" panose="020B0604030504040204" pitchFamily="34" charset="0"/>
                          <a:cs typeface="Arial" panose="020B0604020202020204" pitchFamily="34" charset="0"/>
                        </a:rPr>
                        <a:t>Company Profile: </a:t>
                      </a:r>
                      <a:r>
                        <a:rPr lang="en-IN" sz="1000" b="0" i="0" u="none" strike="noStrike" kern="1200" spc="15" dirty="0" err="1">
                          <a:solidFill>
                            <a:schemeClr val="tx1"/>
                          </a:solidFill>
                          <a:effectLst/>
                          <a:latin typeface="Arial" panose="020B0604020202020204" pitchFamily="34" charset="0"/>
                          <a:ea typeface="Verdana" panose="020B0604030504040204" pitchFamily="34" charset="0"/>
                          <a:cs typeface="Arial" panose="020B0604020202020204" pitchFamily="34" charset="0"/>
                        </a:rPr>
                        <a:t>Xella</a:t>
                      </a:r>
                      <a:endParaRPr lang="en-IN" sz="1000" b="0" i="0" u="none" strike="noStrike" kern="1200" spc="15" dirty="0">
                        <a:solidFill>
                          <a:schemeClr val="tx1"/>
                        </a:solidFill>
                        <a:effectLst/>
                        <a:latin typeface="Arial" panose="020B0604020202020204" pitchFamily="34" charset="0"/>
                        <a:ea typeface="Verdana" panose="020B0604030504040204" pitchFamily="34" charset="0"/>
                        <a:cs typeface="Arial" panose="020B0604020202020204" pitchFamily="34" charset="0"/>
                      </a:endParaRPr>
                    </a:p>
                  </a:txBody>
                  <a:tcPr marL="9525" marR="9525" marT="9525" marB="0"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algn="just" defTabSz="914400" rtl="0" eaLnBrk="1" fontAlgn="ctr" latinLnBrk="0" hangingPunct="1"/>
                      <a:endParaRPr lang="en-IN" sz="1000" b="0" i="0" u="none" strike="noStrike" kern="1200" spc="15" dirty="0">
                        <a:solidFill>
                          <a:schemeClr val="tx1"/>
                        </a:solidFill>
                        <a:effectLst/>
                        <a:latin typeface="Arial" panose="020B0604020202020204" pitchFamily="34" charset="0"/>
                        <a:ea typeface="Verdana" panose="020B0604030504040204" pitchFamily="34" charset="0"/>
                        <a:cs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extLst>
                  <a:ext uri="{0D108BD9-81ED-4DB2-BD59-A6C34878D82A}">
                    <a16:rowId xmlns:a16="http://schemas.microsoft.com/office/drawing/2014/main" val="717466652"/>
                  </a:ext>
                </a:extLst>
              </a:tr>
              <a:tr h="168322">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endParaRPr lang="en-US" sz="1000" b="1" i="0" u="none" strike="noStrike" kern="1200" spc="15" dirty="0">
                        <a:solidFill>
                          <a:schemeClr val="tx1"/>
                        </a:solidFill>
                        <a:effectLst/>
                        <a:latin typeface="Arial" panose="020B0604020202020204" pitchFamily="34" charset="0"/>
                        <a:ea typeface="Verdana" panose="020B060403050404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endParaRPr lang="en-IN" sz="1000" b="0" i="0" u="none" strike="noStrike" kern="1200" spc="15" dirty="0">
                        <a:solidFill>
                          <a:schemeClr val="tx1"/>
                        </a:solidFill>
                        <a:effectLst/>
                        <a:latin typeface="Arial" panose="020B0604020202020204" pitchFamily="34" charset="0"/>
                        <a:ea typeface="Verdana" panose="020B0604030504040204" pitchFamily="34" charset="0"/>
                        <a:cs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IN" sz="1000" b="0" i="0" u="none" strike="noStrike" kern="1200" spc="15" dirty="0">
                          <a:solidFill>
                            <a:schemeClr val="tx1"/>
                          </a:solidFill>
                          <a:effectLst/>
                          <a:latin typeface="Arial" panose="020B0604020202020204" pitchFamily="34" charset="0"/>
                          <a:ea typeface="Verdana" panose="020B0604030504040204" pitchFamily="34" charset="0"/>
                          <a:cs typeface="Arial" panose="020B0604020202020204" pitchFamily="34" charset="0"/>
                        </a:rPr>
                        <a:t>11.2.1.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algn="just" defTabSz="914400" rtl="0" eaLnBrk="1" fontAlgn="ctr" latinLnBrk="0" hangingPunct="1"/>
                      <a:r>
                        <a:rPr lang="en-IN" sz="1000" b="0" i="0" u="none" strike="noStrike" kern="1200" spc="15" dirty="0">
                          <a:solidFill>
                            <a:schemeClr val="tx1"/>
                          </a:solidFill>
                          <a:effectLst/>
                          <a:latin typeface="Arial" panose="020B0604020202020204" pitchFamily="34" charset="0"/>
                          <a:ea typeface="Verdana" panose="020B0604030504040204" pitchFamily="34" charset="0"/>
                          <a:cs typeface="Arial" panose="020B0604020202020204" pitchFamily="34" charset="0"/>
                        </a:rPr>
                        <a:t>Company Revenue Analysis </a:t>
                      </a:r>
                      <a:r>
                        <a:rPr lang="en-US" sz="1000" b="0" i="0" u="none" strike="noStrike" kern="1200" spc="15" dirty="0">
                          <a:solidFill>
                            <a:schemeClr val="tx1"/>
                          </a:solidFill>
                          <a:effectLst/>
                          <a:latin typeface="Arial" panose="020B0604020202020204" pitchFamily="34" charset="0"/>
                          <a:ea typeface="Verdana" panose="020B0604030504040204" pitchFamily="34" charset="0"/>
                          <a:cs typeface="Arial" panose="020B0604020202020204" pitchFamily="34" charset="0"/>
                        </a:rPr>
                        <a:t>by Product Type (Block, Roof Panel, Wall Panel, Cladding Panel) </a:t>
                      </a:r>
                      <a:endParaRPr lang="en-IN" sz="1000" b="0" i="0" u="none" strike="noStrike" kern="1200" spc="15" dirty="0">
                        <a:solidFill>
                          <a:schemeClr val="tx1"/>
                        </a:solidFill>
                        <a:effectLst/>
                        <a:latin typeface="Arial" panose="020B0604020202020204" pitchFamily="34" charset="0"/>
                        <a:ea typeface="Verdana" panose="020B0604030504040204" pitchFamily="34" charset="0"/>
                        <a:cs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lnL w="12700" cmpd="sng">
                      <a:noFill/>
                    </a:lnL>
                  </a:tcPr>
                </a:tc>
                <a:extLst>
                  <a:ext uri="{0D108BD9-81ED-4DB2-BD59-A6C34878D82A}">
                    <a16:rowId xmlns:a16="http://schemas.microsoft.com/office/drawing/2014/main" val="1303723146"/>
                  </a:ext>
                </a:extLst>
              </a:tr>
            </a:tbl>
          </a:graphicData>
        </a:graphic>
      </p:graphicFrame>
    </p:spTree>
    <p:extLst>
      <p:ext uri="{BB962C8B-B14F-4D97-AF65-F5344CB8AC3E}">
        <p14:creationId xmlns:p14="http://schemas.microsoft.com/office/powerpoint/2010/main" val="391693548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EF766132-4144-42AC-9E69-7838A000EFEE}"/>
              </a:ext>
            </a:extLst>
          </p:cNvPr>
          <p:cNvGraphicFramePr/>
          <p:nvPr>
            <p:extLst>
              <p:ext uri="{D42A27DB-BD31-4B8C-83A1-F6EECF244321}">
                <p14:modId xmlns:p14="http://schemas.microsoft.com/office/powerpoint/2010/main" val="4268969189"/>
              </p:ext>
            </p:extLst>
          </p:nvPr>
        </p:nvGraphicFramePr>
        <p:xfrm>
          <a:off x="179388" y="880213"/>
          <a:ext cx="8840928" cy="3096769"/>
        </p:xfrm>
        <a:graphic>
          <a:graphicData uri="http://schemas.openxmlformats.org/drawingml/2006/chart">
            <c:chart xmlns:c="http://schemas.openxmlformats.org/drawingml/2006/chart" xmlns:r="http://schemas.openxmlformats.org/officeDocument/2006/relationships" r:id="rId2"/>
          </a:graphicData>
        </a:graphic>
      </p:graphicFrame>
      <p:sp>
        <p:nvSpPr>
          <p:cNvPr id="4" name="TextBox 3">
            <a:extLst>
              <a:ext uri="{FF2B5EF4-FFF2-40B4-BE49-F238E27FC236}">
                <a16:creationId xmlns:a16="http://schemas.microsoft.com/office/drawing/2014/main" id="{A94D8441-3C7E-4756-AC38-D50089A7D964}"/>
              </a:ext>
            </a:extLst>
          </p:cNvPr>
          <p:cNvSpPr txBox="1"/>
          <p:nvPr/>
        </p:nvSpPr>
        <p:spPr>
          <a:xfrm>
            <a:off x="123684" y="265043"/>
            <a:ext cx="7241085" cy="276999"/>
          </a:xfrm>
          <a:prstGeom prst="rect">
            <a:avLst/>
          </a:prstGeom>
          <a:noFill/>
        </p:spPr>
        <p:txBody>
          <a:bodyPr wrap="none" rtlCol="0">
            <a:spAutoFit/>
          </a:bodyPr>
          <a:lstStyle>
            <a:defPPr>
              <a:defRPr lang="en-US"/>
            </a:defPPr>
            <a:lvl1pPr>
              <a:defRPr sz="1400" b="1">
                <a:latin typeface="Verdana" panose="020B0604030504040204" pitchFamily="34" charset="0"/>
                <a:ea typeface="Verdana" panose="020B0604030504040204" pitchFamily="34" charset="0"/>
                <a:cs typeface="Verdana" panose="020B060403050404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IN" sz="1200" dirty="0"/>
              <a:t>Germany Autoclaved Aerated Concrete Market Share, By Blocks Size, 2017-2027F</a:t>
            </a:r>
          </a:p>
        </p:txBody>
      </p:sp>
      <p:sp>
        <p:nvSpPr>
          <p:cNvPr id="8" name="TextBox 7">
            <a:extLst>
              <a:ext uri="{FF2B5EF4-FFF2-40B4-BE49-F238E27FC236}">
                <a16:creationId xmlns:a16="http://schemas.microsoft.com/office/drawing/2014/main" id="{A9BB8FB8-6741-415F-83A5-516CEB89429E}"/>
              </a:ext>
            </a:extLst>
          </p:cNvPr>
          <p:cNvSpPr txBox="1"/>
          <p:nvPr/>
        </p:nvSpPr>
        <p:spPr>
          <a:xfrm>
            <a:off x="5851995" y="6420922"/>
            <a:ext cx="3095493" cy="200055"/>
          </a:xfrm>
          <a:prstGeom prst="rect">
            <a:avLst/>
          </a:prstGeom>
          <a:noFill/>
        </p:spPr>
        <p:txBody>
          <a:bodyPr wrap="square" rtlCol="0">
            <a:spAutoFit/>
          </a:bodyPr>
          <a:lstStyle>
            <a:defPPr>
              <a:defRPr lang="en-US"/>
            </a:defPPr>
            <a:lvl1pPr algn="r">
              <a:defRPr sz="800" i="1">
                <a:solidFill>
                  <a:srgbClr val="7F7F7F"/>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a:t>
            </a:r>
            <a:r>
              <a:rPr lang="en-IN" sz="700" dirty="0">
                <a:solidFill>
                  <a:prstClr val="white">
                    <a:lumMod val="50000"/>
                  </a:prstClr>
                </a:solidFill>
              </a:rPr>
              <a:t>TechSci Research</a:t>
            </a:r>
            <a:r>
              <a:rPr kumimoji="0" lang="en-IN" sz="7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 </a:t>
            </a:r>
          </a:p>
        </p:txBody>
      </p:sp>
      <p:graphicFrame>
        <p:nvGraphicFramePr>
          <p:cNvPr id="5" name="Table 4">
            <a:extLst>
              <a:ext uri="{FF2B5EF4-FFF2-40B4-BE49-F238E27FC236}">
                <a16:creationId xmlns:a16="http://schemas.microsoft.com/office/drawing/2014/main" id="{4AC69EE0-2B5F-4FE7-A510-AD569CE2015E}"/>
              </a:ext>
            </a:extLst>
          </p:cNvPr>
          <p:cNvGraphicFramePr>
            <a:graphicFrameLocks noGrp="1"/>
          </p:cNvGraphicFramePr>
          <p:nvPr>
            <p:extLst>
              <p:ext uri="{D42A27DB-BD31-4B8C-83A1-F6EECF244321}">
                <p14:modId xmlns:p14="http://schemas.microsoft.com/office/powerpoint/2010/main" val="1635997428"/>
              </p:ext>
            </p:extLst>
          </p:nvPr>
        </p:nvGraphicFramePr>
        <p:xfrm>
          <a:off x="179388" y="4221045"/>
          <a:ext cx="8731526" cy="2028468"/>
        </p:xfrm>
        <a:graphic>
          <a:graphicData uri="http://schemas.openxmlformats.org/drawingml/2006/table">
            <a:tbl>
              <a:tblPr>
                <a:tableStyleId>{616DA210-FB5B-4158-B5E0-FEB733F419BA}</a:tableStyleId>
              </a:tblPr>
              <a:tblGrid>
                <a:gridCol w="2047814">
                  <a:extLst>
                    <a:ext uri="{9D8B030D-6E8A-4147-A177-3AD203B41FA5}">
                      <a16:colId xmlns:a16="http://schemas.microsoft.com/office/drawing/2014/main" val="2311606297"/>
                    </a:ext>
                  </a:extLst>
                </a:gridCol>
                <a:gridCol w="557702">
                  <a:extLst>
                    <a:ext uri="{9D8B030D-6E8A-4147-A177-3AD203B41FA5}">
                      <a16:colId xmlns:a16="http://schemas.microsoft.com/office/drawing/2014/main" val="4201934877"/>
                    </a:ext>
                  </a:extLst>
                </a:gridCol>
                <a:gridCol w="557702">
                  <a:extLst>
                    <a:ext uri="{9D8B030D-6E8A-4147-A177-3AD203B41FA5}">
                      <a16:colId xmlns:a16="http://schemas.microsoft.com/office/drawing/2014/main" val="1699847157"/>
                    </a:ext>
                  </a:extLst>
                </a:gridCol>
                <a:gridCol w="557702">
                  <a:extLst>
                    <a:ext uri="{9D8B030D-6E8A-4147-A177-3AD203B41FA5}">
                      <a16:colId xmlns:a16="http://schemas.microsoft.com/office/drawing/2014/main" val="523019236"/>
                    </a:ext>
                  </a:extLst>
                </a:gridCol>
                <a:gridCol w="557702">
                  <a:extLst>
                    <a:ext uri="{9D8B030D-6E8A-4147-A177-3AD203B41FA5}">
                      <a16:colId xmlns:a16="http://schemas.microsoft.com/office/drawing/2014/main" val="963992997"/>
                    </a:ext>
                  </a:extLst>
                </a:gridCol>
                <a:gridCol w="548990">
                  <a:extLst>
                    <a:ext uri="{9D8B030D-6E8A-4147-A177-3AD203B41FA5}">
                      <a16:colId xmlns:a16="http://schemas.microsoft.com/office/drawing/2014/main" val="932728819"/>
                    </a:ext>
                  </a:extLst>
                </a:gridCol>
                <a:gridCol w="557702">
                  <a:extLst>
                    <a:ext uri="{9D8B030D-6E8A-4147-A177-3AD203B41FA5}">
                      <a16:colId xmlns:a16="http://schemas.microsoft.com/office/drawing/2014/main" val="2598007573"/>
                    </a:ext>
                  </a:extLst>
                </a:gridCol>
                <a:gridCol w="557702">
                  <a:extLst>
                    <a:ext uri="{9D8B030D-6E8A-4147-A177-3AD203B41FA5}">
                      <a16:colId xmlns:a16="http://schemas.microsoft.com/office/drawing/2014/main" val="1103228374"/>
                    </a:ext>
                  </a:extLst>
                </a:gridCol>
                <a:gridCol w="557702">
                  <a:extLst>
                    <a:ext uri="{9D8B030D-6E8A-4147-A177-3AD203B41FA5}">
                      <a16:colId xmlns:a16="http://schemas.microsoft.com/office/drawing/2014/main" val="3530052271"/>
                    </a:ext>
                  </a:extLst>
                </a:gridCol>
                <a:gridCol w="557702">
                  <a:extLst>
                    <a:ext uri="{9D8B030D-6E8A-4147-A177-3AD203B41FA5}">
                      <a16:colId xmlns:a16="http://schemas.microsoft.com/office/drawing/2014/main" val="744134068"/>
                    </a:ext>
                  </a:extLst>
                </a:gridCol>
                <a:gridCol w="557702">
                  <a:extLst>
                    <a:ext uri="{9D8B030D-6E8A-4147-A177-3AD203B41FA5}">
                      <a16:colId xmlns:a16="http://schemas.microsoft.com/office/drawing/2014/main" val="3347258506"/>
                    </a:ext>
                  </a:extLst>
                </a:gridCol>
                <a:gridCol w="557702">
                  <a:extLst>
                    <a:ext uri="{9D8B030D-6E8A-4147-A177-3AD203B41FA5}">
                      <a16:colId xmlns:a16="http://schemas.microsoft.com/office/drawing/2014/main" val="1847895652"/>
                    </a:ext>
                  </a:extLst>
                </a:gridCol>
                <a:gridCol w="557702">
                  <a:extLst>
                    <a:ext uri="{9D8B030D-6E8A-4147-A177-3AD203B41FA5}">
                      <a16:colId xmlns:a16="http://schemas.microsoft.com/office/drawing/2014/main" val="502484083"/>
                    </a:ext>
                  </a:extLst>
                </a:gridCol>
              </a:tblGrid>
              <a:tr h="802295">
                <a:tc>
                  <a:txBody>
                    <a:bodyPr/>
                    <a:lstStyle/>
                    <a:p>
                      <a:pPr algn="l" fontAlgn="b"/>
                      <a:r>
                        <a:rPr lang="en-US" sz="800" b="1" u="none" strike="noStrike" dirty="0">
                          <a:solidFill>
                            <a:schemeClr val="bg1"/>
                          </a:solidFill>
                          <a:effectLst/>
                          <a:latin typeface="Verdana" panose="020B0604030504040204" pitchFamily="34" charset="0"/>
                          <a:ea typeface="Verdana" panose="020B0604030504040204" pitchFamily="34" charset="0"/>
                        </a:rPr>
                        <a:t>Demand By Blocks Size (Million m^3)</a:t>
                      </a:r>
                      <a:endParaRPr lang="en-US" sz="800" b="1" i="0" u="none" strike="noStrike" dirty="0">
                        <a:solidFill>
                          <a:schemeClr val="bg1"/>
                        </a:solidFill>
                        <a:effectLst/>
                        <a:latin typeface="Verdana" panose="020B0604030504040204" pitchFamily="34" charset="0"/>
                        <a:ea typeface="Verdana" panose="020B0604030504040204" pitchFamily="34" charset="0"/>
                      </a:endParaRPr>
                    </a:p>
                  </a:txBody>
                  <a:tcPr marL="0" marR="0" marT="0" marB="0" anchor="ctr">
                    <a:solidFill>
                      <a:schemeClr val="accent5">
                        <a:lumMod val="50000"/>
                      </a:schemeClr>
                    </a:solidFill>
                  </a:tcPr>
                </a:tc>
                <a:tc>
                  <a:txBody>
                    <a:bodyPr/>
                    <a:lstStyle/>
                    <a:p>
                      <a:pPr algn="ctr" fontAlgn="b"/>
                      <a:r>
                        <a:rPr lang="en-IN" sz="800" b="1" u="none" strike="noStrike" dirty="0">
                          <a:solidFill>
                            <a:schemeClr val="bg1"/>
                          </a:solidFill>
                          <a:effectLst/>
                          <a:latin typeface="Verdana" panose="020B0604030504040204" pitchFamily="34" charset="0"/>
                          <a:ea typeface="Verdana" panose="020B0604030504040204" pitchFamily="34" charset="0"/>
                        </a:rPr>
                        <a:t>2017</a:t>
                      </a:r>
                      <a:endParaRPr lang="en-IN" sz="800" b="1" i="0" u="none" strike="noStrike" dirty="0">
                        <a:solidFill>
                          <a:schemeClr val="bg1"/>
                        </a:solidFill>
                        <a:effectLst/>
                        <a:latin typeface="Verdana" panose="020B0604030504040204" pitchFamily="34" charset="0"/>
                        <a:ea typeface="Verdana" panose="020B0604030504040204" pitchFamily="34" charset="0"/>
                      </a:endParaRPr>
                    </a:p>
                  </a:txBody>
                  <a:tcPr marL="0" marR="0" marT="0" marB="0" anchor="ctr">
                    <a:solidFill>
                      <a:schemeClr val="accent5">
                        <a:lumMod val="50000"/>
                      </a:schemeClr>
                    </a:solidFill>
                  </a:tcPr>
                </a:tc>
                <a:tc>
                  <a:txBody>
                    <a:bodyPr/>
                    <a:lstStyle/>
                    <a:p>
                      <a:pPr algn="ctr" fontAlgn="b"/>
                      <a:r>
                        <a:rPr lang="en-IN" sz="800" b="1" u="none" strike="noStrike" dirty="0">
                          <a:solidFill>
                            <a:schemeClr val="bg1"/>
                          </a:solidFill>
                          <a:effectLst/>
                          <a:latin typeface="Verdana" panose="020B0604030504040204" pitchFamily="34" charset="0"/>
                          <a:ea typeface="Verdana" panose="020B0604030504040204" pitchFamily="34" charset="0"/>
                        </a:rPr>
                        <a:t>2018</a:t>
                      </a:r>
                      <a:endParaRPr lang="en-IN" sz="800" b="1" i="0" u="none" strike="noStrike" dirty="0">
                        <a:solidFill>
                          <a:schemeClr val="bg1"/>
                        </a:solidFill>
                        <a:effectLst/>
                        <a:latin typeface="Verdana" panose="020B0604030504040204" pitchFamily="34" charset="0"/>
                        <a:ea typeface="Verdana" panose="020B0604030504040204" pitchFamily="34" charset="0"/>
                      </a:endParaRPr>
                    </a:p>
                  </a:txBody>
                  <a:tcPr marL="0" marR="0" marT="0" marB="0" anchor="ctr">
                    <a:solidFill>
                      <a:schemeClr val="accent5">
                        <a:lumMod val="50000"/>
                      </a:schemeClr>
                    </a:solidFill>
                  </a:tcPr>
                </a:tc>
                <a:tc>
                  <a:txBody>
                    <a:bodyPr/>
                    <a:lstStyle/>
                    <a:p>
                      <a:pPr algn="ctr" fontAlgn="b"/>
                      <a:r>
                        <a:rPr lang="en-IN" sz="800" b="1" u="none" strike="noStrike" dirty="0">
                          <a:solidFill>
                            <a:schemeClr val="bg1"/>
                          </a:solidFill>
                          <a:effectLst/>
                          <a:latin typeface="Verdana" panose="020B0604030504040204" pitchFamily="34" charset="0"/>
                          <a:ea typeface="Verdana" panose="020B0604030504040204" pitchFamily="34" charset="0"/>
                        </a:rPr>
                        <a:t>2019</a:t>
                      </a:r>
                      <a:endParaRPr lang="en-IN" sz="800" b="1" i="0" u="none" strike="noStrike" dirty="0">
                        <a:solidFill>
                          <a:schemeClr val="bg1"/>
                        </a:solidFill>
                        <a:effectLst/>
                        <a:latin typeface="Verdana" panose="020B0604030504040204" pitchFamily="34" charset="0"/>
                        <a:ea typeface="Verdana" panose="020B0604030504040204" pitchFamily="34" charset="0"/>
                      </a:endParaRPr>
                    </a:p>
                  </a:txBody>
                  <a:tcPr marL="0" marR="0" marT="0" marB="0" anchor="ctr">
                    <a:solidFill>
                      <a:schemeClr val="accent5">
                        <a:lumMod val="50000"/>
                      </a:schemeClr>
                    </a:solidFill>
                  </a:tcPr>
                </a:tc>
                <a:tc>
                  <a:txBody>
                    <a:bodyPr/>
                    <a:lstStyle/>
                    <a:p>
                      <a:pPr algn="ctr" fontAlgn="b"/>
                      <a:r>
                        <a:rPr lang="en-IN" sz="800" b="1" u="none" strike="noStrike" dirty="0">
                          <a:solidFill>
                            <a:schemeClr val="bg1"/>
                          </a:solidFill>
                          <a:effectLst/>
                          <a:latin typeface="Verdana" panose="020B0604030504040204" pitchFamily="34" charset="0"/>
                          <a:ea typeface="Verdana" panose="020B0604030504040204" pitchFamily="34" charset="0"/>
                        </a:rPr>
                        <a:t>2020</a:t>
                      </a:r>
                      <a:endParaRPr lang="en-IN" sz="800" b="1" i="0" u="none" strike="noStrike" dirty="0">
                        <a:solidFill>
                          <a:schemeClr val="bg1"/>
                        </a:solidFill>
                        <a:effectLst/>
                        <a:latin typeface="Verdana" panose="020B0604030504040204" pitchFamily="34" charset="0"/>
                        <a:ea typeface="Verdana" panose="020B0604030504040204" pitchFamily="34" charset="0"/>
                      </a:endParaRPr>
                    </a:p>
                  </a:txBody>
                  <a:tcPr marL="0" marR="0" marT="0" marB="0" anchor="ctr">
                    <a:solidFill>
                      <a:schemeClr val="accent5">
                        <a:lumMod val="50000"/>
                      </a:schemeClr>
                    </a:solidFill>
                  </a:tcPr>
                </a:tc>
                <a:tc>
                  <a:txBody>
                    <a:bodyPr/>
                    <a:lstStyle/>
                    <a:p>
                      <a:pPr algn="ctr" fontAlgn="b"/>
                      <a:r>
                        <a:rPr lang="en-IN" sz="800" b="1" u="none" strike="noStrike" dirty="0">
                          <a:solidFill>
                            <a:schemeClr val="bg1"/>
                          </a:solidFill>
                          <a:effectLst/>
                          <a:latin typeface="Verdana" panose="020B0604030504040204" pitchFamily="34" charset="0"/>
                          <a:ea typeface="Verdana" panose="020B0604030504040204" pitchFamily="34" charset="0"/>
                        </a:rPr>
                        <a:t>2021</a:t>
                      </a:r>
                      <a:endParaRPr lang="en-IN" sz="800" b="1" i="0" u="none" strike="noStrike" dirty="0">
                        <a:solidFill>
                          <a:schemeClr val="bg1"/>
                        </a:solidFill>
                        <a:effectLst/>
                        <a:latin typeface="Verdana" panose="020B0604030504040204" pitchFamily="34" charset="0"/>
                        <a:ea typeface="Verdana" panose="020B0604030504040204" pitchFamily="34" charset="0"/>
                      </a:endParaRPr>
                    </a:p>
                  </a:txBody>
                  <a:tcPr marL="0" marR="0" marT="0" marB="0" anchor="ctr">
                    <a:solidFill>
                      <a:schemeClr val="accent5">
                        <a:lumMod val="50000"/>
                      </a:schemeClr>
                    </a:solidFill>
                  </a:tcPr>
                </a:tc>
                <a:tc>
                  <a:txBody>
                    <a:bodyPr/>
                    <a:lstStyle/>
                    <a:p>
                      <a:pPr algn="ctr" fontAlgn="b"/>
                      <a:r>
                        <a:rPr lang="en-IN" sz="800" b="1" u="none" strike="noStrike" dirty="0">
                          <a:solidFill>
                            <a:schemeClr val="bg1"/>
                          </a:solidFill>
                          <a:effectLst/>
                          <a:latin typeface="Verdana" panose="020B0604030504040204" pitchFamily="34" charset="0"/>
                          <a:ea typeface="Verdana" panose="020B0604030504040204" pitchFamily="34" charset="0"/>
                        </a:rPr>
                        <a:t>2022E</a:t>
                      </a:r>
                      <a:endParaRPr lang="en-IN" sz="800" b="1" i="0" u="none" strike="noStrike" dirty="0">
                        <a:solidFill>
                          <a:schemeClr val="bg1"/>
                        </a:solidFill>
                        <a:effectLst/>
                        <a:latin typeface="Verdana" panose="020B0604030504040204" pitchFamily="34" charset="0"/>
                        <a:ea typeface="Verdana" panose="020B0604030504040204" pitchFamily="34" charset="0"/>
                      </a:endParaRPr>
                    </a:p>
                  </a:txBody>
                  <a:tcPr marL="0" marR="0" marT="0" marB="0" anchor="ctr">
                    <a:solidFill>
                      <a:schemeClr val="accent5">
                        <a:lumMod val="50000"/>
                      </a:schemeClr>
                    </a:solidFill>
                  </a:tcPr>
                </a:tc>
                <a:tc>
                  <a:txBody>
                    <a:bodyPr/>
                    <a:lstStyle/>
                    <a:p>
                      <a:pPr algn="ctr" fontAlgn="b"/>
                      <a:r>
                        <a:rPr lang="en-IN" sz="800" b="1" u="none" strike="noStrike" dirty="0">
                          <a:solidFill>
                            <a:schemeClr val="bg1"/>
                          </a:solidFill>
                          <a:effectLst/>
                          <a:latin typeface="Verdana" panose="020B0604030504040204" pitchFamily="34" charset="0"/>
                          <a:ea typeface="Verdana" panose="020B0604030504040204" pitchFamily="34" charset="0"/>
                        </a:rPr>
                        <a:t>2023F</a:t>
                      </a:r>
                      <a:endParaRPr lang="en-IN" sz="800" b="1" i="0" u="none" strike="noStrike" dirty="0">
                        <a:solidFill>
                          <a:schemeClr val="bg1"/>
                        </a:solidFill>
                        <a:effectLst/>
                        <a:latin typeface="Verdana" panose="020B0604030504040204" pitchFamily="34" charset="0"/>
                        <a:ea typeface="Verdana" panose="020B0604030504040204" pitchFamily="34" charset="0"/>
                      </a:endParaRPr>
                    </a:p>
                  </a:txBody>
                  <a:tcPr marL="0" marR="0" marT="0" marB="0" anchor="ctr">
                    <a:solidFill>
                      <a:schemeClr val="accent5">
                        <a:lumMod val="50000"/>
                      </a:schemeClr>
                    </a:solidFill>
                  </a:tcPr>
                </a:tc>
                <a:tc>
                  <a:txBody>
                    <a:bodyPr/>
                    <a:lstStyle/>
                    <a:p>
                      <a:pPr algn="ctr" fontAlgn="b"/>
                      <a:r>
                        <a:rPr lang="en-IN" sz="800" b="1" u="none" strike="noStrike" dirty="0">
                          <a:solidFill>
                            <a:schemeClr val="bg1"/>
                          </a:solidFill>
                          <a:effectLst/>
                          <a:latin typeface="Verdana" panose="020B0604030504040204" pitchFamily="34" charset="0"/>
                          <a:ea typeface="Verdana" panose="020B0604030504040204" pitchFamily="34" charset="0"/>
                        </a:rPr>
                        <a:t>2024F</a:t>
                      </a:r>
                      <a:endParaRPr lang="en-IN" sz="800" b="1" i="0" u="none" strike="noStrike" dirty="0">
                        <a:solidFill>
                          <a:schemeClr val="bg1"/>
                        </a:solidFill>
                        <a:effectLst/>
                        <a:latin typeface="Verdana" panose="020B0604030504040204" pitchFamily="34" charset="0"/>
                        <a:ea typeface="Verdana" panose="020B0604030504040204" pitchFamily="34" charset="0"/>
                      </a:endParaRPr>
                    </a:p>
                  </a:txBody>
                  <a:tcPr marL="0" marR="0" marT="0" marB="0" anchor="ctr">
                    <a:solidFill>
                      <a:schemeClr val="accent5">
                        <a:lumMod val="50000"/>
                      </a:schemeClr>
                    </a:solidFill>
                  </a:tcPr>
                </a:tc>
                <a:tc>
                  <a:txBody>
                    <a:bodyPr/>
                    <a:lstStyle/>
                    <a:p>
                      <a:pPr algn="ctr" fontAlgn="b"/>
                      <a:r>
                        <a:rPr lang="en-IN" sz="800" b="1" u="none" strike="noStrike" dirty="0">
                          <a:solidFill>
                            <a:schemeClr val="bg1"/>
                          </a:solidFill>
                          <a:effectLst/>
                          <a:latin typeface="Verdana" panose="020B0604030504040204" pitchFamily="34" charset="0"/>
                          <a:ea typeface="Verdana" panose="020B0604030504040204" pitchFamily="34" charset="0"/>
                        </a:rPr>
                        <a:t>2025F</a:t>
                      </a:r>
                      <a:endParaRPr lang="en-IN" sz="800" b="1" i="0" u="none" strike="noStrike" dirty="0">
                        <a:solidFill>
                          <a:schemeClr val="bg1"/>
                        </a:solidFill>
                        <a:effectLst/>
                        <a:latin typeface="Verdana" panose="020B0604030504040204" pitchFamily="34" charset="0"/>
                        <a:ea typeface="Verdana" panose="020B0604030504040204" pitchFamily="34" charset="0"/>
                      </a:endParaRPr>
                    </a:p>
                  </a:txBody>
                  <a:tcPr marL="0" marR="0" marT="0" marB="0" anchor="ctr">
                    <a:solidFill>
                      <a:schemeClr val="accent5">
                        <a:lumMod val="50000"/>
                      </a:schemeClr>
                    </a:solidFill>
                  </a:tcPr>
                </a:tc>
                <a:tc>
                  <a:txBody>
                    <a:bodyPr/>
                    <a:lstStyle/>
                    <a:p>
                      <a:pPr algn="ctr" fontAlgn="b"/>
                      <a:r>
                        <a:rPr lang="en-IN" sz="800" b="1" u="none" strike="noStrike" dirty="0">
                          <a:solidFill>
                            <a:schemeClr val="bg1"/>
                          </a:solidFill>
                          <a:effectLst/>
                          <a:latin typeface="Verdana" panose="020B0604030504040204" pitchFamily="34" charset="0"/>
                          <a:ea typeface="Verdana" panose="020B0604030504040204" pitchFamily="34" charset="0"/>
                        </a:rPr>
                        <a:t>2026F</a:t>
                      </a:r>
                      <a:endParaRPr lang="en-IN" sz="800" b="1" i="0" u="none" strike="noStrike" dirty="0">
                        <a:solidFill>
                          <a:schemeClr val="bg1"/>
                        </a:solidFill>
                        <a:effectLst/>
                        <a:latin typeface="Verdana" panose="020B0604030504040204" pitchFamily="34" charset="0"/>
                        <a:ea typeface="Verdana" panose="020B0604030504040204" pitchFamily="34" charset="0"/>
                      </a:endParaRPr>
                    </a:p>
                  </a:txBody>
                  <a:tcPr marL="0" marR="0" marT="0" marB="0" anchor="ctr">
                    <a:solidFill>
                      <a:schemeClr val="accent5">
                        <a:lumMod val="50000"/>
                      </a:schemeClr>
                    </a:solidFill>
                  </a:tcPr>
                </a:tc>
                <a:tc>
                  <a:txBody>
                    <a:bodyPr/>
                    <a:lstStyle/>
                    <a:p>
                      <a:pPr algn="ctr" fontAlgn="b"/>
                      <a:r>
                        <a:rPr lang="en-IN" sz="800" b="1" u="none" strike="noStrike" dirty="0">
                          <a:solidFill>
                            <a:schemeClr val="bg1"/>
                          </a:solidFill>
                          <a:effectLst/>
                          <a:latin typeface="Verdana" panose="020B0604030504040204" pitchFamily="34" charset="0"/>
                          <a:ea typeface="Verdana" panose="020B0604030504040204" pitchFamily="34" charset="0"/>
                        </a:rPr>
                        <a:t>2027F</a:t>
                      </a:r>
                      <a:endParaRPr lang="en-IN" sz="800" b="1" i="0" u="none" strike="noStrike" dirty="0">
                        <a:solidFill>
                          <a:schemeClr val="bg1"/>
                        </a:solidFill>
                        <a:effectLst/>
                        <a:latin typeface="Verdana" panose="020B0604030504040204" pitchFamily="34" charset="0"/>
                        <a:ea typeface="Verdana" panose="020B0604030504040204" pitchFamily="34" charset="0"/>
                      </a:endParaRPr>
                    </a:p>
                  </a:txBody>
                  <a:tcPr marL="0" marR="0" marT="0" marB="0" anchor="ctr">
                    <a:solidFill>
                      <a:schemeClr val="accent5">
                        <a:lumMod val="50000"/>
                      </a:schemeClr>
                    </a:solidFill>
                  </a:tcPr>
                </a:tc>
                <a:tc>
                  <a:txBody>
                    <a:bodyPr/>
                    <a:lstStyle/>
                    <a:p>
                      <a:pPr algn="ctr" fontAlgn="ctr"/>
                      <a:r>
                        <a:rPr lang="en-IN" sz="800" b="1" i="0" u="none" strike="noStrike" dirty="0">
                          <a:solidFill>
                            <a:srgbClr val="FFFFFF"/>
                          </a:solidFill>
                          <a:effectLst/>
                          <a:latin typeface="Verdana" panose="020B0604030504040204" pitchFamily="34" charset="0"/>
                          <a:ea typeface="Verdana" panose="020B0604030504040204" pitchFamily="34" charset="0"/>
                        </a:rPr>
                        <a:t>CAGR (2022E-2027F)</a:t>
                      </a:r>
                    </a:p>
                  </a:txBody>
                  <a:tcPr marL="9525" marR="9525" marT="9525" marB="0" anchor="ctr">
                    <a:solidFill>
                      <a:schemeClr val="accent5">
                        <a:lumMod val="50000"/>
                      </a:schemeClr>
                    </a:solidFill>
                  </a:tcPr>
                </a:tc>
                <a:extLst>
                  <a:ext uri="{0D108BD9-81ED-4DB2-BD59-A6C34878D82A}">
                    <a16:rowId xmlns:a16="http://schemas.microsoft.com/office/drawing/2014/main" val="2599886474"/>
                  </a:ext>
                </a:extLst>
              </a:tr>
              <a:tr h="316471">
                <a:tc>
                  <a:txBody>
                    <a:bodyPr/>
                    <a:lstStyle/>
                    <a:p>
                      <a:pPr algn="l" fontAlgn="b"/>
                      <a:r>
                        <a:rPr lang="en-IN" sz="800" b="0" i="0" u="none" strike="noStrike" dirty="0">
                          <a:solidFill>
                            <a:srgbClr val="000000"/>
                          </a:solidFill>
                          <a:effectLst/>
                          <a:latin typeface="Verdana" panose="020B0604030504040204" pitchFamily="34" charset="0"/>
                          <a:ea typeface="Verdana" panose="020B0604030504040204" pitchFamily="34" charset="0"/>
                        </a:rPr>
                        <a:t>200 X 200 X 600</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1.23</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1.27</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1.27</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1.20</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1.23</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1.28</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1.34</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1.42</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1.51</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1.60</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1.69</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5.80%</a:t>
                      </a:r>
                    </a:p>
                  </a:txBody>
                  <a:tcPr marL="9525" marR="9525" marT="9525" marB="0" anchor="ctr"/>
                </a:tc>
                <a:extLst>
                  <a:ext uri="{0D108BD9-81ED-4DB2-BD59-A6C34878D82A}">
                    <a16:rowId xmlns:a16="http://schemas.microsoft.com/office/drawing/2014/main" val="590663009"/>
                  </a:ext>
                </a:extLst>
              </a:tr>
              <a:tr h="303234">
                <a:tc>
                  <a:txBody>
                    <a:bodyPr/>
                    <a:lstStyle/>
                    <a:p>
                      <a:pPr algn="l" fontAlgn="b"/>
                      <a:r>
                        <a:rPr lang="en-IN" sz="800" b="0" i="0" u="none" strike="noStrike">
                          <a:solidFill>
                            <a:srgbClr val="000000"/>
                          </a:solidFill>
                          <a:effectLst/>
                          <a:latin typeface="Verdana" panose="020B0604030504040204" pitchFamily="34" charset="0"/>
                          <a:ea typeface="Verdana" panose="020B0604030504040204" pitchFamily="34" charset="0"/>
                        </a:rPr>
                        <a:t>150 X 200 X 600</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0.89</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0.93</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0.93</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0.88</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0.90</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0.95</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1.00</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1.06</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1.13</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1.21</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1.28</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6.26%</a:t>
                      </a:r>
                    </a:p>
                  </a:txBody>
                  <a:tcPr marL="9525" marR="9525" marT="9525" marB="0" anchor="ctr"/>
                </a:tc>
                <a:extLst>
                  <a:ext uri="{0D108BD9-81ED-4DB2-BD59-A6C34878D82A}">
                    <a16:rowId xmlns:a16="http://schemas.microsoft.com/office/drawing/2014/main" val="3242851547"/>
                  </a:ext>
                </a:extLst>
              </a:tr>
              <a:tr h="303234">
                <a:tc>
                  <a:txBody>
                    <a:bodyPr/>
                    <a:lstStyle/>
                    <a:p>
                      <a:pPr algn="l" fontAlgn="b"/>
                      <a:r>
                        <a:rPr lang="en-IN" sz="800" b="0" i="0" u="none" strike="noStrike">
                          <a:solidFill>
                            <a:srgbClr val="000000"/>
                          </a:solidFill>
                          <a:effectLst/>
                          <a:latin typeface="Verdana" panose="020B0604030504040204" pitchFamily="34" charset="0"/>
                          <a:ea typeface="Verdana" panose="020B0604030504040204" pitchFamily="34" charset="0"/>
                        </a:rPr>
                        <a:t>Others</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0.44</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0.46</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0.47</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0.45</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0.46</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0.49</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0.52</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0.55</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0.59</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0.63</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0.68</a:t>
                      </a:r>
                    </a:p>
                  </a:txBody>
                  <a:tcPr marL="9525" marR="9525" marT="9525" marB="0" anchor="ctr"/>
                </a:tc>
                <a:tc>
                  <a:txBody>
                    <a:bodyPr/>
                    <a:lstStyle/>
                    <a:p>
                      <a:pPr algn="ctr" fontAlgn="b"/>
                      <a:r>
                        <a:rPr lang="en-IN" sz="800" b="0" i="0" u="none" strike="noStrike" dirty="0">
                          <a:solidFill>
                            <a:srgbClr val="000000"/>
                          </a:solidFill>
                          <a:effectLst/>
                          <a:latin typeface="Verdana" panose="020B0604030504040204" pitchFamily="34" charset="0"/>
                          <a:ea typeface="Verdana" panose="020B0604030504040204" pitchFamily="34" charset="0"/>
                        </a:rPr>
                        <a:t>6.91%</a:t>
                      </a:r>
                    </a:p>
                  </a:txBody>
                  <a:tcPr marL="9525" marR="9525" marT="9525" marB="0" anchor="ctr"/>
                </a:tc>
                <a:extLst>
                  <a:ext uri="{0D108BD9-81ED-4DB2-BD59-A6C34878D82A}">
                    <a16:rowId xmlns:a16="http://schemas.microsoft.com/office/drawing/2014/main" val="1721995922"/>
                  </a:ext>
                </a:extLst>
              </a:tr>
              <a:tr h="303234">
                <a:tc>
                  <a:txBody>
                    <a:bodyPr/>
                    <a:lstStyle/>
                    <a:p>
                      <a:pPr algn="l" fontAlgn="b"/>
                      <a:r>
                        <a:rPr lang="en-IN" sz="800" b="1" i="0" u="none" strike="noStrike" dirty="0">
                          <a:solidFill>
                            <a:srgbClr val="000000"/>
                          </a:solidFill>
                          <a:effectLst/>
                          <a:latin typeface="Verdana" panose="020B0604030504040204" pitchFamily="34" charset="0"/>
                          <a:ea typeface="Verdana" panose="020B0604030504040204" pitchFamily="34" charset="0"/>
                        </a:rPr>
                        <a:t>Total</a:t>
                      </a:r>
                    </a:p>
                  </a:txBody>
                  <a:tcPr marL="9525" marR="9525" marT="9525" marB="0" anchor="ctr"/>
                </a:tc>
                <a:tc>
                  <a:txBody>
                    <a:bodyPr/>
                    <a:lstStyle/>
                    <a:p>
                      <a:pPr algn="ctr" fontAlgn="b"/>
                      <a:r>
                        <a:rPr lang="en-IN" sz="800" b="1" i="0" u="none" strike="noStrike">
                          <a:solidFill>
                            <a:srgbClr val="000000"/>
                          </a:solidFill>
                          <a:effectLst/>
                          <a:latin typeface="Verdana" panose="020B0604030504040204" pitchFamily="34" charset="0"/>
                          <a:ea typeface="Verdana" panose="020B0604030504040204" pitchFamily="34" charset="0"/>
                        </a:rPr>
                        <a:t>2.56</a:t>
                      </a:r>
                    </a:p>
                  </a:txBody>
                  <a:tcPr marL="9525" marR="9525" marT="9525" marB="0" anchor="ctr"/>
                </a:tc>
                <a:tc>
                  <a:txBody>
                    <a:bodyPr/>
                    <a:lstStyle/>
                    <a:p>
                      <a:pPr algn="ctr" fontAlgn="b"/>
                      <a:r>
                        <a:rPr lang="en-IN" sz="800" b="1" i="0" u="none" strike="noStrike">
                          <a:solidFill>
                            <a:srgbClr val="000000"/>
                          </a:solidFill>
                          <a:effectLst/>
                          <a:latin typeface="Verdana" panose="020B0604030504040204" pitchFamily="34" charset="0"/>
                          <a:ea typeface="Verdana" panose="020B0604030504040204" pitchFamily="34" charset="0"/>
                        </a:rPr>
                        <a:t>2.66</a:t>
                      </a:r>
                    </a:p>
                  </a:txBody>
                  <a:tcPr marL="9525" marR="9525" marT="9525" marB="0" anchor="ctr"/>
                </a:tc>
                <a:tc>
                  <a:txBody>
                    <a:bodyPr/>
                    <a:lstStyle/>
                    <a:p>
                      <a:pPr algn="ctr" fontAlgn="b"/>
                      <a:r>
                        <a:rPr lang="en-IN" sz="800" b="1" i="0" u="none" strike="noStrike">
                          <a:solidFill>
                            <a:srgbClr val="000000"/>
                          </a:solidFill>
                          <a:effectLst/>
                          <a:latin typeface="Verdana" panose="020B0604030504040204" pitchFamily="34" charset="0"/>
                          <a:ea typeface="Verdana" panose="020B0604030504040204" pitchFamily="34" charset="0"/>
                        </a:rPr>
                        <a:t>2.67</a:t>
                      </a:r>
                    </a:p>
                  </a:txBody>
                  <a:tcPr marL="9525" marR="9525" marT="9525" marB="0" anchor="ctr"/>
                </a:tc>
                <a:tc>
                  <a:txBody>
                    <a:bodyPr/>
                    <a:lstStyle/>
                    <a:p>
                      <a:pPr algn="ctr" fontAlgn="b"/>
                      <a:r>
                        <a:rPr lang="en-IN" sz="800" b="1" i="0" u="none" strike="noStrike">
                          <a:solidFill>
                            <a:srgbClr val="000000"/>
                          </a:solidFill>
                          <a:effectLst/>
                          <a:latin typeface="Verdana" panose="020B0604030504040204" pitchFamily="34" charset="0"/>
                          <a:ea typeface="Verdana" panose="020B0604030504040204" pitchFamily="34" charset="0"/>
                        </a:rPr>
                        <a:t>2.53</a:t>
                      </a:r>
                    </a:p>
                  </a:txBody>
                  <a:tcPr marL="9525" marR="9525" marT="9525" marB="0" anchor="ctr"/>
                </a:tc>
                <a:tc>
                  <a:txBody>
                    <a:bodyPr/>
                    <a:lstStyle/>
                    <a:p>
                      <a:pPr algn="ctr" fontAlgn="b"/>
                      <a:r>
                        <a:rPr lang="en-IN" sz="800" b="1" i="0" u="none" strike="noStrike">
                          <a:solidFill>
                            <a:srgbClr val="000000"/>
                          </a:solidFill>
                          <a:effectLst/>
                          <a:latin typeface="Verdana" panose="020B0604030504040204" pitchFamily="34" charset="0"/>
                          <a:ea typeface="Verdana" panose="020B0604030504040204" pitchFamily="34" charset="0"/>
                        </a:rPr>
                        <a:t>2.59</a:t>
                      </a:r>
                    </a:p>
                  </a:txBody>
                  <a:tcPr marL="9525" marR="9525" marT="9525" marB="0" anchor="ctr"/>
                </a:tc>
                <a:tc>
                  <a:txBody>
                    <a:bodyPr/>
                    <a:lstStyle/>
                    <a:p>
                      <a:pPr algn="ctr" fontAlgn="b"/>
                      <a:r>
                        <a:rPr lang="en-IN" sz="800" b="1" i="0" u="none" strike="noStrike">
                          <a:solidFill>
                            <a:srgbClr val="000000"/>
                          </a:solidFill>
                          <a:effectLst/>
                          <a:latin typeface="Verdana" panose="020B0604030504040204" pitchFamily="34" charset="0"/>
                          <a:ea typeface="Verdana" panose="020B0604030504040204" pitchFamily="34" charset="0"/>
                        </a:rPr>
                        <a:t>2.71</a:t>
                      </a:r>
                    </a:p>
                  </a:txBody>
                  <a:tcPr marL="9525" marR="9525" marT="9525" marB="0" anchor="ctr"/>
                </a:tc>
                <a:tc>
                  <a:txBody>
                    <a:bodyPr/>
                    <a:lstStyle/>
                    <a:p>
                      <a:pPr algn="ctr" fontAlgn="b"/>
                      <a:r>
                        <a:rPr lang="en-IN" sz="800" b="1" i="0" u="none" strike="noStrike">
                          <a:solidFill>
                            <a:srgbClr val="000000"/>
                          </a:solidFill>
                          <a:effectLst/>
                          <a:latin typeface="Verdana" panose="020B0604030504040204" pitchFamily="34" charset="0"/>
                          <a:ea typeface="Verdana" panose="020B0604030504040204" pitchFamily="34" charset="0"/>
                        </a:rPr>
                        <a:t>2.85</a:t>
                      </a:r>
                    </a:p>
                  </a:txBody>
                  <a:tcPr marL="9525" marR="9525" marT="9525" marB="0" anchor="ctr"/>
                </a:tc>
                <a:tc>
                  <a:txBody>
                    <a:bodyPr/>
                    <a:lstStyle/>
                    <a:p>
                      <a:pPr algn="ctr" fontAlgn="b"/>
                      <a:r>
                        <a:rPr lang="en-IN" sz="800" b="1" i="0" u="none" strike="noStrike">
                          <a:solidFill>
                            <a:srgbClr val="000000"/>
                          </a:solidFill>
                          <a:effectLst/>
                          <a:latin typeface="Verdana" panose="020B0604030504040204" pitchFamily="34" charset="0"/>
                          <a:ea typeface="Verdana" panose="020B0604030504040204" pitchFamily="34" charset="0"/>
                        </a:rPr>
                        <a:t>3.03</a:t>
                      </a:r>
                    </a:p>
                  </a:txBody>
                  <a:tcPr marL="9525" marR="9525" marT="9525" marB="0" anchor="ctr"/>
                </a:tc>
                <a:tc>
                  <a:txBody>
                    <a:bodyPr/>
                    <a:lstStyle/>
                    <a:p>
                      <a:pPr algn="ctr" fontAlgn="b"/>
                      <a:r>
                        <a:rPr lang="en-IN" sz="800" b="1" i="0" u="none" strike="noStrike">
                          <a:solidFill>
                            <a:srgbClr val="000000"/>
                          </a:solidFill>
                          <a:effectLst/>
                          <a:latin typeface="Verdana" panose="020B0604030504040204" pitchFamily="34" charset="0"/>
                          <a:ea typeface="Verdana" panose="020B0604030504040204" pitchFamily="34" charset="0"/>
                        </a:rPr>
                        <a:t>3.23</a:t>
                      </a:r>
                    </a:p>
                  </a:txBody>
                  <a:tcPr marL="9525" marR="9525" marT="9525" marB="0" anchor="ctr"/>
                </a:tc>
                <a:tc>
                  <a:txBody>
                    <a:bodyPr/>
                    <a:lstStyle/>
                    <a:p>
                      <a:pPr algn="ctr" fontAlgn="b"/>
                      <a:r>
                        <a:rPr lang="en-IN" sz="800" b="1" i="0" u="none" strike="noStrike">
                          <a:solidFill>
                            <a:srgbClr val="000000"/>
                          </a:solidFill>
                          <a:effectLst/>
                          <a:latin typeface="Verdana" panose="020B0604030504040204" pitchFamily="34" charset="0"/>
                          <a:ea typeface="Verdana" panose="020B0604030504040204" pitchFamily="34" charset="0"/>
                        </a:rPr>
                        <a:t>3.44</a:t>
                      </a:r>
                    </a:p>
                  </a:txBody>
                  <a:tcPr marL="9525" marR="9525" marT="9525" marB="0" anchor="ctr"/>
                </a:tc>
                <a:tc>
                  <a:txBody>
                    <a:bodyPr/>
                    <a:lstStyle/>
                    <a:p>
                      <a:pPr algn="ctr" fontAlgn="b"/>
                      <a:r>
                        <a:rPr lang="en-IN" sz="800" b="1" i="0" u="none" strike="noStrike" dirty="0">
                          <a:solidFill>
                            <a:srgbClr val="000000"/>
                          </a:solidFill>
                          <a:effectLst/>
                          <a:latin typeface="Verdana" panose="020B0604030504040204" pitchFamily="34" charset="0"/>
                          <a:ea typeface="Verdana" panose="020B0604030504040204" pitchFamily="34" charset="0"/>
                        </a:rPr>
                        <a:t>3.65</a:t>
                      </a:r>
                    </a:p>
                  </a:txBody>
                  <a:tcPr marL="9525" marR="9525" marT="9525" marB="0" anchor="ctr"/>
                </a:tc>
                <a:tc>
                  <a:txBody>
                    <a:bodyPr/>
                    <a:lstStyle/>
                    <a:p>
                      <a:pPr algn="ctr" fontAlgn="b"/>
                      <a:r>
                        <a:rPr lang="en-IN" sz="800" b="1" i="0" u="none" strike="noStrike" dirty="0">
                          <a:solidFill>
                            <a:srgbClr val="000000"/>
                          </a:solidFill>
                          <a:effectLst/>
                          <a:latin typeface="Verdana" panose="020B0604030504040204" pitchFamily="34" charset="0"/>
                          <a:ea typeface="Verdana" panose="020B0604030504040204" pitchFamily="34" charset="0"/>
                        </a:rPr>
                        <a:t>6.16%</a:t>
                      </a:r>
                    </a:p>
                  </a:txBody>
                  <a:tcPr marL="9525" marR="9525" marT="9525" marB="0" anchor="ctr"/>
                </a:tc>
                <a:extLst>
                  <a:ext uri="{0D108BD9-81ED-4DB2-BD59-A6C34878D82A}">
                    <a16:rowId xmlns:a16="http://schemas.microsoft.com/office/drawing/2014/main" val="553672122"/>
                  </a:ext>
                </a:extLst>
              </a:tr>
            </a:tbl>
          </a:graphicData>
        </a:graphic>
      </p:graphicFrame>
      <p:sp>
        <p:nvSpPr>
          <p:cNvPr id="6" name="TextBox 5">
            <a:extLst>
              <a:ext uri="{FF2B5EF4-FFF2-40B4-BE49-F238E27FC236}">
                <a16:creationId xmlns:a16="http://schemas.microsoft.com/office/drawing/2014/main" id="{5A5394C2-A09D-4549-AB44-83C3E03727E7}"/>
              </a:ext>
            </a:extLst>
          </p:cNvPr>
          <p:cNvSpPr txBox="1"/>
          <p:nvPr/>
        </p:nvSpPr>
        <p:spPr>
          <a:xfrm>
            <a:off x="5863863" y="3814103"/>
            <a:ext cx="3095493" cy="200055"/>
          </a:xfrm>
          <a:prstGeom prst="rect">
            <a:avLst/>
          </a:prstGeom>
          <a:noFill/>
        </p:spPr>
        <p:txBody>
          <a:bodyPr wrap="square" rtlCol="0">
            <a:spAutoFit/>
          </a:bodyPr>
          <a:lstStyle>
            <a:defPPr>
              <a:defRPr lang="en-US"/>
            </a:defPPr>
            <a:lvl1pPr algn="r">
              <a:defRPr sz="800" i="1">
                <a:solidFill>
                  <a:srgbClr val="7F7F7F"/>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a:t>
            </a:r>
            <a:r>
              <a:rPr lang="en-IN" sz="700" dirty="0">
                <a:solidFill>
                  <a:prstClr val="white">
                    <a:lumMod val="50000"/>
                  </a:prstClr>
                </a:solidFill>
              </a:rPr>
              <a:t>TechSci Research</a:t>
            </a:r>
            <a:r>
              <a:rPr kumimoji="0" lang="en-IN" sz="7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 </a:t>
            </a:r>
          </a:p>
        </p:txBody>
      </p:sp>
    </p:spTree>
    <p:extLst>
      <p:ext uri="{BB962C8B-B14F-4D97-AF65-F5344CB8AC3E}">
        <p14:creationId xmlns:p14="http://schemas.microsoft.com/office/powerpoint/2010/main" val="330984863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EF766132-4144-42AC-9E69-7838A000EFEE}"/>
              </a:ext>
            </a:extLst>
          </p:cNvPr>
          <p:cNvGraphicFramePr/>
          <p:nvPr>
            <p:extLst>
              <p:ext uri="{D42A27DB-BD31-4B8C-83A1-F6EECF244321}">
                <p14:modId xmlns:p14="http://schemas.microsoft.com/office/powerpoint/2010/main" val="1898404543"/>
              </p:ext>
            </p:extLst>
          </p:nvPr>
        </p:nvGraphicFramePr>
        <p:xfrm>
          <a:off x="179388" y="880213"/>
          <a:ext cx="8840928" cy="3096769"/>
        </p:xfrm>
        <a:graphic>
          <a:graphicData uri="http://schemas.openxmlformats.org/drawingml/2006/chart">
            <c:chart xmlns:c="http://schemas.openxmlformats.org/drawingml/2006/chart" xmlns:r="http://schemas.openxmlformats.org/officeDocument/2006/relationships" r:id="rId2"/>
          </a:graphicData>
        </a:graphic>
      </p:graphicFrame>
      <p:sp>
        <p:nvSpPr>
          <p:cNvPr id="4" name="TextBox 3">
            <a:extLst>
              <a:ext uri="{FF2B5EF4-FFF2-40B4-BE49-F238E27FC236}">
                <a16:creationId xmlns:a16="http://schemas.microsoft.com/office/drawing/2014/main" id="{A94D8441-3C7E-4756-AC38-D50089A7D964}"/>
              </a:ext>
            </a:extLst>
          </p:cNvPr>
          <p:cNvSpPr txBox="1"/>
          <p:nvPr/>
        </p:nvSpPr>
        <p:spPr>
          <a:xfrm>
            <a:off x="153988" y="216487"/>
            <a:ext cx="7445516" cy="461665"/>
          </a:xfrm>
          <a:prstGeom prst="rect">
            <a:avLst/>
          </a:prstGeom>
          <a:noFill/>
        </p:spPr>
        <p:txBody>
          <a:bodyPr wrap="square" rtlCol="0">
            <a:spAutoFit/>
          </a:bodyPr>
          <a:lstStyle>
            <a:defPPr>
              <a:defRPr lang="en-US"/>
            </a:defPPr>
            <a:lvl1pPr>
              <a:defRPr sz="1400" b="1">
                <a:latin typeface="Verdana" panose="020B0604030504040204" pitchFamily="34" charset="0"/>
                <a:ea typeface="Verdana" panose="020B0604030504040204" pitchFamily="34" charset="0"/>
                <a:cs typeface="Verdana" panose="020B060403050404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IN" sz="1200" dirty="0"/>
              <a:t>Germany Autoclaved Aerated Concrete Market Share, By Panel Size (Roof, Wall &amp; Cladding), 2017-2027F</a:t>
            </a:r>
          </a:p>
        </p:txBody>
      </p:sp>
      <p:sp>
        <p:nvSpPr>
          <p:cNvPr id="8" name="TextBox 7">
            <a:extLst>
              <a:ext uri="{FF2B5EF4-FFF2-40B4-BE49-F238E27FC236}">
                <a16:creationId xmlns:a16="http://schemas.microsoft.com/office/drawing/2014/main" id="{A9BB8FB8-6741-415F-83A5-516CEB89429E}"/>
              </a:ext>
            </a:extLst>
          </p:cNvPr>
          <p:cNvSpPr txBox="1"/>
          <p:nvPr/>
        </p:nvSpPr>
        <p:spPr>
          <a:xfrm>
            <a:off x="5851995" y="6396538"/>
            <a:ext cx="3095493" cy="200055"/>
          </a:xfrm>
          <a:prstGeom prst="rect">
            <a:avLst/>
          </a:prstGeom>
          <a:noFill/>
        </p:spPr>
        <p:txBody>
          <a:bodyPr wrap="square" rtlCol="0">
            <a:spAutoFit/>
          </a:bodyPr>
          <a:lstStyle>
            <a:defPPr>
              <a:defRPr lang="en-US"/>
            </a:defPPr>
            <a:lvl1pPr algn="r">
              <a:defRPr sz="800" i="1">
                <a:solidFill>
                  <a:srgbClr val="7F7F7F"/>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a:t>
            </a:r>
            <a:r>
              <a:rPr lang="en-IN" sz="700" dirty="0">
                <a:solidFill>
                  <a:prstClr val="white">
                    <a:lumMod val="50000"/>
                  </a:prstClr>
                </a:solidFill>
              </a:rPr>
              <a:t>TechSci Research</a:t>
            </a:r>
            <a:r>
              <a:rPr kumimoji="0" lang="en-IN" sz="7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 </a:t>
            </a:r>
          </a:p>
        </p:txBody>
      </p:sp>
      <p:graphicFrame>
        <p:nvGraphicFramePr>
          <p:cNvPr id="5" name="Table 4">
            <a:extLst>
              <a:ext uri="{FF2B5EF4-FFF2-40B4-BE49-F238E27FC236}">
                <a16:creationId xmlns:a16="http://schemas.microsoft.com/office/drawing/2014/main" id="{4AC69EE0-2B5F-4FE7-A510-AD569CE2015E}"/>
              </a:ext>
            </a:extLst>
          </p:cNvPr>
          <p:cNvGraphicFramePr>
            <a:graphicFrameLocks noGrp="1"/>
          </p:cNvGraphicFramePr>
          <p:nvPr>
            <p:extLst>
              <p:ext uri="{D42A27DB-BD31-4B8C-83A1-F6EECF244321}">
                <p14:modId xmlns:p14="http://schemas.microsoft.com/office/powerpoint/2010/main" val="3659102221"/>
              </p:ext>
            </p:extLst>
          </p:nvPr>
        </p:nvGraphicFramePr>
        <p:xfrm>
          <a:off x="179388" y="4209402"/>
          <a:ext cx="8731526" cy="2028468"/>
        </p:xfrm>
        <a:graphic>
          <a:graphicData uri="http://schemas.openxmlformats.org/drawingml/2006/table">
            <a:tbl>
              <a:tblPr>
                <a:tableStyleId>{616DA210-FB5B-4158-B5E0-FEB733F419BA}</a:tableStyleId>
              </a:tblPr>
              <a:tblGrid>
                <a:gridCol w="2047814">
                  <a:extLst>
                    <a:ext uri="{9D8B030D-6E8A-4147-A177-3AD203B41FA5}">
                      <a16:colId xmlns:a16="http://schemas.microsoft.com/office/drawing/2014/main" val="2311606297"/>
                    </a:ext>
                  </a:extLst>
                </a:gridCol>
                <a:gridCol w="557702">
                  <a:extLst>
                    <a:ext uri="{9D8B030D-6E8A-4147-A177-3AD203B41FA5}">
                      <a16:colId xmlns:a16="http://schemas.microsoft.com/office/drawing/2014/main" val="4201934877"/>
                    </a:ext>
                  </a:extLst>
                </a:gridCol>
                <a:gridCol w="557702">
                  <a:extLst>
                    <a:ext uri="{9D8B030D-6E8A-4147-A177-3AD203B41FA5}">
                      <a16:colId xmlns:a16="http://schemas.microsoft.com/office/drawing/2014/main" val="1699847157"/>
                    </a:ext>
                  </a:extLst>
                </a:gridCol>
                <a:gridCol w="557702">
                  <a:extLst>
                    <a:ext uri="{9D8B030D-6E8A-4147-A177-3AD203B41FA5}">
                      <a16:colId xmlns:a16="http://schemas.microsoft.com/office/drawing/2014/main" val="523019236"/>
                    </a:ext>
                  </a:extLst>
                </a:gridCol>
                <a:gridCol w="557702">
                  <a:extLst>
                    <a:ext uri="{9D8B030D-6E8A-4147-A177-3AD203B41FA5}">
                      <a16:colId xmlns:a16="http://schemas.microsoft.com/office/drawing/2014/main" val="963992997"/>
                    </a:ext>
                  </a:extLst>
                </a:gridCol>
                <a:gridCol w="548990">
                  <a:extLst>
                    <a:ext uri="{9D8B030D-6E8A-4147-A177-3AD203B41FA5}">
                      <a16:colId xmlns:a16="http://schemas.microsoft.com/office/drawing/2014/main" val="932728819"/>
                    </a:ext>
                  </a:extLst>
                </a:gridCol>
                <a:gridCol w="557702">
                  <a:extLst>
                    <a:ext uri="{9D8B030D-6E8A-4147-A177-3AD203B41FA5}">
                      <a16:colId xmlns:a16="http://schemas.microsoft.com/office/drawing/2014/main" val="2598007573"/>
                    </a:ext>
                  </a:extLst>
                </a:gridCol>
                <a:gridCol w="557702">
                  <a:extLst>
                    <a:ext uri="{9D8B030D-6E8A-4147-A177-3AD203B41FA5}">
                      <a16:colId xmlns:a16="http://schemas.microsoft.com/office/drawing/2014/main" val="1103228374"/>
                    </a:ext>
                  </a:extLst>
                </a:gridCol>
                <a:gridCol w="557702">
                  <a:extLst>
                    <a:ext uri="{9D8B030D-6E8A-4147-A177-3AD203B41FA5}">
                      <a16:colId xmlns:a16="http://schemas.microsoft.com/office/drawing/2014/main" val="3530052271"/>
                    </a:ext>
                  </a:extLst>
                </a:gridCol>
                <a:gridCol w="557702">
                  <a:extLst>
                    <a:ext uri="{9D8B030D-6E8A-4147-A177-3AD203B41FA5}">
                      <a16:colId xmlns:a16="http://schemas.microsoft.com/office/drawing/2014/main" val="744134068"/>
                    </a:ext>
                  </a:extLst>
                </a:gridCol>
                <a:gridCol w="557702">
                  <a:extLst>
                    <a:ext uri="{9D8B030D-6E8A-4147-A177-3AD203B41FA5}">
                      <a16:colId xmlns:a16="http://schemas.microsoft.com/office/drawing/2014/main" val="3347258506"/>
                    </a:ext>
                  </a:extLst>
                </a:gridCol>
                <a:gridCol w="557702">
                  <a:extLst>
                    <a:ext uri="{9D8B030D-6E8A-4147-A177-3AD203B41FA5}">
                      <a16:colId xmlns:a16="http://schemas.microsoft.com/office/drawing/2014/main" val="1847895652"/>
                    </a:ext>
                  </a:extLst>
                </a:gridCol>
                <a:gridCol w="557702">
                  <a:extLst>
                    <a:ext uri="{9D8B030D-6E8A-4147-A177-3AD203B41FA5}">
                      <a16:colId xmlns:a16="http://schemas.microsoft.com/office/drawing/2014/main" val="502484083"/>
                    </a:ext>
                  </a:extLst>
                </a:gridCol>
              </a:tblGrid>
              <a:tr h="802295">
                <a:tc>
                  <a:txBody>
                    <a:bodyPr/>
                    <a:lstStyle/>
                    <a:p>
                      <a:pPr algn="l" fontAlgn="b"/>
                      <a:r>
                        <a:rPr lang="en-US" sz="800" b="1" u="none" strike="noStrike" dirty="0">
                          <a:solidFill>
                            <a:schemeClr val="bg1"/>
                          </a:solidFill>
                          <a:effectLst/>
                          <a:latin typeface="Verdana" panose="020B0604030504040204" pitchFamily="34" charset="0"/>
                          <a:ea typeface="Verdana" panose="020B0604030504040204" pitchFamily="34" charset="0"/>
                        </a:rPr>
                        <a:t>Demand By Panel Size (Roof, Wall &amp; Cladding) (Million m^3)</a:t>
                      </a:r>
                      <a:endParaRPr lang="en-US" sz="800" b="1" i="0" u="none" strike="noStrike" dirty="0">
                        <a:solidFill>
                          <a:schemeClr val="bg1"/>
                        </a:solidFill>
                        <a:effectLst/>
                        <a:latin typeface="Verdana" panose="020B0604030504040204" pitchFamily="34" charset="0"/>
                        <a:ea typeface="Verdana" panose="020B0604030504040204" pitchFamily="34" charset="0"/>
                      </a:endParaRPr>
                    </a:p>
                  </a:txBody>
                  <a:tcPr marL="0" marR="0" marT="0" marB="0" anchor="ctr">
                    <a:solidFill>
                      <a:schemeClr val="accent5">
                        <a:lumMod val="50000"/>
                      </a:schemeClr>
                    </a:solidFill>
                  </a:tcPr>
                </a:tc>
                <a:tc>
                  <a:txBody>
                    <a:bodyPr/>
                    <a:lstStyle/>
                    <a:p>
                      <a:pPr algn="ctr" fontAlgn="b"/>
                      <a:r>
                        <a:rPr lang="en-IN" sz="800" b="1" u="none" strike="noStrike" dirty="0">
                          <a:solidFill>
                            <a:schemeClr val="bg1"/>
                          </a:solidFill>
                          <a:effectLst/>
                          <a:latin typeface="Verdana" panose="020B0604030504040204" pitchFamily="34" charset="0"/>
                          <a:ea typeface="Verdana" panose="020B0604030504040204" pitchFamily="34" charset="0"/>
                        </a:rPr>
                        <a:t>2017</a:t>
                      </a:r>
                      <a:endParaRPr lang="en-IN" sz="800" b="1" i="0" u="none" strike="noStrike" dirty="0">
                        <a:solidFill>
                          <a:schemeClr val="bg1"/>
                        </a:solidFill>
                        <a:effectLst/>
                        <a:latin typeface="Verdana" panose="020B0604030504040204" pitchFamily="34" charset="0"/>
                        <a:ea typeface="Verdana" panose="020B0604030504040204" pitchFamily="34" charset="0"/>
                      </a:endParaRPr>
                    </a:p>
                  </a:txBody>
                  <a:tcPr marL="0" marR="0" marT="0" marB="0" anchor="ctr">
                    <a:solidFill>
                      <a:schemeClr val="accent5">
                        <a:lumMod val="50000"/>
                      </a:schemeClr>
                    </a:solidFill>
                  </a:tcPr>
                </a:tc>
                <a:tc>
                  <a:txBody>
                    <a:bodyPr/>
                    <a:lstStyle/>
                    <a:p>
                      <a:pPr algn="ctr" fontAlgn="b"/>
                      <a:r>
                        <a:rPr lang="en-IN" sz="800" b="1" u="none" strike="noStrike" dirty="0">
                          <a:solidFill>
                            <a:schemeClr val="bg1"/>
                          </a:solidFill>
                          <a:effectLst/>
                          <a:latin typeface="Verdana" panose="020B0604030504040204" pitchFamily="34" charset="0"/>
                          <a:ea typeface="Verdana" panose="020B0604030504040204" pitchFamily="34" charset="0"/>
                        </a:rPr>
                        <a:t>2018</a:t>
                      </a:r>
                      <a:endParaRPr lang="en-IN" sz="800" b="1" i="0" u="none" strike="noStrike" dirty="0">
                        <a:solidFill>
                          <a:schemeClr val="bg1"/>
                        </a:solidFill>
                        <a:effectLst/>
                        <a:latin typeface="Verdana" panose="020B0604030504040204" pitchFamily="34" charset="0"/>
                        <a:ea typeface="Verdana" panose="020B0604030504040204" pitchFamily="34" charset="0"/>
                      </a:endParaRPr>
                    </a:p>
                  </a:txBody>
                  <a:tcPr marL="0" marR="0" marT="0" marB="0" anchor="ctr">
                    <a:solidFill>
                      <a:schemeClr val="accent5">
                        <a:lumMod val="50000"/>
                      </a:schemeClr>
                    </a:solidFill>
                  </a:tcPr>
                </a:tc>
                <a:tc>
                  <a:txBody>
                    <a:bodyPr/>
                    <a:lstStyle/>
                    <a:p>
                      <a:pPr algn="ctr" fontAlgn="b"/>
                      <a:r>
                        <a:rPr lang="en-IN" sz="800" b="1" u="none" strike="noStrike" dirty="0">
                          <a:solidFill>
                            <a:schemeClr val="bg1"/>
                          </a:solidFill>
                          <a:effectLst/>
                          <a:latin typeface="Verdana" panose="020B0604030504040204" pitchFamily="34" charset="0"/>
                          <a:ea typeface="Verdana" panose="020B0604030504040204" pitchFamily="34" charset="0"/>
                        </a:rPr>
                        <a:t>2019</a:t>
                      </a:r>
                      <a:endParaRPr lang="en-IN" sz="800" b="1" i="0" u="none" strike="noStrike" dirty="0">
                        <a:solidFill>
                          <a:schemeClr val="bg1"/>
                        </a:solidFill>
                        <a:effectLst/>
                        <a:latin typeface="Verdana" panose="020B0604030504040204" pitchFamily="34" charset="0"/>
                        <a:ea typeface="Verdana" panose="020B0604030504040204" pitchFamily="34" charset="0"/>
                      </a:endParaRPr>
                    </a:p>
                  </a:txBody>
                  <a:tcPr marL="0" marR="0" marT="0" marB="0" anchor="ctr">
                    <a:solidFill>
                      <a:schemeClr val="accent5">
                        <a:lumMod val="50000"/>
                      </a:schemeClr>
                    </a:solidFill>
                  </a:tcPr>
                </a:tc>
                <a:tc>
                  <a:txBody>
                    <a:bodyPr/>
                    <a:lstStyle/>
                    <a:p>
                      <a:pPr algn="ctr" fontAlgn="b"/>
                      <a:r>
                        <a:rPr lang="en-IN" sz="800" b="1" u="none" strike="noStrike" dirty="0">
                          <a:solidFill>
                            <a:schemeClr val="bg1"/>
                          </a:solidFill>
                          <a:effectLst/>
                          <a:latin typeface="Verdana" panose="020B0604030504040204" pitchFamily="34" charset="0"/>
                          <a:ea typeface="Verdana" panose="020B0604030504040204" pitchFamily="34" charset="0"/>
                        </a:rPr>
                        <a:t>2020</a:t>
                      </a:r>
                      <a:endParaRPr lang="en-IN" sz="800" b="1" i="0" u="none" strike="noStrike" dirty="0">
                        <a:solidFill>
                          <a:schemeClr val="bg1"/>
                        </a:solidFill>
                        <a:effectLst/>
                        <a:latin typeface="Verdana" panose="020B0604030504040204" pitchFamily="34" charset="0"/>
                        <a:ea typeface="Verdana" panose="020B0604030504040204" pitchFamily="34" charset="0"/>
                      </a:endParaRPr>
                    </a:p>
                  </a:txBody>
                  <a:tcPr marL="0" marR="0" marT="0" marB="0" anchor="ctr">
                    <a:solidFill>
                      <a:schemeClr val="accent5">
                        <a:lumMod val="50000"/>
                      </a:schemeClr>
                    </a:solidFill>
                  </a:tcPr>
                </a:tc>
                <a:tc>
                  <a:txBody>
                    <a:bodyPr/>
                    <a:lstStyle/>
                    <a:p>
                      <a:pPr algn="ctr" fontAlgn="b"/>
                      <a:r>
                        <a:rPr lang="en-IN" sz="800" b="1" u="none" strike="noStrike" dirty="0">
                          <a:solidFill>
                            <a:schemeClr val="bg1"/>
                          </a:solidFill>
                          <a:effectLst/>
                          <a:latin typeface="Verdana" panose="020B0604030504040204" pitchFamily="34" charset="0"/>
                          <a:ea typeface="Verdana" panose="020B0604030504040204" pitchFamily="34" charset="0"/>
                        </a:rPr>
                        <a:t>2021</a:t>
                      </a:r>
                      <a:endParaRPr lang="en-IN" sz="800" b="1" i="0" u="none" strike="noStrike" dirty="0">
                        <a:solidFill>
                          <a:schemeClr val="bg1"/>
                        </a:solidFill>
                        <a:effectLst/>
                        <a:latin typeface="Verdana" panose="020B0604030504040204" pitchFamily="34" charset="0"/>
                        <a:ea typeface="Verdana" panose="020B0604030504040204" pitchFamily="34" charset="0"/>
                      </a:endParaRPr>
                    </a:p>
                  </a:txBody>
                  <a:tcPr marL="0" marR="0" marT="0" marB="0" anchor="ctr">
                    <a:solidFill>
                      <a:schemeClr val="accent5">
                        <a:lumMod val="50000"/>
                      </a:schemeClr>
                    </a:solidFill>
                  </a:tcPr>
                </a:tc>
                <a:tc>
                  <a:txBody>
                    <a:bodyPr/>
                    <a:lstStyle/>
                    <a:p>
                      <a:pPr algn="ctr" fontAlgn="b"/>
                      <a:r>
                        <a:rPr lang="en-IN" sz="800" b="1" u="none" strike="noStrike" dirty="0">
                          <a:solidFill>
                            <a:schemeClr val="bg1"/>
                          </a:solidFill>
                          <a:effectLst/>
                          <a:latin typeface="Verdana" panose="020B0604030504040204" pitchFamily="34" charset="0"/>
                          <a:ea typeface="Verdana" panose="020B0604030504040204" pitchFamily="34" charset="0"/>
                        </a:rPr>
                        <a:t>2022E</a:t>
                      </a:r>
                      <a:endParaRPr lang="en-IN" sz="800" b="1" i="0" u="none" strike="noStrike" dirty="0">
                        <a:solidFill>
                          <a:schemeClr val="bg1"/>
                        </a:solidFill>
                        <a:effectLst/>
                        <a:latin typeface="Verdana" panose="020B0604030504040204" pitchFamily="34" charset="0"/>
                        <a:ea typeface="Verdana" panose="020B0604030504040204" pitchFamily="34" charset="0"/>
                      </a:endParaRPr>
                    </a:p>
                  </a:txBody>
                  <a:tcPr marL="0" marR="0" marT="0" marB="0" anchor="ctr">
                    <a:solidFill>
                      <a:schemeClr val="accent5">
                        <a:lumMod val="50000"/>
                      </a:schemeClr>
                    </a:solidFill>
                  </a:tcPr>
                </a:tc>
                <a:tc>
                  <a:txBody>
                    <a:bodyPr/>
                    <a:lstStyle/>
                    <a:p>
                      <a:pPr algn="ctr" fontAlgn="b"/>
                      <a:r>
                        <a:rPr lang="en-IN" sz="800" b="1" u="none" strike="noStrike" dirty="0">
                          <a:solidFill>
                            <a:schemeClr val="bg1"/>
                          </a:solidFill>
                          <a:effectLst/>
                          <a:latin typeface="Verdana" panose="020B0604030504040204" pitchFamily="34" charset="0"/>
                          <a:ea typeface="Verdana" panose="020B0604030504040204" pitchFamily="34" charset="0"/>
                        </a:rPr>
                        <a:t>2023F</a:t>
                      </a:r>
                      <a:endParaRPr lang="en-IN" sz="800" b="1" i="0" u="none" strike="noStrike" dirty="0">
                        <a:solidFill>
                          <a:schemeClr val="bg1"/>
                        </a:solidFill>
                        <a:effectLst/>
                        <a:latin typeface="Verdana" panose="020B0604030504040204" pitchFamily="34" charset="0"/>
                        <a:ea typeface="Verdana" panose="020B0604030504040204" pitchFamily="34" charset="0"/>
                      </a:endParaRPr>
                    </a:p>
                  </a:txBody>
                  <a:tcPr marL="0" marR="0" marT="0" marB="0" anchor="ctr">
                    <a:solidFill>
                      <a:schemeClr val="accent5">
                        <a:lumMod val="50000"/>
                      </a:schemeClr>
                    </a:solidFill>
                  </a:tcPr>
                </a:tc>
                <a:tc>
                  <a:txBody>
                    <a:bodyPr/>
                    <a:lstStyle/>
                    <a:p>
                      <a:pPr algn="ctr" fontAlgn="b"/>
                      <a:r>
                        <a:rPr lang="en-IN" sz="800" b="1" u="none" strike="noStrike" dirty="0">
                          <a:solidFill>
                            <a:schemeClr val="bg1"/>
                          </a:solidFill>
                          <a:effectLst/>
                          <a:latin typeface="Verdana" panose="020B0604030504040204" pitchFamily="34" charset="0"/>
                          <a:ea typeface="Verdana" panose="020B0604030504040204" pitchFamily="34" charset="0"/>
                        </a:rPr>
                        <a:t>2024F</a:t>
                      </a:r>
                      <a:endParaRPr lang="en-IN" sz="800" b="1" i="0" u="none" strike="noStrike" dirty="0">
                        <a:solidFill>
                          <a:schemeClr val="bg1"/>
                        </a:solidFill>
                        <a:effectLst/>
                        <a:latin typeface="Verdana" panose="020B0604030504040204" pitchFamily="34" charset="0"/>
                        <a:ea typeface="Verdana" panose="020B0604030504040204" pitchFamily="34" charset="0"/>
                      </a:endParaRPr>
                    </a:p>
                  </a:txBody>
                  <a:tcPr marL="0" marR="0" marT="0" marB="0" anchor="ctr">
                    <a:solidFill>
                      <a:schemeClr val="accent5">
                        <a:lumMod val="50000"/>
                      </a:schemeClr>
                    </a:solidFill>
                  </a:tcPr>
                </a:tc>
                <a:tc>
                  <a:txBody>
                    <a:bodyPr/>
                    <a:lstStyle/>
                    <a:p>
                      <a:pPr algn="ctr" fontAlgn="b"/>
                      <a:r>
                        <a:rPr lang="en-IN" sz="800" b="1" u="none" strike="noStrike" dirty="0">
                          <a:solidFill>
                            <a:schemeClr val="bg1"/>
                          </a:solidFill>
                          <a:effectLst/>
                          <a:latin typeface="Verdana" panose="020B0604030504040204" pitchFamily="34" charset="0"/>
                          <a:ea typeface="Verdana" panose="020B0604030504040204" pitchFamily="34" charset="0"/>
                        </a:rPr>
                        <a:t>2025F</a:t>
                      </a:r>
                      <a:endParaRPr lang="en-IN" sz="800" b="1" i="0" u="none" strike="noStrike" dirty="0">
                        <a:solidFill>
                          <a:schemeClr val="bg1"/>
                        </a:solidFill>
                        <a:effectLst/>
                        <a:latin typeface="Verdana" panose="020B0604030504040204" pitchFamily="34" charset="0"/>
                        <a:ea typeface="Verdana" panose="020B0604030504040204" pitchFamily="34" charset="0"/>
                      </a:endParaRPr>
                    </a:p>
                  </a:txBody>
                  <a:tcPr marL="0" marR="0" marT="0" marB="0" anchor="ctr">
                    <a:solidFill>
                      <a:schemeClr val="accent5">
                        <a:lumMod val="50000"/>
                      </a:schemeClr>
                    </a:solidFill>
                  </a:tcPr>
                </a:tc>
                <a:tc>
                  <a:txBody>
                    <a:bodyPr/>
                    <a:lstStyle/>
                    <a:p>
                      <a:pPr algn="ctr" fontAlgn="b"/>
                      <a:r>
                        <a:rPr lang="en-IN" sz="800" b="1" u="none" strike="noStrike" dirty="0">
                          <a:solidFill>
                            <a:schemeClr val="bg1"/>
                          </a:solidFill>
                          <a:effectLst/>
                          <a:latin typeface="Verdana" panose="020B0604030504040204" pitchFamily="34" charset="0"/>
                          <a:ea typeface="Verdana" panose="020B0604030504040204" pitchFamily="34" charset="0"/>
                        </a:rPr>
                        <a:t>2026F</a:t>
                      </a:r>
                      <a:endParaRPr lang="en-IN" sz="800" b="1" i="0" u="none" strike="noStrike" dirty="0">
                        <a:solidFill>
                          <a:schemeClr val="bg1"/>
                        </a:solidFill>
                        <a:effectLst/>
                        <a:latin typeface="Verdana" panose="020B0604030504040204" pitchFamily="34" charset="0"/>
                        <a:ea typeface="Verdana" panose="020B0604030504040204" pitchFamily="34" charset="0"/>
                      </a:endParaRPr>
                    </a:p>
                  </a:txBody>
                  <a:tcPr marL="0" marR="0" marT="0" marB="0" anchor="ctr">
                    <a:solidFill>
                      <a:schemeClr val="accent5">
                        <a:lumMod val="50000"/>
                      </a:schemeClr>
                    </a:solidFill>
                  </a:tcPr>
                </a:tc>
                <a:tc>
                  <a:txBody>
                    <a:bodyPr/>
                    <a:lstStyle/>
                    <a:p>
                      <a:pPr algn="ctr" fontAlgn="b"/>
                      <a:r>
                        <a:rPr lang="en-IN" sz="800" b="1" u="none" strike="noStrike" dirty="0">
                          <a:solidFill>
                            <a:schemeClr val="bg1"/>
                          </a:solidFill>
                          <a:effectLst/>
                          <a:latin typeface="Verdana" panose="020B0604030504040204" pitchFamily="34" charset="0"/>
                          <a:ea typeface="Verdana" panose="020B0604030504040204" pitchFamily="34" charset="0"/>
                        </a:rPr>
                        <a:t>2027F</a:t>
                      </a:r>
                      <a:endParaRPr lang="en-IN" sz="800" b="1" i="0" u="none" strike="noStrike" dirty="0">
                        <a:solidFill>
                          <a:schemeClr val="bg1"/>
                        </a:solidFill>
                        <a:effectLst/>
                        <a:latin typeface="Verdana" panose="020B0604030504040204" pitchFamily="34" charset="0"/>
                        <a:ea typeface="Verdana" panose="020B0604030504040204" pitchFamily="34" charset="0"/>
                      </a:endParaRPr>
                    </a:p>
                  </a:txBody>
                  <a:tcPr marL="0" marR="0" marT="0" marB="0" anchor="ctr">
                    <a:solidFill>
                      <a:schemeClr val="accent5">
                        <a:lumMod val="50000"/>
                      </a:schemeClr>
                    </a:solidFill>
                  </a:tcPr>
                </a:tc>
                <a:tc>
                  <a:txBody>
                    <a:bodyPr/>
                    <a:lstStyle/>
                    <a:p>
                      <a:pPr algn="ctr" fontAlgn="ctr"/>
                      <a:r>
                        <a:rPr lang="en-IN" sz="800" b="1" i="0" u="none" strike="noStrike" dirty="0">
                          <a:solidFill>
                            <a:srgbClr val="FFFFFF"/>
                          </a:solidFill>
                          <a:effectLst/>
                          <a:latin typeface="Verdana" panose="020B0604030504040204" pitchFamily="34" charset="0"/>
                          <a:ea typeface="Verdana" panose="020B0604030504040204" pitchFamily="34" charset="0"/>
                        </a:rPr>
                        <a:t>CAGR (2022E-2027F)</a:t>
                      </a:r>
                    </a:p>
                  </a:txBody>
                  <a:tcPr marL="9525" marR="9525" marT="9525" marB="0" anchor="ctr">
                    <a:solidFill>
                      <a:schemeClr val="accent5">
                        <a:lumMod val="50000"/>
                      </a:schemeClr>
                    </a:solidFill>
                  </a:tcPr>
                </a:tc>
                <a:extLst>
                  <a:ext uri="{0D108BD9-81ED-4DB2-BD59-A6C34878D82A}">
                    <a16:rowId xmlns:a16="http://schemas.microsoft.com/office/drawing/2014/main" val="2599886474"/>
                  </a:ext>
                </a:extLst>
              </a:tr>
              <a:tr h="316471">
                <a:tc>
                  <a:txBody>
                    <a:bodyPr/>
                    <a:lstStyle/>
                    <a:p>
                      <a:pPr algn="l" fontAlgn="b"/>
                      <a:r>
                        <a:rPr lang="en-IN" sz="800" b="0" i="0" u="none" strike="noStrike">
                          <a:solidFill>
                            <a:srgbClr val="000000"/>
                          </a:solidFill>
                          <a:effectLst/>
                          <a:latin typeface="Verdana" panose="020B0604030504040204" pitchFamily="34" charset="0"/>
                          <a:ea typeface="Verdana" panose="020B0604030504040204" pitchFamily="34" charset="0"/>
                        </a:rPr>
                        <a:t>200 X 1220 X 600</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0.73</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0.76</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0.77</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0.73</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0.75</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0.79</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0.84</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0.90</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0.96</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1.03</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1.10</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6.78%</a:t>
                      </a:r>
                    </a:p>
                  </a:txBody>
                  <a:tcPr marL="9525" marR="9525" marT="9525" marB="0" anchor="ctr"/>
                </a:tc>
                <a:extLst>
                  <a:ext uri="{0D108BD9-81ED-4DB2-BD59-A6C34878D82A}">
                    <a16:rowId xmlns:a16="http://schemas.microsoft.com/office/drawing/2014/main" val="590663009"/>
                  </a:ext>
                </a:extLst>
              </a:tr>
              <a:tr h="303234">
                <a:tc>
                  <a:txBody>
                    <a:bodyPr/>
                    <a:lstStyle/>
                    <a:p>
                      <a:pPr algn="l" fontAlgn="b"/>
                      <a:r>
                        <a:rPr lang="en-IN" sz="800" b="0" i="0" u="none" strike="noStrike">
                          <a:solidFill>
                            <a:srgbClr val="000000"/>
                          </a:solidFill>
                          <a:effectLst/>
                          <a:latin typeface="Verdana" panose="020B0604030504040204" pitchFamily="34" charset="0"/>
                          <a:ea typeface="Verdana" panose="020B0604030504040204" pitchFamily="34" charset="0"/>
                        </a:rPr>
                        <a:t>75 X 610 X 1200</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0.44</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0.46</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0.47</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0.45</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0.47</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0.49</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0.52</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0.56</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0.61</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0.65</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0.70</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7.32%</a:t>
                      </a:r>
                    </a:p>
                  </a:txBody>
                  <a:tcPr marL="9525" marR="9525" marT="9525" marB="0" anchor="ctr"/>
                </a:tc>
                <a:extLst>
                  <a:ext uri="{0D108BD9-81ED-4DB2-BD59-A6C34878D82A}">
                    <a16:rowId xmlns:a16="http://schemas.microsoft.com/office/drawing/2014/main" val="3242851547"/>
                  </a:ext>
                </a:extLst>
              </a:tr>
              <a:tr h="303234">
                <a:tc>
                  <a:txBody>
                    <a:bodyPr/>
                    <a:lstStyle/>
                    <a:p>
                      <a:pPr algn="l" fontAlgn="b"/>
                      <a:r>
                        <a:rPr lang="en-IN" sz="800" b="0" i="0" u="none" strike="noStrike">
                          <a:solidFill>
                            <a:srgbClr val="000000"/>
                          </a:solidFill>
                          <a:effectLst/>
                          <a:latin typeface="Verdana" panose="020B0604030504040204" pitchFamily="34" charset="0"/>
                          <a:ea typeface="Verdana" panose="020B0604030504040204" pitchFamily="34" charset="0"/>
                        </a:rPr>
                        <a:t>Others</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0.53</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0.56</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0.57</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0.55</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0.57</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0.60</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0.64</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0.69</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0.75</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0.81</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0.87</a:t>
                      </a:r>
                    </a:p>
                  </a:txBody>
                  <a:tcPr marL="9525" marR="9525" marT="9525" marB="0" anchor="ctr"/>
                </a:tc>
                <a:tc>
                  <a:txBody>
                    <a:bodyPr/>
                    <a:lstStyle/>
                    <a:p>
                      <a:pPr algn="ctr" fontAlgn="b"/>
                      <a:r>
                        <a:rPr lang="en-IN" sz="800" b="0" i="0" u="none" strike="noStrike" dirty="0">
                          <a:solidFill>
                            <a:srgbClr val="000000"/>
                          </a:solidFill>
                          <a:effectLst/>
                          <a:latin typeface="Verdana" panose="020B0604030504040204" pitchFamily="34" charset="0"/>
                          <a:ea typeface="Verdana" panose="020B0604030504040204" pitchFamily="34" charset="0"/>
                        </a:rPr>
                        <a:t>7.62%</a:t>
                      </a:r>
                    </a:p>
                  </a:txBody>
                  <a:tcPr marL="9525" marR="9525" marT="9525" marB="0" anchor="ctr"/>
                </a:tc>
                <a:extLst>
                  <a:ext uri="{0D108BD9-81ED-4DB2-BD59-A6C34878D82A}">
                    <a16:rowId xmlns:a16="http://schemas.microsoft.com/office/drawing/2014/main" val="1721995922"/>
                  </a:ext>
                </a:extLst>
              </a:tr>
              <a:tr h="303234">
                <a:tc>
                  <a:txBody>
                    <a:bodyPr/>
                    <a:lstStyle/>
                    <a:p>
                      <a:pPr algn="l" fontAlgn="b"/>
                      <a:r>
                        <a:rPr lang="en-IN" sz="800" b="1" i="0" u="none" strike="noStrike" dirty="0">
                          <a:solidFill>
                            <a:srgbClr val="000000"/>
                          </a:solidFill>
                          <a:effectLst/>
                          <a:latin typeface="Verdana" panose="020B0604030504040204" pitchFamily="34" charset="0"/>
                          <a:ea typeface="Verdana" panose="020B0604030504040204" pitchFamily="34" charset="0"/>
                        </a:rPr>
                        <a:t>Total</a:t>
                      </a:r>
                    </a:p>
                  </a:txBody>
                  <a:tcPr marL="9525" marR="9525" marT="9525" marB="0" anchor="ctr"/>
                </a:tc>
                <a:tc>
                  <a:txBody>
                    <a:bodyPr/>
                    <a:lstStyle/>
                    <a:p>
                      <a:pPr algn="ctr" fontAlgn="b"/>
                      <a:r>
                        <a:rPr lang="en-IN" sz="800" b="1" i="0" u="none" strike="noStrike">
                          <a:solidFill>
                            <a:srgbClr val="000000"/>
                          </a:solidFill>
                          <a:effectLst/>
                          <a:latin typeface="Verdana" panose="020B0604030504040204" pitchFamily="34" charset="0"/>
                          <a:ea typeface="Verdana" panose="020B0604030504040204" pitchFamily="34" charset="0"/>
                        </a:rPr>
                        <a:t>1.70</a:t>
                      </a:r>
                    </a:p>
                  </a:txBody>
                  <a:tcPr marL="9525" marR="9525" marT="9525" marB="0" anchor="ctr"/>
                </a:tc>
                <a:tc>
                  <a:txBody>
                    <a:bodyPr/>
                    <a:lstStyle/>
                    <a:p>
                      <a:pPr algn="ctr" fontAlgn="b"/>
                      <a:r>
                        <a:rPr lang="en-IN" sz="800" b="1" i="0" u="none" strike="noStrike">
                          <a:solidFill>
                            <a:srgbClr val="000000"/>
                          </a:solidFill>
                          <a:effectLst/>
                          <a:latin typeface="Verdana" panose="020B0604030504040204" pitchFamily="34" charset="0"/>
                          <a:ea typeface="Verdana" panose="020B0604030504040204" pitchFamily="34" charset="0"/>
                        </a:rPr>
                        <a:t>1.78</a:t>
                      </a:r>
                    </a:p>
                  </a:txBody>
                  <a:tcPr marL="9525" marR="9525" marT="9525" marB="0" anchor="ctr"/>
                </a:tc>
                <a:tc>
                  <a:txBody>
                    <a:bodyPr/>
                    <a:lstStyle/>
                    <a:p>
                      <a:pPr algn="ctr" fontAlgn="b"/>
                      <a:r>
                        <a:rPr lang="en-IN" sz="800" b="1" i="0" u="none" strike="noStrike">
                          <a:solidFill>
                            <a:srgbClr val="000000"/>
                          </a:solidFill>
                          <a:effectLst/>
                          <a:latin typeface="Verdana" panose="020B0604030504040204" pitchFamily="34" charset="0"/>
                          <a:ea typeface="Verdana" panose="020B0604030504040204" pitchFamily="34" charset="0"/>
                        </a:rPr>
                        <a:t>1.80</a:t>
                      </a:r>
                    </a:p>
                  </a:txBody>
                  <a:tcPr marL="9525" marR="9525" marT="9525" marB="0" anchor="ctr"/>
                </a:tc>
                <a:tc>
                  <a:txBody>
                    <a:bodyPr/>
                    <a:lstStyle/>
                    <a:p>
                      <a:pPr algn="ctr" fontAlgn="b"/>
                      <a:r>
                        <a:rPr lang="en-IN" sz="800" b="1" i="0" u="none" strike="noStrike">
                          <a:solidFill>
                            <a:srgbClr val="000000"/>
                          </a:solidFill>
                          <a:effectLst/>
                          <a:latin typeface="Verdana" panose="020B0604030504040204" pitchFamily="34" charset="0"/>
                          <a:ea typeface="Verdana" panose="020B0604030504040204" pitchFamily="34" charset="0"/>
                        </a:rPr>
                        <a:t>1.73</a:t>
                      </a:r>
                    </a:p>
                  </a:txBody>
                  <a:tcPr marL="9525" marR="9525" marT="9525" marB="0" anchor="ctr"/>
                </a:tc>
                <a:tc>
                  <a:txBody>
                    <a:bodyPr/>
                    <a:lstStyle/>
                    <a:p>
                      <a:pPr algn="ctr" fontAlgn="b"/>
                      <a:r>
                        <a:rPr lang="en-IN" sz="800" b="1" i="0" u="none" strike="noStrike">
                          <a:solidFill>
                            <a:srgbClr val="000000"/>
                          </a:solidFill>
                          <a:effectLst/>
                          <a:latin typeface="Verdana" panose="020B0604030504040204" pitchFamily="34" charset="0"/>
                          <a:ea typeface="Verdana" panose="020B0604030504040204" pitchFamily="34" charset="0"/>
                        </a:rPr>
                        <a:t>1.79</a:t>
                      </a:r>
                    </a:p>
                  </a:txBody>
                  <a:tcPr marL="9525" marR="9525" marT="9525" marB="0" anchor="ctr"/>
                </a:tc>
                <a:tc>
                  <a:txBody>
                    <a:bodyPr/>
                    <a:lstStyle/>
                    <a:p>
                      <a:pPr algn="ctr" fontAlgn="b"/>
                      <a:r>
                        <a:rPr lang="en-IN" sz="800" b="1" i="0" u="none" strike="noStrike">
                          <a:solidFill>
                            <a:srgbClr val="000000"/>
                          </a:solidFill>
                          <a:effectLst/>
                          <a:latin typeface="Verdana" panose="020B0604030504040204" pitchFamily="34" charset="0"/>
                          <a:ea typeface="Verdana" panose="020B0604030504040204" pitchFamily="34" charset="0"/>
                        </a:rPr>
                        <a:t>1.88</a:t>
                      </a:r>
                    </a:p>
                  </a:txBody>
                  <a:tcPr marL="9525" marR="9525" marT="9525" marB="0" anchor="ctr"/>
                </a:tc>
                <a:tc>
                  <a:txBody>
                    <a:bodyPr/>
                    <a:lstStyle/>
                    <a:p>
                      <a:pPr algn="ctr" fontAlgn="b"/>
                      <a:r>
                        <a:rPr lang="en-IN" sz="800" b="1" i="0" u="none" strike="noStrike">
                          <a:solidFill>
                            <a:srgbClr val="000000"/>
                          </a:solidFill>
                          <a:effectLst/>
                          <a:latin typeface="Verdana" panose="020B0604030504040204" pitchFamily="34" charset="0"/>
                          <a:ea typeface="Verdana" panose="020B0604030504040204" pitchFamily="34" charset="0"/>
                        </a:rPr>
                        <a:t>2.01</a:t>
                      </a:r>
                    </a:p>
                  </a:txBody>
                  <a:tcPr marL="9525" marR="9525" marT="9525" marB="0" anchor="ctr"/>
                </a:tc>
                <a:tc>
                  <a:txBody>
                    <a:bodyPr/>
                    <a:lstStyle/>
                    <a:p>
                      <a:pPr algn="ctr" fontAlgn="b"/>
                      <a:r>
                        <a:rPr lang="en-IN" sz="800" b="1" i="0" u="none" strike="noStrike">
                          <a:solidFill>
                            <a:srgbClr val="000000"/>
                          </a:solidFill>
                          <a:effectLst/>
                          <a:latin typeface="Verdana" panose="020B0604030504040204" pitchFamily="34" charset="0"/>
                          <a:ea typeface="Verdana" panose="020B0604030504040204" pitchFamily="34" charset="0"/>
                        </a:rPr>
                        <a:t>2.15</a:t>
                      </a:r>
                    </a:p>
                  </a:txBody>
                  <a:tcPr marL="9525" marR="9525" marT="9525" marB="0" anchor="ctr"/>
                </a:tc>
                <a:tc>
                  <a:txBody>
                    <a:bodyPr/>
                    <a:lstStyle/>
                    <a:p>
                      <a:pPr algn="ctr" fontAlgn="b"/>
                      <a:r>
                        <a:rPr lang="en-IN" sz="800" b="1" i="0" u="none" strike="noStrike">
                          <a:solidFill>
                            <a:srgbClr val="000000"/>
                          </a:solidFill>
                          <a:effectLst/>
                          <a:latin typeface="Verdana" panose="020B0604030504040204" pitchFamily="34" charset="0"/>
                          <a:ea typeface="Verdana" panose="020B0604030504040204" pitchFamily="34" charset="0"/>
                        </a:rPr>
                        <a:t>2.32</a:t>
                      </a:r>
                    </a:p>
                  </a:txBody>
                  <a:tcPr marL="9525" marR="9525" marT="9525" marB="0" anchor="ctr"/>
                </a:tc>
                <a:tc>
                  <a:txBody>
                    <a:bodyPr/>
                    <a:lstStyle/>
                    <a:p>
                      <a:pPr algn="ctr" fontAlgn="b"/>
                      <a:r>
                        <a:rPr lang="en-IN" sz="800" b="1" i="0" u="none" strike="noStrike">
                          <a:solidFill>
                            <a:srgbClr val="000000"/>
                          </a:solidFill>
                          <a:effectLst/>
                          <a:latin typeface="Verdana" panose="020B0604030504040204" pitchFamily="34" charset="0"/>
                          <a:ea typeface="Verdana" panose="020B0604030504040204" pitchFamily="34" charset="0"/>
                        </a:rPr>
                        <a:t>2.49</a:t>
                      </a:r>
                    </a:p>
                  </a:txBody>
                  <a:tcPr marL="9525" marR="9525" marT="9525" marB="0" anchor="ctr"/>
                </a:tc>
                <a:tc>
                  <a:txBody>
                    <a:bodyPr/>
                    <a:lstStyle/>
                    <a:p>
                      <a:pPr algn="ctr" fontAlgn="b"/>
                      <a:r>
                        <a:rPr lang="en-IN" sz="800" b="1" i="0" u="none" strike="noStrike" dirty="0">
                          <a:solidFill>
                            <a:srgbClr val="000000"/>
                          </a:solidFill>
                          <a:effectLst/>
                          <a:latin typeface="Verdana" panose="020B0604030504040204" pitchFamily="34" charset="0"/>
                          <a:ea typeface="Verdana" panose="020B0604030504040204" pitchFamily="34" charset="0"/>
                        </a:rPr>
                        <a:t>2.67</a:t>
                      </a:r>
                    </a:p>
                  </a:txBody>
                  <a:tcPr marL="9525" marR="9525" marT="9525" marB="0" anchor="ctr"/>
                </a:tc>
                <a:tc>
                  <a:txBody>
                    <a:bodyPr/>
                    <a:lstStyle/>
                    <a:p>
                      <a:pPr algn="ctr" fontAlgn="b"/>
                      <a:r>
                        <a:rPr lang="en-IN" sz="800" b="1" i="0" u="none" strike="noStrike" dirty="0">
                          <a:solidFill>
                            <a:srgbClr val="000000"/>
                          </a:solidFill>
                          <a:effectLst/>
                          <a:latin typeface="Verdana" panose="020B0604030504040204" pitchFamily="34" charset="0"/>
                          <a:ea typeface="Verdana" panose="020B0604030504040204" pitchFamily="34" charset="0"/>
                        </a:rPr>
                        <a:t>7.19%</a:t>
                      </a:r>
                    </a:p>
                  </a:txBody>
                  <a:tcPr marL="9525" marR="9525" marT="9525" marB="0" anchor="ctr"/>
                </a:tc>
                <a:extLst>
                  <a:ext uri="{0D108BD9-81ED-4DB2-BD59-A6C34878D82A}">
                    <a16:rowId xmlns:a16="http://schemas.microsoft.com/office/drawing/2014/main" val="553672122"/>
                  </a:ext>
                </a:extLst>
              </a:tr>
            </a:tbl>
          </a:graphicData>
        </a:graphic>
      </p:graphicFrame>
      <p:sp>
        <p:nvSpPr>
          <p:cNvPr id="6" name="TextBox 5">
            <a:extLst>
              <a:ext uri="{FF2B5EF4-FFF2-40B4-BE49-F238E27FC236}">
                <a16:creationId xmlns:a16="http://schemas.microsoft.com/office/drawing/2014/main" id="{5A5394C2-A09D-4549-AB44-83C3E03727E7}"/>
              </a:ext>
            </a:extLst>
          </p:cNvPr>
          <p:cNvSpPr txBox="1"/>
          <p:nvPr/>
        </p:nvSpPr>
        <p:spPr>
          <a:xfrm>
            <a:off x="5863863" y="3850679"/>
            <a:ext cx="3095493" cy="200055"/>
          </a:xfrm>
          <a:prstGeom prst="rect">
            <a:avLst/>
          </a:prstGeom>
          <a:noFill/>
        </p:spPr>
        <p:txBody>
          <a:bodyPr wrap="square" rtlCol="0">
            <a:spAutoFit/>
          </a:bodyPr>
          <a:lstStyle>
            <a:defPPr>
              <a:defRPr lang="en-US"/>
            </a:defPPr>
            <a:lvl1pPr algn="r">
              <a:defRPr sz="800" i="1">
                <a:solidFill>
                  <a:srgbClr val="7F7F7F"/>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a:t>
            </a:r>
            <a:r>
              <a:rPr lang="en-IN" sz="700" dirty="0">
                <a:solidFill>
                  <a:prstClr val="white">
                    <a:lumMod val="50000"/>
                  </a:prstClr>
                </a:solidFill>
              </a:rPr>
              <a:t>TechSci Research</a:t>
            </a:r>
            <a:r>
              <a:rPr kumimoji="0" lang="en-IN" sz="7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 </a:t>
            </a:r>
          </a:p>
        </p:txBody>
      </p:sp>
    </p:spTree>
    <p:extLst>
      <p:ext uri="{BB962C8B-B14F-4D97-AF65-F5344CB8AC3E}">
        <p14:creationId xmlns:p14="http://schemas.microsoft.com/office/powerpoint/2010/main" val="36938168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EF766132-4144-42AC-9E69-7838A000EFEE}"/>
              </a:ext>
            </a:extLst>
          </p:cNvPr>
          <p:cNvGraphicFramePr/>
          <p:nvPr>
            <p:extLst>
              <p:ext uri="{D42A27DB-BD31-4B8C-83A1-F6EECF244321}">
                <p14:modId xmlns:p14="http://schemas.microsoft.com/office/powerpoint/2010/main" val="725660332"/>
              </p:ext>
            </p:extLst>
          </p:nvPr>
        </p:nvGraphicFramePr>
        <p:xfrm>
          <a:off x="179388" y="880213"/>
          <a:ext cx="8840928" cy="3096769"/>
        </p:xfrm>
        <a:graphic>
          <a:graphicData uri="http://schemas.openxmlformats.org/drawingml/2006/chart">
            <c:chart xmlns:c="http://schemas.openxmlformats.org/drawingml/2006/chart" xmlns:r="http://schemas.openxmlformats.org/officeDocument/2006/relationships" r:id="rId2"/>
          </a:graphicData>
        </a:graphic>
      </p:graphicFrame>
      <p:sp>
        <p:nvSpPr>
          <p:cNvPr id="4" name="TextBox 3">
            <a:extLst>
              <a:ext uri="{FF2B5EF4-FFF2-40B4-BE49-F238E27FC236}">
                <a16:creationId xmlns:a16="http://schemas.microsoft.com/office/drawing/2014/main" id="{A94D8441-3C7E-4756-AC38-D50089A7D964}"/>
              </a:ext>
            </a:extLst>
          </p:cNvPr>
          <p:cNvSpPr txBox="1"/>
          <p:nvPr/>
        </p:nvSpPr>
        <p:spPr>
          <a:xfrm>
            <a:off x="123684" y="265043"/>
            <a:ext cx="7258718" cy="276999"/>
          </a:xfrm>
          <a:prstGeom prst="rect">
            <a:avLst/>
          </a:prstGeom>
          <a:noFill/>
        </p:spPr>
        <p:txBody>
          <a:bodyPr wrap="none" rtlCol="0">
            <a:spAutoFit/>
          </a:bodyPr>
          <a:lstStyle>
            <a:defPPr>
              <a:defRPr lang="en-US"/>
            </a:defPPr>
            <a:lvl1pPr>
              <a:defRPr sz="1400" b="1">
                <a:latin typeface="Verdana" panose="020B0604030504040204" pitchFamily="34" charset="0"/>
                <a:ea typeface="Verdana" panose="020B0604030504040204" pitchFamily="34" charset="0"/>
                <a:cs typeface="Verdana" panose="020B060403050404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IN" sz="1200" dirty="0"/>
              <a:t>Germany Autoclaved Aerated Concrete Market Share, By Lintels Size, 2017-2027F</a:t>
            </a:r>
          </a:p>
        </p:txBody>
      </p:sp>
      <p:sp>
        <p:nvSpPr>
          <p:cNvPr id="8" name="TextBox 7">
            <a:extLst>
              <a:ext uri="{FF2B5EF4-FFF2-40B4-BE49-F238E27FC236}">
                <a16:creationId xmlns:a16="http://schemas.microsoft.com/office/drawing/2014/main" id="{A9BB8FB8-6741-415F-83A5-516CEB89429E}"/>
              </a:ext>
            </a:extLst>
          </p:cNvPr>
          <p:cNvSpPr txBox="1"/>
          <p:nvPr/>
        </p:nvSpPr>
        <p:spPr>
          <a:xfrm>
            <a:off x="5863862" y="6407632"/>
            <a:ext cx="3095493" cy="200055"/>
          </a:xfrm>
          <a:prstGeom prst="rect">
            <a:avLst/>
          </a:prstGeom>
          <a:noFill/>
        </p:spPr>
        <p:txBody>
          <a:bodyPr wrap="square" rtlCol="0">
            <a:spAutoFit/>
          </a:bodyPr>
          <a:lstStyle>
            <a:defPPr>
              <a:defRPr lang="en-US"/>
            </a:defPPr>
            <a:lvl1pPr algn="r">
              <a:defRPr sz="800" i="1">
                <a:solidFill>
                  <a:srgbClr val="7F7F7F"/>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a:t>
            </a:r>
            <a:r>
              <a:rPr lang="en-IN" sz="700" dirty="0">
                <a:solidFill>
                  <a:prstClr val="white">
                    <a:lumMod val="50000"/>
                  </a:prstClr>
                </a:solidFill>
              </a:rPr>
              <a:t>TechSci Research</a:t>
            </a:r>
            <a:r>
              <a:rPr kumimoji="0" lang="en-IN" sz="7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 </a:t>
            </a:r>
          </a:p>
        </p:txBody>
      </p:sp>
      <p:graphicFrame>
        <p:nvGraphicFramePr>
          <p:cNvPr id="5" name="Table 4">
            <a:extLst>
              <a:ext uri="{FF2B5EF4-FFF2-40B4-BE49-F238E27FC236}">
                <a16:creationId xmlns:a16="http://schemas.microsoft.com/office/drawing/2014/main" id="{4AC69EE0-2B5F-4FE7-A510-AD569CE2015E}"/>
              </a:ext>
            </a:extLst>
          </p:cNvPr>
          <p:cNvGraphicFramePr>
            <a:graphicFrameLocks noGrp="1"/>
          </p:cNvGraphicFramePr>
          <p:nvPr>
            <p:extLst>
              <p:ext uri="{D42A27DB-BD31-4B8C-83A1-F6EECF244321}">
                <p14:modId xmlns:p14="http://schemas.microsoft.com/office/powerpoint/2010/main" val="2723215808"/>
              </p:ext>
            </p:extLst>
          </p:nvPr>
        </p:nvGraphicFramePr>
        <p:xfrm>
          <a:off x="179388" y="4221045"/>
          <a:ext cx="8731526" cy="2028468"/>
        </p:xfrm>
        <a:graphic>
          <a:graphicData uri="http://schemas.openxmlformats.org/drawingml/2006/table">
            <a:tbl>
              <a:tblPr>
                <a:tableStyleId>{616DA210-FB5B-4158-B5E0-FEB733F419BA}</a:tableStyleId>
              </a:tblPr>
              <a:tblGrid>
                <a:gridCol w="2047814">
                  <a:extLst>
                    <a:ext uri="{9D8B030D-6E8A-4147-A177-3AD203B41FA5}">
                      <a16:colId xmlns:a16="http://schemas.microsoft.com/office/drawing/2014/main" val="2311606297"/>
                    </a:ext>
                  </a:extLst>
                </a:gridCol>
                <a:gridCol w="557702">
                  <a:extLst>
                    <a:ext uri="{9D8B030D-6E8A-4147-A177-3AD203B41FA5}">
                      <a16:colId xmlns:a16="http://schemas.microsoft.com/office/drawing/2014/main" val="4201934877"/>
                    </a:ext>
                  </a:extLst>
                </a:gridCol>
                <a:gridCol w="557702">
                  <a:extLst>
                    <a:ext uri="{9D8B030D-6E8A-4147-A177-3AD203B41FA5}">
                      <a16:colId xmlns:a16="http://schemas.microsoft.com/office/drawing/2014/main" val="1699847157"/>
                    </a:ext>
                  </a:extLst>
                </a:gridCol>
                <a:gridCol w="557702">
                  <a:extLst>
                    <a:ext uri="{9D8B030D-6E8A-4147-A177-3AD203B41FA5}">
                      <a16:colId xmlns:a16="http://schemas.microsoft.com/office/drawing/2014/main" val="523019236"/>
                    </a:ext>
                  </a:extLst>
                </a:gridCol>
                <a:gridCol w="557702">
                  <a:extLst>
                    <a:ext uri="{9D8B030D-6E8A-4147-A177-3AD203B41FA5}">
                      <a16:colId xmlns:a16="http://schemas.microsoft.com/office/drawing/2014/main" val="963992997"/>
                    </a:ext>
                  </a:extLst>
                </a:gridCol>
                <a:gridCol w="548990">
                  <a:extLst>
                    <a:ext uri="{9D8B030D-6E8A-4147-A177-3AD203B41FA5}">
                      <a16:colId xmlns:a16="http://schemas.microsoft.com/office/drawing/2014/main" val="932728819"/>
                    </a:ext>
                  </a:extLst>
                </a:gridCol>
                <a:gridCol w="557702">
                  <a:extLst>
                    <a:ext uri="{9D8B030D-6E8A-4147-A177-3AD203B41FA5}">
                      <a16:colId xmlns:a16="http://schemas.microsoft.com/office/drawing/2014/main" val="2598007573"/>
                    </a:ext>
                  </a:extLst>
                </a:gridCol>
                <a:gridCol w="557702">
                  <a:extLst>
                    <a:ext uri="{9D8B030D-6E8A-4147-A177-3AD203B41FA5}">
                      <a16:colId xmlns:a16="http://schemas.microsoft.com/office/drawing/2014/main" val="1103228374"/>
                    </a:ext>
                  </a:extLst>
                </a:gridCol>
                <a:gridCol w="557702">
                  <a:extLst>
                    <a:ext uri="{9D8B030D-6E8A-4147-A177-3AD203B41FA5}">
                      <a16:colId xmlns:a16="http://schemas.microsoft.com/office/drawing/2014/main" val="3530052271"/>
                    </a:ext>
                  </a:extLst>
                </a:gridCol>
                <a:gridCol w="557702">
                  <a:extLst>
                    <a:ext uri="{9D8B030D-6E8A-4147-A177-3AD203B41FA5}">
                      <a16:colId xmlns:a16="http://schemas.microsoft.com/office/drawing/2014/main" val="744134068"/>
                    </a:ext>
                  </a:extLst>
                </a:gridCol>
                <a:gridCol w="557702">
                  <a:extLst>
                    <a:ext uri="{9D8B030D-6E8A-4147-A177-3AD203B41FA5}">
                      <a16:colId xmlns:a16="http://schemas.microsoft.com/office/drawing/2014/main" val="3347258506"/>
                    </a:ext>
                  </a:extLst>
                </a:gridCol>
                <a:gridCol w="557702">
                  <a:extLst>
                    <a:ext uri="{9D8B030D-6E8A-4147-A177-3AD203B41FA5}">
                      <a16:colId xmlns:a16="http://schemas.microsoft.com/office/drawing/2014/main" val="1847895652"/>
                    </a:ext>
                  </a:extLst>
                </a:gridCol>
                <a:gridCol w="557702">
                  <a:extLst>
                    <a:ext uri="{9D8B030D-6E8A-4147-A177-3AD203B41FA5}">
                      <a16:colId xmlns:a16="http://schemas.microsoft.com/office/drawing/2014/main" val="502484083"/>
                    </a:ext>
                  </a:extLst>
                </a:gridCol>
              </a:tblGrid>
              <a:tr h="802295">
                <a:tc>
                  <a:txBody>
                    <a:bodyPr/>
                    <a:lstStyle/>
                    <a:p>
                      <a:pPr algn="l" fontAlgn="b"/>
                      <a:r>
                        <a:rPr lang="en-US" sz="800" b="1" u="none" strike="noStrike" dirty="0">
                          <a:solidFill>
                            <a:schemeClr val="bg1"/>
                          </a:solidFill>
                          <a:effectLst/>
                          <a:latin typeface="Verdana" panose="020B0604030504040204" pitchFamily="34" charset="0"/>
                          <a:ea typeface="Verdana" panose="020B0604030504040204" pitchFamily="34" charset="0"/>
                        </a:rPr>
                        <a:t>Demand By Lintels Size (Million m^3)</a:t>
                      </a:r>
                      <a:endParaRPr lang="en-US" sz="800" b="1" i="0" u="none" strike="noStrike" dirty="0">
                        <a:solidFill>
                          <a:schemeClr val="bg1"/>
                        </a:solidFill>
                        <a:effectLst/>
                        <a:latin typeface="Verdana" panose="020B0604030504040204" pitchFamily="34" charset="0"/>
                        <a:ea typeface="Verdana" panose="020B0604030504040204" pitchFamily="34" charset="0"/>
                      </a:endParaRPr>
                    </a:p>
                  </a:txBody>
                  <a:tcPr marL="0" marR="0" marT="0" marB="0" anchor="ctr">
                    <a:solidFill>
                      <a:schemeClr val="accent5">
                        <a:lumMod val="50000"/>
                      </a:schemeClr>
                    </a:solidFill>
                  </a:tcPr>
                </a:tc>
                <a:tc>
                  <a:txBody>
                    <a:bodyPr/>
                    <a:lstStyle/>
                    <a:p>
                      <a:pPr algn="ctr" fontAlgn="b"/>
                      <a:r>
                        <a:rPr lang="en-IN" sz="800" b="1" u="none" strike="noStrike" dirty="0">
                          <a:solidFill>
                            <a:schemeClr val="bg1"/>
                          </a:solidFill>
                          <a:effectLst/>
                          <a:latin typeface="Verdana" panose="020B0604030504040204" pitchFamily="34" charset="0"/>
                          <a:ea typeface="Verdana" panose="020B0604030504040204" pitchFamily="34" charset="0"/>
                        </a:rPr>
                        <a:t>2017</a:t>
                      </a:r>
                      <a:endParaRPr lang="en-IN" sz="800" b="1" i="0" u="none" strike="noStrike" dirty="0">
                        <a:solidFill>
                          <a:schemeClr val="bg1"/>
                        </a:solidFill>
                        <a:effectLst/>
                        <a:latin typeface="Verdana" panose="020B0604030504040204" pitchFamily="34" charset="0"/>
                        <a:ea typeface="Verdana" panose="020B0604030504040204" pitchFamily="34" charset="0"/>
                      </a:endParaRPr>
                    </a:p>
                  </a:txBody>
                  <a:tcPr marL="0" marR="0" marT="0" marB="0" anchor="ctr">
                    <a:solidFill>
                      <a:schemeClr val="accent5">
                        <a:lumMod val="50000"/>
                      </a:schemeClr>
                    </a:solidFill>
                  </a:tcPr>
                </a:tc>
                <a:tc>
                  <a:txBody>
                    <a:bodyPr/>
                    <a:lstStyle/>
                    <a:p>
                      <a:pPr algn="ctr" fontAlgn="b"/>
                      <a:r>
                        <a:rPr lang="en-IN" sz="800" b="1" u="none" strike="noStrike" dirty="0">
                          <a:solidFill>
                            <a:schemeClr val="bg1"/>
                          </a:solidFill>
                          <a:effectLst/>
                          <a:latin typeface="Verdana" panose="020B0604030504040204" pitchFamily="34" charset="0"/>
                          <a:ea typeface="Verdana" panose="020B0604030504040204" pitchFamily="34" charset="0"/>
                        </a:rPr>
                        <a:t>2018</a:t>
                      </a:r>
                      <a:endParaRPr lang="en-IN" sz="800" b="1" i="0" u="none" strike="noStrike" dirty="0">
                        <a:solidFill>
                          <a:schemeClr val="bg1"/>
                        </a:solidFill>
                        <a:effectLst/>
                        <a:latin typeface="Verdana" panose="020B0604030504040204" pitchFamily="34" charset="0"/>
                        <a:ea typeface="Verdana" panose="020B0604030504040204" pitchFamily="34" charset="0"/>
                      </a:endParaRPr>
                    </a:p>
                  </a:txBody>
                  <a:tcPr marL="0" marR="0" marT="0" marB="0" anchor="ctr">
                    <a:solidFill>
                      <a:schemeClr val="accent5">
                        <a:lumMod val="50000"/>
                      </a:schemeClr>
                    </a:solidFill>
                  </a:tcPr>
                </a:tc>
                <a:tc>
                  <a:txBody>
                    <a:bodyPr/>
                    <a:lstStyle/>
                    <a:p>
                      <a:pPr algn="ctr" fontAlgn="b"/>
                      <a:r>
                        <a:rPr lang="en-IN" sz="800" b="1" u="none" strike="noStrike" dirty="0">
                          <a:solidFill>
                            <a:schemeClr val="bg1"/>
                          </a:solidFill>
                          <a:effectLst/>
                          <a:latin typeface="Verdana" panose="020B0604030504040204" pitchFamily="34" charset="0"/>
                          <a:ea typeface="Verdana" panose="020B0604030504040204" pitchFamily="34" charset="0"/>
                        </a:rPr>
                        <a:t>2019</a:t>
                      </a:r>
                      <a:endParaRPr lang="en-IN" sz="800" b="1" i="0" u="none" strike="noStrike" dirty="0">
                        <a:solidFill>
                          <a:schemeClr val="bg1"/>
                        </a:solidFill>
                        <a:effectLst/>
                        <a:latin typeface="Verdana" panose="020B0604030504040204" pitchFamily="34" charset="0"/>
                        <a:ea typeface="Verdana" panose="020B0604030504040204" pitchFamily="34" charset="0"/>
                      </a:endParaRPr>
                    </a:p>
                  </a:txBody>
                  <a:tcPr marL="0" marR="0" marT="0" marB="0" anchor="ctr">
                    <a:solidFill>
                      <a:schemeClr val="accent5">
                        <a:lumMod val="50000"/>
                      </a:schemeClr>
                    </a:solidFill>
                  </a:tcPr>
                </a:tc>
                <a:tc>
                  <a:txBody>
                    <a:bodyPr/>
                    <a:lstStyle/>
                    <a:p>
                      <a:pPr algn="ctr" fontAlgn="b"/>
                      <a:r>
                        <a:rPr lang="en-IN" sz="800" b="1" u="none" strike="noStrike" dirty="0">
                          <a:solidFill>
                            <a:schemeClr val="bg1"/>
                          </a:solidFill>
                          <a:effectLst/>
                          <a:latin typeface="Verdana" panose="020B0604030504040204" pitchFamily="34" charset="0"/>
                          <a:ea typeface="Verdana" panose="020B0604030504040204" pitchFamily="34" charset="0"/>
                        </a:rPr>
                        <a:t>2020</a:t>
                      </a:r>
                      <a:endParaRPr lang="en-IN" sz="800" b="1" i="0" u="none" strike="noStrike" dirty="0">
                        <a:solidFill>
                          <a:schemeClr val="bg1"/>
                        </a:solidFill>
                        <a:effectLst/>
                        <a:latin typeface="Verdana" panose="020B0604030504040204" pitchFamily="34" charset="0"/>
                        <a:ea typeface="Verdana" panose="020B0604030504040204" pitchFamily="34" charset="0"/>
                      </a:endParaRPr>
                    </a:p>
                  </a:txBody>
                  <a:tcPr marL="0" marR="0" marT="0" marB="0" anchor="ctr">
                    <a:solidFill>
                      <a:schemeClr val="accent5">
                        <a:lumMod val="50000"/>
                      </a:schemeClr>
                    </a:solidFill>
                  </a:tcPr>
                </a:tc>
                <a:tc>
                  <a:txBody>
                    <a:bodyPr/>
                    <a:lstStyle/>
                    <a:p>
                      <a:pPr algn="ctr" fontAlgn="b"/>
                      <a:r>
                        <a:rPr lang="en-IN" sz="800" b="1" u="none" strike="noStrike" dirty="0">
                          <a:solidFill>
                            <a:schemeClr val="bg1"/>
                          </a:solidFill>
                          <a:effectLst/>
                          <a:latin typeface="Verdana" panose="020B0604030504040204" pitchFamily="34" charset="0"/>
                          <a:ea typeface="Verdana" panose="020B0604030504040204" pitchFamily="34" charset="0"/>
                        </a:rPr>
                        <a:t>2021</a:t>
                      </a:r>
                      <a:endParaRPr lang="en-IN" sz="800" b="1" i="0" u="none" strike="noStrike" dirty="0">
                        <a:solidFill>
                          <a:schemeClr val="bg1"/>
                        </a:solidFill>
                        <a:effectLst/>
                        <a:latin typeface="Verdana" panose="020B0604030504040204" pitchFamily="34" charset="0"/>
                        <a:ea typeface="Verdana" panose="020B0604030504040204" pitchFamily="34" charset="0"/>
                      </a:endParaRPr>
                    </a:p>
                  </a:txBody>
                  <a:tcPr marL="0" marR="0" marT="0" marB="0" anchor="ctr">
                    <a:solidFill>
                      <a:schemeClr val="accent5">
                        <a:lumMod val="50000"/>
                      </a:schemeClr>
                    </a:solidFill>
                  </a:tcPr>
                </a:tc>
                <a:tc>
                  <a:txBody>
                    <a:bodyPr/>
                    <a:lstStyle/>
                    <a:p>
                      <a:pPr algn="ctr" fontAlgn="b"/>
                      <a:r>
                        <a:rPr lang="en-IN" sz="800" b="1" u="none" strike="noStrike" dirty="0">
                          <a:solidFill>
                            <a:schemeClr val="bg1"/>
                          </a:solidFill>
                          <a:effectLst/>
                          <a:latin typeface="Verdana" panose="020B0604030504040204" pitchFamily="34" charset="0"/>
                          <a:ea typeface="Verdana" panose="020B0604030504040204" pitchFamily="34" charset="0"/>
                        </a:rPr>
                        <a:t>2022E</a:t>
                      </a:r>
                      <a:endParaRPr lang="en-IN" sz="800" b="1" i="0" u="none" strike="noStrike" dirty="0">
                        <a:solidFill>
                          <a:schemeClr val="bg1"/>
                        </a:solidFill>
                        <a:effectLst/>
                        <a:latin typeface="Verdana" panose="020B0604030504040204" pitchFamily="34" charset="0"/>
                        <a:ea typeface="Verdana" panose="020B0604030504040204" pitchFamily="34" charset="0"/>
                      </a:endParaRPr>
                    </a:p>
                  </a:txBody>
                  <a:tcPr marL="0" marR="0" marT="0" marB="0" anchor="ctr">
                    <a:solidFill>
                      <a:schemeClr val="accent5">
                        <a:lumMod val="50000"/>
                      </a:schemeClr>
                    </a:solidFill>
                  </a:tcPr>
                </a:tc>
                <a:tc>
                  <a:txBody>
                    <a:bodyPr/>
                    <a:lstStyle/>
                    <a:p>
                      <a:pPr algn="ctr" fontAlgn="b"/>
                      <a:r>
                        <a:rPr lang="en-IN" sz="800" b="1" u="none" strike="noStrike" dirty="0">
                          <a:solidFill>
                            <a:schemeClr val="bg1"/>
                          </a:solidFill>
                          <a:effectLst/>
                          <a:latin typeface="Verdana" panose="020B0604030504040204" pitchFamily="34" charset="0"/>
                          <a:ea typeface="Verdana" panose="020B0604030504040204" pitchFamily="34" charset="0"/>
                        </a:rPr>
                        <a:t>2023F</a:t>
                      </a:r>
                      <a:endParaRPr lang="en-IN" sz="800" b="1" i="0" u="none" strike="noStrike" dirty="0">
                        <a:solidFill>
                          <a:schemeClr val="bg1"/>
                        </a:solidFill>
                        <a:effectLst/>
                        <a:latin typeface="Verdana" panose="020B0604030504040204" pitchFamily="34" charset="0"/>
                        <a:ea typeface="Verdana" panose="020B0604030504040204" pitchFamily="34" charset="0"/>
                      </a:endParaRPr>
                    </a:p>
                  </a:txBody>
                  <a:tcPr marL="0" marR="0" marT="0" marB="0" anchor="ctr">
                    <a:solidFill>
                      <a:schemeClr val="accent5">
                        <a:lumMod val="50000"/>
                      </a:schemeClr>
                    </a:solidFill>
                  </a:tcPr>
                </a:tc>
                <a:tc>
                  <a:txBody>
                    <a:bodyPr/>
                    <a:lstStyle/>
                    <a:p>
                      <a:pPr algn="ctr" fontAlgn="b"/>
                      <a:r>
                        <a:rPr lang="en-IN" sz="800" b="1" u="none" strike="noStrike" dirty="0">
                          <a:solidFill>
                            <a:schemeClr val="bg1"/>
                          </a:solidFill>
                          <a:effectLst/>
                          <a:latin typeface="Verdana" panose="020B0604030504040204" pitchFamily="34" charset="0"/>
                          <a:ea typeface="Verdana" panose="020B0604030504040204" pitchFamily="34" charset="0"/>
                        </a:rPr>
                        <a:t>2024F</a:t>
                      </a:r>
                      <a:endParaRPr lang="en-IN" sz="800" b="1" i="0" u="none" strike="noStrike" dirty="0">
                        <a:solidFill>
                          <a:schemeClr val="bg1"/>
                        </a:solidFill>
                        <a:effectLst/>
                        <a:latin typeface="Verdana" panose="020B0604030504040204" pitchFamily="34" charset="0"/>
                        <a:ea typeface="Verdana" panose="020B0604030504040204" pitchFamily="34" charset="0"/>
                      </a:endParaRPr>
                    </a:p>
                  </a:txBody>
                  <a:tcPr marL="0" marR="0" marT="0" marB="0" anchor="ctr">
                    <a:solidFill>
                      <a:schemeClr val="accent5">
                        <a:lumMod val="50000"/>
                      </a:schemeClr>
                    </a:solidFill>
                  </a:tcPr>
                </a:tc>
                <a:tc>
                  <a:txBody>
                    <a:bodyPr/>
                    <a:lstStyle/>
                    <a:p>
                      <a:pPr algn="ctr" fontAlgn="b"/>
                      <a:r>
                        <a:rPr lang="en-IN" sz="800" b="1" u="none" strike="noStrike" dirty="0">
                          <a:solidFill>
                            <a:schemeClr val="bg1"/>
                          </a:solidFill>
                          <a:effectLst/>
                          <a:latin typeface="Verdana" panose="020B0604030504040204" pitchFamily="34" charset="0"/>
                          <a:ea typeface="Verdana" panose="020B0604030504040204" pitchFamily="34" charset="0"/>
                        </a:rPr>
                        <a:t>2025F</a:t>
                      </a:r>
                      <a:endParaRPr lang="en-IN" sz="800" b="1" i="0" u="none" strike="noStrike" dirty="0">
                        <a:solidFill>
                          <a:schemeClr val="bg1"/>
                        </a:solidFill>
                        <a:effectLst/>
                        <a:latin typeface="Verdana" panose="020B0604030504040204" pitchFamily="34" charset="0"/>
                        <a:ea typeface="Verdana" panose="020B0604030504040204" pitchFamily="34" charset="0"/>
                      </a:endParaRPr>
                    </a:p>
                  </a:txBody>
                  <a:tcPr marL="0" marR="0" marT="0" marB="0" anchor="ctr">
                    <a:solidFill>
                      <a:schemeClr val="accent5">
                        <a:lumMod val="50000"/>
                      </a:schemeClr>
                    </a:solidFill>
                  </a:tcPr>
                </a:tc>
                <a:tc>
                  <a:txBody>
                    <a:bodyPr/>
                    <a:lstStyle/>
                    <a:p>
                      <a:pPr algn="ctr" fontAlgn="b"/>
                      <a:r>
                        <a:rPr lang="en-IN" sz="800" b="1" u="none" strike="noStrike" dirty="0">
                          <a:solidFill>
                            <a:schemeClr val="bg1"/>
                          </a:solidFill>
                          <a:effectLst/>
                          <a:latin typeface="Verdana" panose="020B0604030504040204" pitchFamily="34" charset="0"/>
                          <a:ea typeface="Verdana" panose="020B0604030504040204" pitchFamily="34" charset="0"/>
                        </a:rPr>
                        <a:t>2026F</a:t>
                      </a:r>
                      <a:endParaRPr lang="en-IN" sz="800" b="1" i="0" u="none" strike="noStrike" dirty="0">
                        <a:solidFill>
                          <a:schemeClr val="bg1"/>
                        </a:solidFill>
                        <a:effectLst/>
                        <a:latin typeface="Verdana" panose="020B0604030504040204" pitchFamily="34" charset="0"/>
                        <a:ea typeface="Verdana" panose="020B0604030504040204" pitchFamily="34" charset="0"/>
                      </a:endParaRPr>
                    </a:p>
                  </a:txBody>
                  <a:tcPr marL="0" marR="0" marT="0" marB="0" anchor="ctr">
                    <a:solidFill>
                      <a:schemeClr val="accent5">
                        <a:lumMod val="50000"/>
                      </a:schemeClr>
                    </a:solidFill>
                  </a:tcPr>
                </a:tc>
                <a:tc>
                  <a:txBody>
                    <a:bodyPr/>
                    <a:lstStyle/>
                    <a:p>
                      <a:pPr algn="ctr" fontAlgn="b"/>
                      <a:r>
                        <a:rPr lang="en-IN" sz="800" b="1" u="none" strike="noStrike" dirty="0">
                          <a:solidFill>
                            <a:schemeClr val="bg1"/>
                          </a:solidFill>
                          <a:effectLst/>
                          <a:latin typeface="Verdana" panose="020B0604030504040204" pitchFamily="34" charset="0"/>
                          <a:ea typeface="Verdana" panose="020B0604030504040204" pitchFamily="34" charset="0"/>
                        </a:rPr>
                        <a:t>2027F</a:t>
                      </a:r>
                      <a:endParaRPr lang="en-IN" sz="800" b="1" i="0" u="none" strike="noStrike" dirty="0">
                        <a:solidFill>
                          <a:schemeClr val="bg1"/>
                        </a:solidFill>
                        <a:effectLst/>
                        <a:latin typeface="Verdana" panose="020B0604030504040204" pitchFamily="34" charset="0"/>
                        <a:ea typeface="Verdana" panose="020B0604030504040204" pitchFamily="34" charset="0"/>
                      </a:endParaRPr>
                    </a:p>
                  </a:txBody>
                  <a:tcPr marL="0" marR="0" marT="0" marB="0" anchor="ctr">
                    <a:solidFill>
                      <a:schemeClr val="accent5">
                        <a:lumMod val="50000"/>
                      </a:schemeClr>
                    </a:solidFill>
                  </a:tcPr>
                </a:tc>
                <a:tc>
                  <a:txBody>
                    <a:bodyPr/>
                    <a:lstStyle/>
                    <a:p>
                      <a:pPr algn="ctr" fontAlgn="ctr"/>
                      <a:r>
                        <a:rPr lang="en-IN" sz="800" b="1" i="0" u="none" strike="noStrike" dirty="0">
                          <a:solidFill>
                            <a:srgbClr val="FFFFFF"/>
                          </a:solidFill>
                          <a:effectLst/>
                          <a:latin typeface="Verdana" panose="020B0604030504040204" pitchFamily="34" charset="0"/>
                          <a:ea typeface="Verdana" panose="020B0604030504040204" pitchFamily="34" charset="0"/>
                        </a:rPr>
                        <a:t>CAGR (2022E-2027F)</a:t>
                      </a:r>
                    </a:p>
                  </a:txBody>
                  <a:tcPr marL="9525" marR="9525" marT="9525" marB="0" anchor="ctr">
                    <a:solidFill>
                      <a:schemeClr val="accent5">
                        <a:lumMod val="50000"/>
                      </a:schemeClr>
                    </a:solidFill>
                  </a:tcPr>
                </a:tc>
                <a:extLst>
                  <a:ext uri="{0D108BD9-81ED-4DB2-BD59-A6C34878D82A}">
                    <a16:rowId xmlns:a16="http://schemas.microsoft.com/office/drawing/2014/main" val="2599886474"/>
                  </a:ext>
                </a:extLst>
              </a:tr>
              <a:tr h="316471">
                <a:tc>
                  <a:txBody>
                    <a:bodyPr/>
                    <a:lstStyle/>
                    <a:p>
                      <a:pPr algn="l" fontAlgn="b"/>
                      <a:r>
                        <a:rPr lang="en-IN" sz="800" b="0" i="0" u="none" strike="noStrike" dirty="0">
                          <a:solidFill>
                            <a:srgbClr val="000000"/>
                          </a:solidFill>
                          <a:effectLst/>
                          <a:latin typeface="Verdana" panose="020B0604030504040204" pitchFamily="34" charset="0"/>
                          <a:ea typeface="Verdana" panose="020B0604030504040204" pitchFamily="34" charset="0"/>
                        </a:rPr>
                        <a:t>8"</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0.10</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0.10</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0.10</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0.09</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0.09</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0.09</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0.10</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0.10</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0.11</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0.11</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0.12</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4.32%</a:t>
                      </a:r>
                    </a:p>
                  </a:txBody>
                  <a:tcPr marL="9525" marR="9525" marT="9525" marB="0" anchor="ctr"/>
                </a:tc>
                <a:extLst>
                  <a:ext uri="{0D108BD9-81ED-4DB2-BD59-A6C34878D82A}">
                    <a16:rowId xmlns:a16="http://schemas.microsoft.com/office/drawing/2014/main" val="590663009"/>
                  </a:ext>
                </a:extLst>
              </a:tr>
              <a:tr h="303234">
                <a:tc>
                  <a:txBody>
                    <a:bodyPr/>
                    <a:lstStyle/>
                    <a:p>
                      <a:pPr algn="l" fontAlgn="b"/>
                      <a:r>
                        <a:rPr lang="en-IN" sz="800" b="0" i="0" u="none" strike="noStrike">
                          <a:solidFill>
                            <a:srgbClr val="000000"/>
                          </a:solidFill>
                          <a:effectLst/>
                          <a:latin typeface="Verdana" panose="020B0604030504040204" pitchFamily="34" charset="0"/>
                          <a:ea typeface="Verdana" panose="020B0604030504040204" pitchFamily="34" charset="0"/>
                        </a:rPr>
                        <a:t>10"</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0.07</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0.08</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0.08</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0.07</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0.07</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0.07</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0.08</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0.08</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0.08</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0.09</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0.09</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4.93%</a:t>
                      </a:r>
                    </a:p>
                  </a:txBody>
                  <a:tcPr marL="9525" marR="9525" marT="9525" marB="0" anchor="ctr"/>
                </a:tc>
                <a:extLst>
                  <a:ext uri="{0D108BD9-81ED-4DB2-BD59-A6C34878D82A}">
                    <a16:rowId xmlns:a16="http://schemas.microsoft.com/office/drawing/2014/main" val="3242851547"/>
                  </a:ext>
                </a:extLst>
              </a:tr>
              <a:tr h="303234">
                <a:tc>
                  <a:txBody>
                    <a:bodyPr/>
                    <a:lstStyle/>
                    <a:p>
                      <a:pPr algn="l" fontAlgn="b"/>
                      <a:r>
                        <a:rPr lang="en-IN" sz="800" b="0" i="0" u="none" strike="noStrike">
                          <a:solidFill>
                            <a:srgbClr val="000000"/>
                          </a:solidFill>
                          <a:effectLst/>
                          <a:latin typeface="Verdana" panose="020B0604030504040204" pitchFamily="34" charset="0"/>
                          <a:ea typeface="Verdana" panose="020B0604030504040204" pitchFamily="34" charset="0"/>
                        </a:rPr>
                        <a:t>12"</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0.10</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0.11</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0.10</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0.10</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0.10</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0.10</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0.11</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0.11</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0.12</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0.13</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0.13</a:t>
                      </a:r>
                    </a:p>
                  </a:txBody>
                  <a:tcPr marL="9525" marR="9525" marT="9525" marB="0" anchor="ctr"/>
                </a:tc>
                <a:tc>
                  <a:txBody>
                    <a:bodyPr/>
                    <a:lstStyle/>
                    <a:p>
                      <a:pPr algn="ctr" fontAlgn="b"/>
                      <a:r>
                        <a:rPr lang="en-IN" sz="800" b="0" i="0" u="none" strike="noStrike" dirty="0">
                          <a:solidFill>
                            <a:srgbClr val="000000"/>
                          </a:solidFill>
                          <a:effectLst/>
                          <a:latin typeface="Verdana" panose="020B0604030504040204" pitchFamily="34" charset="0"/>
                          <a:ea typeface="Verdana" panose="020B0604030504040204" pitchFamily="34" charset="0"/>
                        </a:rPr>
                        <a:t>5.16%</a:t>
                      </a:r>
                    </a:p>
                  </a:txBody>
                  <a:tcPr marL="9525" marR="9525" marT="9525" marB="0" anchor="ctr"/>
                </a:tc>
                <a:extLst>
                  <a:ext uri="{0D108BD9-81ED-4DB2-BD59-A6C34878D82A}">
                    <a16:rowId xmlns:a16="http://schemas.microsoft.com/office/drawing/2014/main" val="1721995922"/>
                  </a:ext>
                </a:extLst>
              </a:tr>
              <a:tr h="303234">
                <a:tc>
                  <a:txBody>
                    <a:bodyPr/>
                    <a:lstStyle/>
                    <a:p>
                      <a:pPr algn="l" fontAlgn="b"/>
                      <a:r>
                        <a:rPr lang="en-IN" sz="800" b="1" i="0" u="none" strike="noStrike" dirty="0">
                          <a:solidFill>
                            <a:srgbClr val="000000"/>
                          </a:solidFill>
                          <a:effectLst/>
                          <a:latin typeface="Verdana" panose="020B0604030504040204" pitchFamily="34" charset="0"/>
                          <a:ea typeface="Verdana" panose="020B0604030504040204" pitchFamily="34" charset="0"/>
                        </a:rPr>
                        <a:t>Total</a:t>
                      </a:r>
                    </a:p>
                  </a:txBody>
                  <a:tcPr marL="9525" marR="9525" marT="9525" marB="0" anchor="ctr"/>
                </a:tc>
                <a:tc>
                  <a:txBody>
                    <a:bodyPr/>
                    <a:lstStyle/>
                    <a:p>
                      <a:pPr algn="ctr" fontAlgn="b"/>
                      <a:r>
                        <a:rPr lang="en-IN" sz="800" b="1" i="0" u="none" strike="noStrike">
                          <a:solidFill>
                            <a:srgbClr val="000000"/>
                          </a:solidFill>
                          <a:effectLst/>
                          <a:latin typeface="Verdana" panose="020B0604030504040204" pitchFamily="34" charset="0"/>
                          <a:ea typeface="Verdana" panose="020B0604030504040204" pitchFamily="34" charset="0"/>
                        </a:rPr>
                        <a:t>0.27</a:t>
                      </a:r>
                    </a:p>
                  </a:txBody>
                  <a:tcPr marL="9525" marR="9525" marT="9525" marB="0" anchor="ctr"/>
                </a:tc>
                <a:tc>
                  <a:txBody>
                    <a:bodyPr/>
                    <a:lstStyle/>
                    <a:p>
                      <a:pPr algn="ctr" fontAlgn="b"/>
                      <a:r>
                        <a:rPr lang="en-IN" sz="800" b="1" i="0" u="none" strike="noStrike">
                          <a:solidFill>
                            <a:srgbClr val="000000"/>
                          </a:solidFill>
                          <a:effectLst/>
                          <a:latin typeface="Verdana" panose="020B0604030504040204" pitchFamily="34" charset="0"/>
                          <a:ea typeface="Verdana" panose="020B0604030504040204" pitchFamily="34" charset="0"/>
                        </a:rPr>
                        <a:t>0.28</a:t>
                      </a:r>
                    </a:p>
                  </a:txBody>
                  <a:tcPr marL="9525" marR="9525" marT="9525" marB="0" anchor="ctr"/>
                </a:tc>
                <a:tc>
                  <a:txBody>
                    <a:bodyPr/>
                    <a:lstStyle/>
                    <a:p>
                      <a:pPr algn="ctr" fontAlgn="b"/>
                      <a:r>
                        <a:rPr lang="en-IN" sz="800" b="1" i="0" u="none" strike="noStrike">
                          <a:solidFill>
                            <a:srgbClr val="000000"/>
                          </a:solidFill>
                          <a:effectLst/>
                          <a:latin typeface="Verdana" panose="020B0604030504040204" pitchFamily="34" charset="0"/>
                          <a:ea typeface="Verdana" panose="020B0604030504040204" pitchFamily="34" charset="0"/>
                        </a:rPr>
                        <a:t>0.28</a:t>
                      </a:r>
                    </a:p>
                  </a:txBody>
                  <a:tcPr marL="9525" marR="9525" marT="9525" marB="0" anchor="ctr"/>
                </a:tc>
                <a:tc>
                  <a:txBody>
                    <a:bodyPr/>
                    <a:lstStyle/>
                    <a:p>
                      <a:pPr algn="ctr" fontAlgn="b"/>
                      <a:r>
                        <a:rPr lang="en-IN" sz="800" b="1" i="0" u="none" strike="noStrike">
                          <a:solidFill>
                            <a:srgbClr val="000000"/>
                          </a:solidFill>
                          <a:effectLst/>
                          <a:latin typeface="Verdana" panose="020B0604030504040204" pitchFamily="34" charset="0"/>
                          <a:ea typeface="Verdana" panose="020B0604030504040204" pitchFamily="34" charset="0"/>
                        </a:rPr>
                        <a:t>0.26</a:t>
                      </a:r>
                    </a:p>
                  </a:txBody>
                  <a:tcPr marL="9525" marR="9525" marT="9525" marB="0" anchor="ctr"/>
                </a:tc>
                <a:tc>
                  <a:txBody>
                    <a:bodyPr/>
                    <a:lstStyle/>
                    <a:p>
                      <a:pPr algn="ctr" fontAlgn="b"/>
                      <a:r>
                        <a:rPr lang="en-IN" sz="800" b="1" i="0" u="none" strike="noStrike">
                          <a:solidFill>
                            <a:srgbClr val="000000"/>
                          </a:solidFill>
                          <a:effectLst/>
                          <a:latin typeface="Verdana" panose="020B0604030504040204" pitchFamily="34" charset="0"/>
                          <a:ea typeface="Verdana" panose="020B0604030504040204" pitchFamily="34" charset="0"/>
                        </a:rPr>
                        <a:t>0.26</a:t>
                      </a:r>
                    </a:p>
                  </a:txBody>
                  <a:tcPr marL="9525" marR="9525" marT="9525" marB="0" anchor="ctr"/>
                </a:tc>
                <a:tc>
                  <a:txBody>
                    <a:bodyPr/>
                    <a:lstStyle/>
                    <a:p>
                      <a:pPr algn="ctr" fontAlgn="b"/>
                      <a:r>
                        <a:rPr lang="en-IN" sz="800" b="1" i="0" u="none" strike="noStrike">
                          <a:solidFill>
                            <a:srgbClr val="000000"/>
                          </a:solidFill>
                          <a:effectLst/>
                          <a:latin typeface="Verdana" panose="020B0604030504040204" pitchFamily="34" charset="0"/>
                          <a:ea typeface="Verdana" panose="020B0604030504040204" pitchFamily="34" charset="0"/>
                        </a:rPr>
                        <a:t>0.27</a:t>
                      </a:r>
                    </a:p>
                  </a:txBody>
                  <a:tcPr marL="9525" marR="9525" marT="9525" marB="0" anchor="ctr"/>
                </a:tc>
                <a:tc>
                  <a:txBody>
                    <a:bodyPr/>
                    <a:lstStyle/>
                    <a:p>
                      <a:pPr algn="ctr" fontAlgn="b"/>
                      <a:r>
                        <a:rPr lang="en-IN" sz="800" b="1" i="0" u="none" strike="noStrike">
                          <a:solidFill>
                            <a:srgbClr val="000000"/>
                          </a:solidFill>
                          <a:effectLst/>
                          <a:latin typeface="Verdana" panose="020B0604030504040204" pitchFamily="34" charset="0"/>
                          <a:ea typeface="Verdana" panose="020B0604030504040204" pitchFamily="34" charset="0"/>
                        </a:rPr>
                        <a:t>0.28</a:t>
                      </a:r>
                    </a:p>
                  </a:txBody>
                  <a:tcPr marL="9525" marR="9525" marT="9525" marB="0" anchor="ctr"/>
                </a:tc>
                <a:tc>
                  <a:txBody>
                    <a:bodyPr/>
                    <a:lstStyle/>
                    <a:p>
                      <a:pPr algn="ctr" fontAlgn="b"/>
                      <a:r>
                        <a:rPr lang="en-IN" sz="800" b="1" i="0" u="none" strike="noStrike">
                          <a:solidFill>
                            <a:srgbClr val="000000"/>
                          </a:solidFill>
                          <a:effectLst/>
                          <a:latin typeface="Verdana" panose="020B0604030504040204" pitchFamily="34" charset="0"/>
                          <a:ea typeface="Verdana" panose="020B0604030504040204" pitchFamily="34" charset="0"/>
                        </a:rPr>
                        <a:t>0.30</a:t>
                      </a:r>
                    </a:p>
                  </a:txBody>
                  <a:tcPr marL="9525" marR="9525" marT="9525" marB="0" anchor="ctr"/>
                </a:tc>
                <a:tc>
                  <a:txBody>
                    <a:bodyPr/>
                    <a:lstStyle/>
                    <a:p>
                      <a:pPr algn="ctr" fontAlgn="b"/>
                      <a:r>
                        <a:rPr lang="en-IN" sz="800" b="1" i="0" u="none" strike="noStrike">
                          <a:solidFill>
                            <a:srgbClr val="000000"/>
                          </a:solidFill>
                          <a:effectLst/>
                          <a:latin typeface="Verdana" panose="020B0604030504040204" pitchFamily="34" charset="0"/>
                          <a:ea typeface="Verdana" panose="020B0604030504040204" pitchFamily="34" charset="0"/>
                        </a:rPr>
                        <a:t>0.31</a:t>
                      </a:r>
                    </a:p>
                  </a:txBody>
                  <a:tcPr marL="9525" marR="9525" marT="9525" marB="0" anchor="ctr"/>
                </a:tc>
                <a:tc>
                  <a:txBody>
                    <a:bodyPr/>
                    <a:lstStyle/>
                    <a:p>
                      <a:pPr algn="ctr" fontAlgn="b"/>
                      <a:r>
                        <a:rPr lang="en-IN" sz="800" b="1" i="0" u="none" strike="noStrike">
                          <a:solidFill>
                            <a:srgbClr val="000000"/>
                          </a:solidFill>
                          <a:effectLst/>
                          <a:latin typeface="Verdana" panose="020B0604030504040204" pitchFamily="34" charset="0"/>
                          <a:ea typeface="Verdana" panose="020B0604030504040204" pitchFamily="34" charset="0"/>
                        </a:rPr>
                        <a:t>0.33</a:t>
                      </a:r>
                    </a:p>
                  </a:txBody>
                  <a:tcPr marL="9525" marR="9525" marT="9525" marB="0" anchor="ctr"/>
                </a:tc>
                <a:tc>
                  <a:txBody>
                    <a:bodyPr/>
                    <a:lstStyle/>
                    <a:p>
                      <a:pPr algn="ctr" fontAlgn="b"/>
                      <a:r>
                        <a:rPr lang="en-IN" sz="800" b="1" i="0" u="none" strike="noStrike" dirty="0">
                          <a:solidFill>
                            <a:srgbClr val="000000"/>
                          </a:solidFill>
                          <a:effectLst/>
                          <a:latin typeface="Verdana" panose="020B0604030504040204" pitchFamily="34" charset="0"/>
                          <a:ea typeface="Verdana" panose="020B0604030504040204" pitchFamily="34" charset="0"/>
                        </a:rPr>
                        <a:t>0.34</a:t>
                      </a:r>
                    </a:p>
                  </a:txBody>
                  <a:tcPr marL="9525" marR="9525" marT="9525" marB="0" anchor="ctr"/>
                </a:tc>
                <a:tc>
                  <a:txBody>
                    <a:bodyPr/>
                    <a:lstStyle/>
                    <a:p>
                      <a:pPr algn="ctr" fontAlgn="b"/>
                      <a:r>
                        <a:rPr lang="en-IN" sz="800" b="1" i="0" u="none" strike="noStrike" dirty="0">
                          <a:solidFill>
                            <a:srgbClr val="000000"/>
                          </a:solidFill>
                          <a:effectLst/>
                          <a:latin typeface="Verdana" panose="020B0604030504040204" pitchFamily="34" charset="0"/>
                          <a:ea typeface="Verdana" panose="020B0604030504040204" pitchFamily="34" charset="0"/>
                        </a:rPr>
                        <a:t>4.81%</a:t>
                      </a:r>
                    </a:p>
                  </a:txBody>
                  <a:tcPr marL="9525" marR="9525" marT="9525" marB="0" anchor="ctr"/>
                </a:tc>
                <a:extLst>
                  <a:ext uri="{0D108BD9-81ED-4DB2-BD59-A6C34878D82A}">
                    <a16:rowId xmlns:a16="http://schemas.microsoft.com/office/drawing/2014/main" val="553672122"/>
                  </a:ext>
                </a:extLst>
              </a:tr>
            </a:tbl>
          </a:graphicData>
        </a:graphic>
      </p:graphicFrame>
      <p:sp>
        <p:nvSpPr>
          <p:cNvPr id="6" name="TextBox 5">
            <a:extLst>
              <a:ext uri="{FF2B5EF4-FFF2-40B4-BE49-F238E27FC236}">
                <a16:creationId xmlns:a16="http://schemas.microsoft.com/office/drawing/2014/main" id="{5A5394C2-A09D-4549-AB44-83C3E03727E7}"/>
              </a:ext>
            </a:extLst>
          </p:cNvPr>
          <p:cNvSpPr txBox="1"/>
          <p:nvPr/>
        </p:nvSpPr>
        <p:spPr>
          <a:xfrm>
            <a:off x="5863863" y="3850679"/>
            <a:ext cx="3095493" cy="200055"/>
          </a:xfrm>
          <a:prstGeom prst="rect">
            <a:avLst/>
          </a:prstGeom>
          <a:noFill/>
        </p:spPr>
        <p:txBody>
          <a:bodyPr wrap="square" rtlCol="0">
            <a:spAutoFit/>
          </a:bodyPr>
          <a:lstStyle>
            <a:defPPr>
              <a:defRPr lang="en-US"/>
            </a:defPPr>
            <a:lvl1pPr algn="r">
              <a:defRPr sz="800" i="1">
                <a:solidFill>
                  <a:srgbClr val="7F7F7F"/>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a:t>
            </a:r>
            <a:r>
              <a:rPr lang="en-IN" sz="700" dirty="0">
                <a:solidFill>
                  <a:prstClr val="white">
                    <a:lumMod val="50000"/>
                  </a:prstClr>
                </a:solidFill>
              </a:rPr>
              <a:t>TechSci Research</a:t>
            </a:r>
            <a:r>
              <a:rPr kumimoji="0" lang="en-IN" sz="7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 </a:t>
            </a:r>
          </a:p>
        </p:txBody>
      </p:sp>
    </p:spTree>
    <p:extLst>
      <p:ext uri="{BB962C8B-B14F-4D97-AF65-F5344CB8AC3E}">
        <p14:creationId xmlns:p14="http://schemas.microsoft.com/office/powerpoint/2010/main" val="330058116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EF766132-4144-42AC-9E69-7838A000EFEE}"/>
              </a:ext>
            </a:extLst>
          </p:cNvPr>
          <p:cNvGraphicFramePr/>
          <p:nvPr>
            <p:extLst>
              <p:ext uri="{D42A27DB-BD31-4B8C-83A1-F6EECF244321}">
                <p14:modId xmlns:p14="http://schemas.microsoft.com/office/powerpoint/2010/main" val="2408589927"/>
              </p:ext>
            </p:extLst>
          </p:nvPr>
        </p:nvGraphicFramePr>
        <p:xfrm>
          <a:off x="179388" y="881311"/>
          <a:ext cx="8840928" cy="3096769"/>
        </p:xfrm>
        <a:graphic>
          <a:graphicData uri="http://schemas.openxmlformats.org/drawingml/2006/chart">
            <c:chart xmlns:c="http://schemas.openxmlformats.org/drawingml/2006/chart" xmlns:r="http://schemas.openxmlformats.org/officeDocument/2006/relationships" r:id="rId2"/>
          </a:graphicData>
        </a:graphic>
      </p:graphicFrame>
      <p:sp>
        <p:nvSpPr>
          <p:cNvPr id="4" name="TextBox 3">
            <a:extLst>
              <a:ext uri="{FF2B5EF4-FFF2-40B4-BE49-F238E27FC236}">
                <a16:creationId xmlns:a16="http://schemas.microsoft.com/office/drawing/2014/main" id="{A94D8441-3C7E-4756-AC38-D50089A7D964}"/>
              </a:ext>
            </a:extLst>
          </p:cNvPr>
          <p:cNvSpPr txBox="1"/>
          <p:nvPr/>
        </p:nvSpPr>
        <p:spPr>
          <a:xfrm>
            <a:off x="123684" y="265043"/>
            <a:ext cx="7043916" cy="276999"/>
          </a:xfrm>
          <a:prstGeom prst="rect">
            <a:avLst/>
          </a:prstGeom>
          <a:noFill/>
        </p:spPr>
        <p:txBody>
          <a:bodyPr wrap="none" rtlCol="0">
            <a:spAutoFit/>
          </a:bodyPr>
          <a:lstStyle>
            <a:defPPr>
              <a:defRPr lang="en-US"/>
            </a:defPPr>
            <a:lvl1pPr>
              <a:defRPr sz="1400" b="1">
                <a:latin typeface="Verdana" panose="020B0604030504040204" pitchFamily="34" charset="0"/>
                <a:ea typeface="Verdana" panose="020B0604030504040204" pitchFamily="34" charset="0"/>
                <a:cs typeface="Verdana" panose="020B060403050404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IN" sz="1200" dirty="0"/>
              <a:t>Germany Autoclaved Aerated Concrete Market Share, By End User, 2017-2027F</a:t>
            </a:r>
          </a:p>
        </p:txBody>
      </p:sp>
      <p:sp>
        <p:nvSpPr>
          <p:cNvPr id="8" name="TextBox 7">
            <a:extLst>
              <a:ext uri="{FF2B5EF4-FFF2-40B4-BE49-F238E27FC236}">
                <a16:creationId xmlns:a16="http://schemas.microsoft.com/office/drawing/2014/main" id="{A9BB8FB8-6741-415F-83A5-516CEB89429E}"/>
              </a:ext>
            </a:extLst>
          </p:cNvPr>
          <p:cNvSpPr txBox="1"/>
          <p:nvPr/>
        </p:nvSpPr>
        <p:spPr>
          <a:xfrm>
            <a:off x="5863862" y="6426682"/>
            <a:ext cx="3095493" cy="200055"/>
          </a:xfrm>
          <a:prstGeom prst="rect">
            <a:avLst/>
          </a:prstGeom>
          <a:noFill/>
        </p:spPr>
        <p:txBody>
          <a:bodyPr wrap="square" rtlCol="0">
            <a:spAutoFit/>
          </a:bodyPr>
          <a:lstStyle>
            <a:defPPr>
              <a:defRPr lang="en-US"/>
            </a:defPPr>
            <a:lvl1pPr algn="r">
              <a:defRPr sz="800" i="1">
                <a:solidFill>
                  <a:srgbClr val="7F7F7F"/>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a:t>
            </a:r>
            <a:r>
              <a:rPr lang="en-IN" sz="700" dirty="0">
                <a:solidFill>
                  <a:prstClr val="white">
                    <a:lumMod val="50000"/>
                  </a:prstClr>
                </a:solidFill>
              </a:rPr>
              <a:t>TechSci Research</a:t>
            </a:r>
            <a:r>
              <a:rPr kumimoji="0" lang="en-IN" sz="7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 </a:t>
            </a:r>
          </a:p>
        </p:txBody>
      </p:sp>
      <p:graphicFrame>
        <p:nvGraphicFramePr>
          <p:cNvPr id="5" name="Table 4">
            <a:extLst>
              <a:ext uri="{FF2B5EF4-FFF2-40B4-BE49-F238E27FC236}">
                <a16:creationId xmlns:a16="http://schemas.microsoft.com/office/drawing/2014/main" id="{4AC69EE0-2B5F-4FE7-A510-AD569CE2015E}"/>
              </a:ext>
            </a:extLst>
          </p:cNvPr>
          <p:cNvGraphicFramePr>
            <a:graphicFrameLocks noGrp="1"/>
          </p:cNvGraphicFramePr>
          <p:nvPr>
            <p:extLst>
              <p:ext uri="{D42A27DB-BD31-4B8C-83A1-F6EECF244321}">
                <p14:modId xmlns:p14="http://schemas.microsoft.com/office/powerpoint/2010/main" val="611589771"/>
              </p:ext>
            </p:extLst>
          </p:nvPr>
        </p:nvGraphicFramePr>
        <p:xfrm>
          <a:off x="179388" y="4221045"/>
          <a:ext cx="8731526" cy="2186587"/>
        </p:xfrm>
        <a:graphic>
          <a:graphicData uri="http://schemas.openxmlformats.org/drawingml/2006/table">
            <a:tbl>
              <a:tblPr>
                <a:tableStyleId>{616DA210-FB5B-4158-B5E0-FEB733F419BA}</a:tableStyleId>
              </a:tblPr>
              <a:tblGrid>
                <a:gridCol w="2047814">
                  <a:extLst>
                    <a:ext uri="{9D8B030D-6E8A-4147-A177-3AD203B41FA5}">
                      <a16:colId xmlns:a16="http://schemas.microsoft.com/office/drawing/2014/main" val="2311606297"/>
                    </a:ext>
                  </a:extLst>
                </a:gridCol>
                <a:gridCol w="557702">
                  <a:extLst>
                    <a:ext uri="{9D8B030D-6E8A-4147-A177-3AD203B41FA5}">
                      <a16:colId xmlns:a16="http://schemas.microsoft.com/office/drawing/2014/main" val="4201934877"/>
                    </a:ext>
                  </a:extLst>
                </a:gridCol>
                <a:gridCol w="557702">
                  <a:extLst>
                    <a:ext uri="{9D8B030D-6E8A-4147-A177-3AD203B41FA5}">
                      <a16:colId xmlns:a16="http://schemas.microsoft.com/office/drawing/2014/main" val="1699847157"/>
                    </a:ext>
                  </a:extLst>
                </a:gridCol>
                <a:gridCol w="557702">
                  <a:extLst>
                    <a:ext uri="{9D8B030D-6E8A-4147-A177-3AD203B41FA5}">
                      <a16:colId xmlns:a16="http://schemas.microsoft.com/office/drawing/2014/main" val="523019236"/>
                    </a:ext>
                  </a:extLst>
                </a:gridCol>
                <a:gridCol w="557702">
                  <a:extLst>
                    <a:ext uri="{9D8B030D-6E8A-4147-A177-3AD203B41FA5}">
                      <a16:colId xmlns:a16="http://schemas.microsoft.com/office/drawing/2014/main" val="963992997"/>
                    </a:ext>
                  </a:extLst>
                </a:gridCol>
                <a:gridCol w="548990">
                  <a:extLst>
                    <a:ext uri="{9D8B030D-6E8A-4147-A177-3AD203B41FA5}">
                      <a16:colId xmlns:a16="http://schemas.microsoft.com/office/drawing/2014/main" val="932728819"/>
                    </a:ext>
                  </a:extLst>
                </a:gridCol>
                <a:gridCol w="557702">
                  <a:extLst>
                    <a:ext uri="{9D8B030D-6E8A-4147-A177-3AD203B41FA5}">
                      <a16:colId xmlns:a16="http://schemas.microsoft.com/office/drawing/2014/main" val="2598007573"/>
                    </a:ext>
                  </a:extLst>
                </a:gridCol>
                <a:gridCol w="557702">
                  <a:extLst>
                    <a:ext uri="{9D8B030D-6E8A-4147-A177-3AD203B41FA5}">
                      <a16:colId xmlns:a16="http://schemas.microsoft.com/office/drawing/2014/main" val="1103228374"/>
                    </a:ext>
                  </a:extLst>
                </a:gridCol>
                <a:gridCol w="557702">
                  <a:extLst>
                    <a:ext uri="{9D8B030D-6E8A-4147-A177-3AD203B41FA5}">
                      <a16:colId xmlns:a16="http://schemas.microsoft.com/office/drawing/2014/main" val="3530052271"/>
                    </a:ext>
                  </a:extLst>
                </a:gridCol>
                <a:gridCol w="557702">
                  <a:extLst>
                    <a:ext uri="{9D8B030D-6E8A-4147-A177-3AD203B41FA5}">
                      <a16:colId xmlns:a16="http://schemas.microsoft.com/office/drawing/2014/main" val="744134068"/>
                    </a:ext>
                  </a:extLst>
                </a:gridCol>
                <a:gridCol w="557702">
                  <a:extLst>
                    <a:ext uri="{9D8B030D-6E8A-4147-A177-3AD203B41FA5}">
                      <a16:colId xmlns:a16="http://schemas.microsoft.com/office/drawing/2014/main" val="3347258506"/>
                    </a:ext>
                  </a:extLst>
                </a:gridCol>
                <a:gridCol w="557702">
                  <a:extLst>
                    <a:ext uri="{9D8B030D-6E8A-4147-A177-3AD203B41FA5}">
                      <a16:colId xmlns:a16="http://schemas.microsoft.com/office/drawing/2014/main" val="1847895652"/>
                    </a:ext>
                  </a:extLst>
                </a:gridCol>
                <a:gridCol w="557702">
                  <a:extLst>
                    <a:ext uri="{9D8B030D-6E8A-4147-A177-3AD203B41FA5}">
                      <a16:colId xmlns:a16="http://schemas.microsoft.com/office/drawing/2014/main" val="502484083"/>
                    </a:ext>
                  </a:extLst>
                </a:gridCol>
              </a:tblGrid>
              <a:tr h="752364">
                <a:tc>
                  <a:txBody>
                    <a:bodyPr/>
                    <a:lstStyle/>
                    <a:p>
                      <a:pPr algn="l" fontAlgn="b"/>
                      <a:r>
                        <a:rPr lang="en-US" sz="800" b="1" u="none" strike="noStrike" dirty="0">
                          <a:solidFill>
                            <a:schemeClr val="bg1"/>
                          </a:solidFill>
                          <a:effectLst/>
                          <a:latin typeface="Verdana" panose="020B0604030504040204" pitchFamily="34" charset="0"/>
                          <a:ea typeface="Verdana" panose="020B0604030504040204" pitchFamily="34" charset="0"/>
                        </a:rPr>
                        <a:t>Demand By End User (Million m^3)</a:t>
                      </a:r>
                      <a:endParaRPr lang="en-US" sz="800" b="1" i="0" u="none" strike="noStrike" dirty="0">
                        <a:solidFill>
                          <a:schemeClr val="bg1"/>
                        </a:solidFill>
                        <a:effectLst/>
                        <a:latin typeface="Verdana" panose="020B0604030504040204" pitchFamily="34" charset="0"/>
                        <a:ea typeface="Verdana" panose="020B0604030504040204" pitchFamily="34" charset="0"/>
                      </a:endParaRPr>
                    </a:p>
                  </a:txBody>
                  <a:tcPr marL="0" marR="0" marT="0" marB="0" anchor="ctr">
                    <a:solidFill>
                      <a:schemeClr val="accent5">
                        <a:lumMod val="50000"/>
                      </a:schemeClr>
                    </a:solidFill>
                  </a:tcPr>
                </a:tc>
                <a:tc>
                  <a:txBody>
                    <a:bodyPr/>
                    <a:lstStyle/>
                    <a:p>
                      <a:pPr algn="ctr" fontAlgn="b"/>
                      <a:r>
                        <a:rPr lang="en-IN" sz="800" b="1" u="none" strike="noStrike" dirty="0">
                          <a:solidFill>
                            <a:schemeClr val="bg1"/>
                          </a:solidFill>
                          <a:effectLst/>
                          <a:latin typeface="Verdana" panose="020B0604030504040204" pitchFamily="34" charset="0"/>
                          <a:ea typeface="Verdana" panose="020B0604030504040204" pitchFamily="34" charset="0"/>
                        </a:rPr>
                        <a:t>2017</a:t>
                      </a:r>
                      <a:endParaRPr lang="en-IN" sz="800" b="1" i="0" u="none" strike="noStrike" dirty="0">
                        <a:solidFill>
                          <a:schemeClr val="bg1"/>
                        </a:solidFill>
                        <a:effectLst/>
                        <a:latin typeface="Verdana" panose="020B0604030504040204" pitchFamily="34" charset="0"/>
                        <a:ea typeface="Verdana" panose="020B0604030504040204" pitchFamily="34" charset="0"/>
                      </a:endParaRPr>
                    </a:p>
                  </a:txBody>
                  <a:tcPr marL="0" marR="0" marT="0" marB="0" anchor="ctr">
                    <a:solidFill>
                      <a:schemeClr val="accent5">
                        <a:lumMod val="50000"/>
                      </a:schemeClr>
                    </a:solidFill>
                  </a:tcPr>
                </a:tc>
                <a:tc>
                  <a:txBody>
                    <a:bodyPr/>
                    <a:lstStyle/>
                    <a:p>
                      <a:pPr algn="ctr" fontAlgn="b"/>
                      <a:r>
                        <a:rPr lang="en-IN" sz="800" b="1" u="none" strike="noStrike" dirty="0">
                          <a:solidFill>
                            <a:schemeClr val="bg1"/>
                          </a:solidFill>
                          <a:effectLst/>
                          <a:latin typeface="Verdana" panose="020B0604030504040204" pitchFamily="34" charset="0"/>
                          <a:ea typeface="Verdana" panose="020B0604030504040204" pitchFamily="34" charset="0"/>
                        </a:rPr>
                        <a:t>2018</a:t>
                      </a:r>
                      <a:endParaRPr lang="en-IN" sz="800" b="1" i="0" u="none" strike="noStrike" dirty="0">
                        <a:solidFill>
                          <a:schemeClr val="bg1"/>
                        </a:solidFill>
                        <a:effectLst/>
                        <a:latin typeface="Verdana" panose="020B0604030504040204" pitchFamily="34" charset="0"/>
                        <a:ea typeface="Verdana" panose="020B0604030504040204" pitchFamily="34" charset="0"/>
                      </a:endParaRPr>
                    </a:p>
                  </a:txBody>
                  <a:tcPr marL="0" marR="0" marT="0" marB="0" anchor="ctr">
                    <a:solidFill>
                      <a:schemeClr val="accent5">
                        <a:lumMod val="50000"/>
                      </a:schemeClr>
                    </a:solidFill>
                  </a:tcPr>
                </a:tc>
                <a:tc>
                  <a:txBody>
                    <a:bodyPr/>
                    <a:lstStyle/>
                    <a:p>
                      <a:pPr algn="ctr" fontAlgn="b"/>
                      <a:r>
                        <a:rPr lang="en-IN" sz="800" b="1" u="none" strike="noStrike" dirty="0">
                          <a:solidFill>
                            <a:schemeClr val="bg1"/>
                          </a:solidFill>
                          <a:effectLst/>
                          <a:latin typeface="Verdana" panose="020B0604030504040204" pitchFamily="34" charset="0"/>
                          <a:ea typeface="Verdana" panose="020B0604030504040204" pitchFamily="34" charset="0"/>
                        </a:rPr>
                        <a:t>2019</a:t>
                      </a:r>
                      <a:endParaRPr lang="en-IN" sz="800" b="1" i="0" u="none" strike="noStrike" dirty="0">
                        <a:solidFill>
                          <a:schemeClr val="bg1"/>
                        </a:solidFill>
                        <a:effectLst/>
                        <a:latin typeface="Verdana" panose="020B0604030504040204" pitchFamily="34" charset="0"/>
                        <a:ea typeface="Verdana" panose="020B0604030504040204" pitchFamily="34" charset="0"/>
                      </a:endParaRPr>
                    </a:p>
                  </a:txBody>
                  <a:tcPr marL="0" marR="0" marT="0" marB="0" anchor="ctr">
                    <a:solidFill>
                      <a:schemeClr val="accent5">
                        <a:lumMod val="50000"/>
                      </a:schemeClr>
                    </a:solidFill>
                  </a:tcPr>
                </a:tc>
                <a:tc>
                  <a:txBody>
                    <a:bodyPr/>
                    <a:lstStyle/>
                    <a:p>
                      <a:pPr algn="ctr" fontAlgn="b"/>
                      <a:r>
                        <a:rPr lang="en-IN" sz="800" b="1" u="none" strike="noStrike" dirty="0">
                          <a:solidFill>
                            <a:schemeClr val="bg1"/>
                          </a:solidFill>
                          <a:effectLst/>
                          <a:latin typeface="Verdana" panose="020B0604030504040204" pitchFamily="34" charset="0"/>
                          <a:ea typeface="Verdana" panose="020B0604030504040204" pitchFamily="34" charset="0"/>
                        </a:rPr>
                        <a:t>2020</a:t>
                      </a:r>
                      <a:endParaRPr lang="en-IN" sz="800" b="1" i="0" u="none" strike="noStrike" dirty="0">
                        <a:solidFill>
                          <a:schemeClr val="bg1"/>
                        </a:solidFill>
                        <a:effectLst/>
                        <a:latin typeface="Verdana" panose="020B0604030504040204" pitchFamily="34" charset="0"/>
                        <a:ea typeface="Verdana" panose="020B0604030504040204" pitchFamily="34" charset="0"/>
                      </a:endParaRPr>
                    </a:p>
                  </a:txBody>
                  <a:tcPr marL="0" marR="0" marT="0" marB="0" anchor="ctr">
                    <a:solidFill>
                      <a:schemeClr val="accent5">
                        <a:lumMod val="50000"/>
                      </a:schemeClr>
                    </a:solidFill>
                  </a:tcPr>
                </a:tc>
                <a:tc>
                  <a:txBody>
                    <a:bodyPr/>
                    <a:lstStyle/>
                    <a:p>
                      <a:pPr algn="ctr" fontAlgn="b"/>
                      <a:r>
                        <a:rPr lang="en-IN" sz="800" b="1" u="none" strike="noStrike" dirty="0">
                          <a:solidFill>
                            <a:schemeClr val="bg1"/>
                          </a:solidFill>
                          <a:effectLst/>
                          <a:latin typeface="Verdana" panose="020B0604030504040204" pitchFamily="34" charset="0"/>
                          <a:ea typeface="Verdana" panose="020B0604030504040204" pitchFamily="34" charset="0"/>
                        </a:rPr>
                        <a:t>2021</a:t>
                      </a:r>
                      <a:endParaRPr lang="en-IN" sz="800" b="1" i="0" u="none" strike="noStrike" dirty="0">
                        <a:solidFill>
                          <a:schemeClr val="bg1"/>
                        </a:solidFill>
                        <a:effectLst/>
                        <a:latin typeface="Verdana" panose="020B0604030504040204" pitchFamily="34" charset="0"/>
                        <a:ea typeface="Verdana" panose="020B0604030504040204" pitchFamily="34" charset="0"/>
                      </a:endParaRPr>
                    </a:p>
                  </a:txBody>
                  <a:tcPr marL="0" marR="0" marT="0" marB="0" anchor="ctr">
                    <a:solidFill>
                      <a:schemeClr val="accent5">
                        <a:lumMod val="50000"/>
                      </a:schemeClr>
                    </a:solidFill>
                  </a:tcPr>
                </a:tc>
                <a:tc>
                  <a:txBody>
                    <a:bodyPr/>
                    <a:lstStyle/>
                    <a:p>
                      <a:pPr algn="ctr" fontAlgn="b"/>
                      <a:r>
                        <a:rPr lang="en-IN" sz="800" b="1" u="none" strike="noStrike" dirty="0">
                          <a:solidFill>
                            <a:schemeClr val="bg1"/>
                          </a:solidFill>
                          <a:effectLst/>
                          <a:latin typeface="Verdana" panose="020B0604030504040204" pitchFamily="34" charset="0"/>
                          <a:ea typeface="Verdana" panose="020B0604030504040204" pitchFamily="34" charset="0"/>
                        </a:rPr>
                        <a:t>2022E</a:t>
                      </a:r>
                      <a:endParaRPr lang="en-IN" sz="800" b="1" i="0" u="none" strike="noStrike" dirty="0">
                        <a:solidFill>
                          <a:schemeClr val="bg1"/>
                        </a:solidFill>
                        <a:effectLst/>
                        <a:latin typeface="Verdana" panose="020B0604030504040204" pitchFamily="34" charset="0"/>
                        <a:ea typeface="Verdana" panose="020B0604030504040204" pitchFamily="34" charset="0"/>
                      </a:endParaRPr>
                    </a:p>
                  </a:txBody>
                  <a:tcPr marL="0" marR="0" marT="0" marB="0" anchor="ctr">
                    <a:solidFill>
                      <a:schemeClr val="accent5">
                        <a:lumMod val="50000"/>
                      </a:schemeClr>
                    </a:solidFill>
                  </a:tcPr>
                </a:tc>
                <a:tc>
                  <a:txBody>
                    <a:bodyPr/>
                    <a:lstStyle/>
                    <a:p>
                      <a:pPr algn="ctr" fontAlgn="b"/>
                      <a:r>
                        <a:rPr lang="en-IN" sz="800" b="1" u="none" strike="noStrike" dirty="0">
                          <a:solidFill>
                            <a:schemeClr val="bg1"/>
                          </a:solidFill>
                          <a:effectLst/>
                          <a:latin typeface="Verdana" panose="020B0604030504040204" pitchFamily="34" charset="0"/>
                          <a:ea typeface="Verdana" panose="020B0604030504040204" pitchFamily="34" charset="0"/>
                        </a:rPr>
                        <a:t>2023F</a:t>
                      </a:r>
                      <a:endParaRPr lang="en-IN" sz="800" b="1" i="0" u="none" strike="noStrike" dirty="0">
                        <a:solidFill>
                          <a:schemeClr val="bg1"/>
                        </a:solidFill>
                        <a:effectLst/>
                        <a:latin typeface="Verdana" panose="020B0604030504040204" pitchFamily="34" charset="0"/>
                        <a:ea typeface="Verdana" panose="020B0604030504040204" pitchFamily="34" charset="0"/>
                      </a:endParaRPr>
                    </a:p>
                  </a:txBody>
                  <a:tcPr marL="0" marR="0" marT="0" marB="0" anchor="ctr">
                    <a:solidFill>
                      <a:schemeClr val="accent5">
                        <a:lumMod val="50000"/>
                      </a:schemeClr>
                    </a:solidFill>
                  </a:tcPr>
                </a:tc>
                <a:tc>
                  <a:txBody>
                    <a:bodyPr/>
                    <a:lstStyle/>
                    <a:p>
                      <a:pPr algn="ctr" fontAlgn="b"/>
                      <a:r>
                        <a:rPr lang="en-IN" sz="800" b="1" u="none" strike="noStrike" dirty="0">
                          <a:solidFill>
                            <a:schemeClr val="bg1"/>
                          </a:solidFill>
                          <a:effectLst/>
                          <a:latin typeface="Verdana" panose="020B0604030504040204" pitchFamily="34" charset="0"/>
                          <a:ea typeface="Verdana" panose="020B0604030504040204" pitchFamily="34" charset="0"/>
                        </a:rPr>
                        <a:t>2024F</a:t>
                      </a:r>
                      <a:endParaRPr lang="en-IN" sz="800" b="1" i="0" u="none" strike="noStrike" dirty="0">
                        <a:solidFill>
                          <a:schemeClr val="bg1"/>
                        </a:solidFill>
                        <a:effectLst/>
                        <a:latin typeface="Verdana" panose="020B0604030504040204" pitchFamily="34" charset="0"/>
                        <a:ea typeface="Verdana" panose="020B0604030504040204" pitchFamily="34" charset="0"/>
                      </a:endParaRPr>
                    </a:p>
                  </a:txBody>
                  <a:tcPr marL="0" marR="0" marT="0" marB="0" anchor="ctr">
                    <a:solidFill>
                      <a:schemeClr val="accent5">
                        <a:lumMod val="50000"/>
                      </a:schemeClr>
                    </a:solidFill>
                  </a:tcPr>
                </a:tc>
                <a:tc>
                  <a:txBody>
                    <a:bodyPr/>
                    <a:lstStyle/>
                    <a:p>
                      <a:pPr algn="ctr" fontAlgn="b"/>
                      <a:r>
                        <a:rPr lang="en-IN" sz="800" b="1" u="none" strike="noStrike" dirty="0">
                          <a:solidFill>
                            <a:schemeClr val="bg1"/>
                          </a:solidFill>
                          <a:effectLst/>
                          <a:latin typeface="Verdana" panose="020B0604030504040204" pitchFamily="34" charset="0"/>
                          <a:ea typeface="Verdana" panose="020B0604030504040204" pitchFamily="34" charset="0"/>
                        </a:rPr>
                        <a:t>2025F</a:t>
                      </a:r>
                      <a:endParaRPr lang="en-IN" sz="800" b="1" i="0" u="none" strike="noStrike" dirty="0">
                        <a:solidFill>
                          <a:schemeClr val="bg1"/>
                        </a:solidFill>
                        <a:effectLst/>
                        <a:latin typeface="Verdana" panose="020B0604030504040204" pitchFamily="34" charset="0"/>
                        <a:ea typeface="Verdana" panose="020B0604030504040204" pitchFamily="34" charset="0"/>
                      </a:endParaRPr>
                    </a:p>
                  </a:txBody>
                  <a:tcPr marL="0" marR="0" marT="0" marB="0" anchor="ctr">
                    <a:solidFill>
                      <a:schemeClr val="accent5">
                        <a:lumMod val="50000"/>
                      </a:schemeClr>
                    </a:solidFill>
                  </a:tcPr>
                </a:tc>
                <a:tc>
                  <a:txBody>
                    <a:bodyPr/>
                    <a:lstStyle/>
                    <a:p>
                      <a:pPr algn="ctr" fontAlgn="b"/>
                      <a:r>
                        <a:rPr lang="en-IN" sz="800" b="1" u="none" strike="noStrike" dirty="0">
                          <a:solidFill>
                            <a:schemeClr val="bg1"/>
                          </a:solidFill>
                          <a:effectLst/>
                          <a:latin typeface="Verdana" panose="020B0604030504040204" pitchFamily="34" charset="0"/>
                          <a:ea typeface="Verdana" panose="020B0604030504040204" pitchFamily="34" charset="0"/>
                        </a:rPr>
                        <a:t>2026F</a:t>
                      </a:r>
                      <a:endParaRPr lang="en-IN" sz="800" b="1" i="0" u="none" strike="noStrike" dirty="0">
                        <a:solidFill>
                          <a:schemeClr val="bg1"/>
                        </a:solidFill>
                        <a:effectLst/>
                        <a:latin typeface="Verdana" panose="020B0604030504040204" pitchFamily="34" charset="0"/>
                        <a:ea typeface="Verdana" panose="020B0604030504040204" pitchFamily="34" charset="0"/>
                      </a:endParaRPr>
                    </a:p>
                  </a:txBody>
                  <a:tcPr marL="0" marR="0" marT="0" marB="0" anchor="ctr">
                    <a:solidFill>
                      <a:schemeClr val="accent5">
                        <a:lumMod val="50000"/>
                      </a:schemeClr>
                    </a:solidFill>
                  </a:tcPr>
                </a:tc>
                <a:tc>
                  <a:txBody>
                    <a:bodyPr/>
                    <a:lstStyle/>
                    <a:p>
                      <a:pPr algn="ctr" fontAlgn="b"/>
                      <a:r>
                        <a:rPr lang="en-IN" sz="800" b="1" u="none" strike="noStrike" dirty="0">
                          <a:solidFill>
                            <a:schemeClr val="bg1"/>
                          </a:solidFill>
                          <a:effectLst/>
                          <a:latin typeface="Verdana" panose="020B0604030504040204" pitchFamily="34" charset="0"/>
                          <a:ea typeface="Verdana" panose="020B0604030504040204" pitchFamily="34" charset="0"/>
                        </a:rPr>
                        <a:t>2027F</a:t>
                      </a:r>
                      <a:endParaRPr lang="en-IN" sz="800" b="1" i="0" u="none" strike="noStrike" dirty="0">
                        <a:solidFill>
                          <a:schemeClr val="bg1"/>
                        </a:solidFill>
                        <a:effectLst/>
                        <a:latin typeface="Verdana" panose="020B0604030504040204" pitchFamily="34" charset="0"/>
                        <a:ea typeface="Verdana" panose="020B0604030504040204" pitchFamily="34" charset="0"/>
                      </a:endParaRPr>
                    </a:p>
                  </a:txBody>
                  <a:tcPr marL="0" marR="0" marT="0" marB="0" anchor="ctr">
                    <a:solidFill>
                      <a:schemeClr val="accent5">
                        <a:lumMod val="50000"/>
                      </a:schemeClr>
                    </a:solidFill>
                  </a:tcPr>
                </a:tc>
                <a:tc>
                  <a:txBody>
                    <a:bodyPr/>
                    <a:lstStyle/>
                    <a:p>
                      <a:pPr algn="ctr" fontAlgn="ctr"/>
                      <a:r>
                        <a:rPr lang="en-IN" sz="800" b="1" i="0" u="none" strike="noStrike" dirty="0">
                          <a:solidFill>
                            <a:srgbClr val="FFFFFF"/>
                          </a:solidFill>
                          <a:effectLst/>
                          <a:latin typeface="Verdana" panose="020B0604030504040204" pitchFamily="34" charset="0"/>
                          <a:ea typeface="Verdana" panose="020B0604030504040204" pitchFamily="34" charset="0"/>
                        </a:rPr>
                        <a:t>CAGR (2022E-2027F)</a:t>
                      </a:r>
                    </a:p>
                  </a:txBody>
                  <a:tcPr marL="9525" marR="9525" marT="9525" marB="0" anchor="ctr">
                    <a:solidFill>
                      <a:schemeClr val="accent5">
                        <a:lumMod val="50000"/>
                      </a:schemeClr>
                    </a:solidFill>
                  </a:tcPr>
                </a:tc>
                <a:extLst>
                  <a:ext uri="{0D108BD9-81ED-4DB2-BD59-A6C34878D82A}">
                    <a16:rowId xmlns:a16="http://schemas.microsoft.com/office/drawing/2014/main" val="2599886474"/>
                  </a:ext>
                </a:extLst>
              </a:tr>
              <a:tr h="296775">
                <a:tc>
                  <a:txBody>
                    <a:bodyPr/>
                    <a:lstStyle/>
                    <a:p>
                      <a:pPr algn="l" fontAlgn="b"/>
                      <a:r>
                        <a:rPr lang="en-IN" sz="800" b="0" i="0" u="none" strike="noStrike" dirty="0">
                          <a:solidFill>
                            <a:srgbClr val="000000"/>
                          </a:solidFill>
                          <a:effectLst/>
                          <a:latin typeface="Verdana" panose="020B0604030504040204" pitchFamily="34" charset="0"/>
                          <a:ea typeface="Verdana" panose="020B0604030504040204" pitchFamily="34" charset="0"/>
                        </a:rPr>
                        <a:t>Commercial</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1.45</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1.52</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1.53</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1.42</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1.46</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1.53</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1.62</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1.73</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1.85</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1.97</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2.10</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6.50%</a:t>
                      </a:r>
                    </a:p>
                  </a:txBody>
                  <a:tcPr marL="9525" marR="9525" marT="9525" marB="0" anchor="ctr"/>
                </a:tc>
                <a:extLst>
                  <a:ext uri="{0D108BD9-81ED-4DB2-BD59-A6C34878D82A}">
                    <a16:rowId xmlns:a16="http://schemas.microsoft.com/office/drawing/2014/main" val="590663009"/>
                  </a:ext>
                </a:extLst>
              </a:tr>
              <a:tr h="284362">
                <a:tc>
                  <a:txBody>
                    <a:bodyPr/>
                    <a:lstStyle/>
                    <a:p>
                      <a:pPr algn="l" fontAlgn="b"/>
                      <a:r>
                        <a:rPr lang="en-IN" sz="800" b="0" i="0" u="none" strike="noStrike" dirty="0">
                          <a:solidFill>
                            <a:srgbClr val="000000"/>
                          </a:solidFill>
                          <a:effectLst/>
                          <a:latin typeface="Verdana" panose="020B0604030504040204" pitchFamily="34" charset="0"/>
                          <a:ea typeface="Verdana" panose="020B0604030504040204" pitchFamily="34" charset="0"/>
                        </a:rPr>
                        <a:t>Residential</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1.39</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1.45</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1.45</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1.46</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1.41</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1.47</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1.55</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1.64</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1.75</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1.86</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1.97</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6.04%</a:t>
                      </a:r>
                    </a:p>
                  </a:txBody>
                  <a:tcPr marL="9525" marR="9525" marT="9525" marB="0" anchor="ctr"/>
                </a:tc>
                <a:extLst>
                  <a:ext uri="{0D108BD9-81ED-4DB2-BD59-A6C34878D82A}">
                    <a16:rowId xmlns:a16="http://schemas.microsoft.com/office/drawing/2014/main" val="3242851547"/>
                  </a:ext>
                </a:extLst>
              </a:tr>
              <a:tr h="284362">
                <a:tc>
                  <a:txBody>
                    <a:bodyPr/>
                    <a:lstStyle/>
                    <a:p>
                      <a:pPr algn="l" fontAlgn="b"/>
                      <a:r>
                        <a:rPr lang="en-IN" sz="800" b="0" i="0" u="none" strike="noStrike" dirty="0">
                          <a:solidFill>
                            <a:srgbClr val="000000"/>
                          </a:solidFill>
                          <a:effectLst/>
                          <a:latin typeface="Verdana" panose="020B0604030504040204" pitchFamily="34" charset="0"/>
                          <a:ea typeface="Verdana" panose="020B0604030504040204" pitchFamily="34" charset="0"/>
                        </a:rPr>
                        <a:t>Infrastructure</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0.80</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0.84</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0.85</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0.78</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0.83</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0.87</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0.92</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0.98</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1.05</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1.13</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1.20</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6.65%</a:t>
                      </a:r>
                    </a:p>
                  </a:txBody>
                  <a:tcPr marL="9525" marR="9525" marT="9525" marB="0" anchor="ctr"/>
                </a:tc>
                <a:extLst>
                  <a:ext uri="{0D108BD9-81ED-4DB2-BD59-A6C34878D82A}">
                    <a16:rowId xmlns:a16="http://schemas.microsoft.com/office/drawing/2014/main" val="1721995922"/>
                  </a:ext>
                </a:extLst>
              </a:tr>
              <a:tr h="284362">
                <a:tc>
                  <a:txBody>
                    <a:bodyPr/>
                    <a:lstStyle/>
                    <a:p>
                      <a:pPr algn="l" fontAlgn="b"/>
                      <a:r>
                        <a:rPr lang="en-IN" sz="800" b="0" i="0" u="none" strike="noStrike" dirty="0">
                          <a:solidFill>
                            <a:srgbClr val="000000"/>
                          </a:solidFill>
                          <a:effectLst/>
                          <a:latin typeface="Verdana" panose="020B0604030504040204" pitchFamily="34" charset="0"/>
                          <a:ea typeface="Verdana" panose="020B0604030504040204" pitchFamily="34" charset="0"/>
                        </a:rPr>
                        <a:t>Industrial</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1.26</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1.31</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1.31</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1.21</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1.31</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1.38</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1.45</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1.55</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1.65</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1.76</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1.88</a:t>
                      </a:r>
                    </a:p>
                  </a:txBody>
                  <a:tcPr marL="9525" marR="9525" marT="9525" marB="0" anchor="ctr"/>
                </a:tc>
                <a:tc>
                  <a:txBody>
                    <a:bodyPr/>
                    <a:lstStyle/>
                    <a:p>
                      <a:pPr algn="ctr" fontAlgn="b"/>
                      <a:r>
                        <a:rPr lang="en-IN" sz="800" b="0" i="0" u="none" strike="noStrike" dirty="0">
                          <a:solidFill>
                            <a:srgbClr val="000000"/>
                          </a:solidFill>
                          <a:effectLst/>
                          <a:latin typeface="Verdana" panose="020B0604030504040204" pitchFamily="34" charset="0"/>
                          <a:ea typeface="Verdana" panose="020B0604030504040204" pitchFamily="34" charset="0"/>
                        </a:rPr>
                        <a:t>6.41%</a:t>
                      </a:r>
                    </a:p>
                  </a:txBody>
                  <a:tcPr marL="9525" marR="9525" marT="9525" marB="0" anchor="ctr"/>
                </a:tc>
                <a:extLst>
                  <a:ext uri="{0D108BD9-81ED-4DB2-BD59-A6C34878D82A}">
                    <a16:rowId xmlns:a16="http://schemas.microsoft.com/office/drawing/2014/main" val="3015622483"/>
                  </a:ext>
                </a:extLst>
              </a:tr>
              <a:tr h="284362">
                <a:tc>
                  <a:txBody>
                    <a:bodyPr/>
                    <a:lstStyle/>
                    <a:p>
                      <a:pPr algn="l" fontAlgn="b"/>
                      <a:r>
                        <a:rPr lang="en-IN" sz="800" b="1" i="0" u="none" strike="noStrike" dirty="0">
                          <a:solidFill>
                            <a:srgbClr val="000000"/>
                          </a:solidFill>
                          <a:effectLst/>
                          <a:latin typeface="Verdana" panose="020B0604030504040204" pitchFamily="34" charset="0"/>
                          <a:ea typeface="Verdana" panose="020B0604030504040204" pitchFamily="34" charset="0"/>
                        </a:rPr>
                        <a:t>Total</a:t>
                      </a:r>
                    </a:p>
                  </a:txBody>
                  <a:tcPr marL="9525" marR="9525" marT="9525" marB="0" anchor="ctr"/>
                </a:tc>
                <a:tc>
                  <a:txBody>
                    <a:bodyPr/>
                    <a:lstStyle/>
                    <a:p>
                      <a:pPr algn="ctr" fontAlgn="b"/>
                      <a:r>
                        <a:rPr lang="en-IN" sz="800" b="1" i="0" u="none" strike="noStrike">
                          <a:solidFill>
                            <a:srgbClr val="000000"/>
                          </a:solidFill>
                          <a:effectLst/>
                          <a:latin typeface="Verdana" panose="020B0604030504040204" pitchFamily="34" charset="0"/>
                          <a:ea typeface="Verdana" panose="020B0604030504040204" pitchFamily="34" charset="0"/>
                        </a:rPr>
                        <a:t>4.91</a:t>
                      </a:r>
                    </a:p>
                  </a:txBody>
                  <a:tcPr marL="9525" marR="9525" marT="9525" marB="0" anchor="ctr"/>
                </a:tc>
                <a:tc>
                  <a:txBody>
                    <a:bodyPr/>
                    <a:lstStyle/>
                    <a:p>
                      <a:pPr algn="ctr" fontAlgn="b"/>
                      <a:r>
                        <a:rPr lang="en-IN" sz="800" b="1" i="0" u="none" strike="noStrike">
                          <a:solidFill>
                            <a:srgbClr val="000000"/>
                          </a:solidFill>
                          <a:effectLst/>
                          <a:latin typeface="Verdana" panose="020B0604030504040204" pitchFamily="34" charset="0"/>
                          <a:ea typeface="Verdana" panose="020B0604030504040204" pitchFamily="34" charset="0"/>
                        </a:rPr>
                        <a:t>5.12</a:t>
                      </a:r>
                    </a:p>
                  </a:txBody>
                  <a:tcPr marL="9525" marR="9525" marT="9525" marB="0" anchor="ctr"/>
                </a:tc>
                <a:tc>
                  <a:txBody>
                    <a:bodyPr/>
                    <a:lstStyle/>
                    <a:p>
                      <a:pPr algn="ctr" fontAlgn="b"/>
                      <a:r>
                        <a:rPr lang="en-IN" sz="800" b="1" i="0" u="none" strike="noStrike">
                          <a:solidFill>
                            <a:srgbClr val="000000"/>
                          </a:solidFill>
                          <a:effectLst/>
                          <a:latin typeface="Verdana" panose="020B0604030504040204" pitchFamily="34" charset="0"/>
                          <a:ea typeface="Verdana" panose="020B0604030504040204" pitchFamily="34" charset="0"/>
                        </a:rPr>
                        <a:t>5.14</a:t>
                      </a:r>
                    </a:p>
                  </a:txBody>
                  <a:tcPr marL="9525" marR="9525" marT="9525" marB="0" anchor="ctr"/>
                </a:tc>
                <a:tc>
                  <a:txBody>
                    <a:bodyPr/>
                    <a:lstStyle/>
                    <a:p>
                      <a:pPr algn="ctr" fontAlgn="b"/>
                      <a:r>
                        <a:rPr lang="en-IN" sz="800" b="1" i="0" u="none" strike="noStrike">
                          <a:solidFill>
                            <a:srgbClr val="000000"/>
                          </a:solidFill>
                          <a:effectLst/>
                          <a:latin typeface="Verdana" panose="020B0604030504040204" pitchFamily="34" charset="0"/>
                          <a:ea typeface="Verdana" panose="020B0604030504040204" pitchFamily="34" charset="0"/>
                        </a:rPr>
                        <a:t>4.88</a:t>
                      </a:r>
                    </a:p>
                  </a:txBody>
                  <a:tcPr marL="9525" marR="9525" marT="9525" marB="0" anchor="ctr"/>
                </a:tc>
                <a:tc>
                  <a:txBody>
                    <a:bodyPr/>
                    <a:lstStyle/>
                    <a:p>
                      <a:pPr algn="ctr" fontAlgn="b"/>
                      <a:r>
                        <a:rPr lang="en-IN" sz="800" b="1" i="0" u="none" strike="noStrike">
                          <a:solidFill>
                            <a:srgbClr val="000000"/>
                          </a:solidFill>
                          <a:effectLst/>
                          <a:latin typeface="Verdana" panose="020B0604030504040204" pitchFamily="34" charset="0"/>
                          <a:ea typeface="Verdana" panose="020B0604030504040204" pitchFamily="34" charset="0"/>
                        </a:rPr>
                        <a:t>5.02</a:t>
                      </a:r>
                    </a:p>
                  </a:txBody>
                  <a:tcPr marL="9525" marR="9525" marT="9525" marB="0" anchor="ctr"/>
                </a:tc>
                <a:tc>
                  <a:txBody>
                    <a:bodyPr/>
                    <a:lstStyle/>
                    <a:p>
                      <a:pPr algn="ctr" fontAlgn="b"/>
                      <a:r>
                        <a:rPr lang="en-IN" sz="800" b="1" i="0" u="none" strike="noStrike">
                          <a:solidFill>
                            <a:srgbClr val="000000"/>
                          </a:solidFill>
                          <a:effectLst/>
                          <a:latin typeface="Verdana" panose="020B0604030504040204" pitchFamily="34" charset="0"/>
                          <a:ea typeface="Verdana" panose="020B0604030504040204" pitchFamily="34" charset="0"/>
                        </a:rPr>
                        <a:t>5.25</a:t>
                      </a:r>
                    </a:p>
                  </a:txBody>
                  <a:tcPr marL="9525" marR="9525" marT="9525" marB="0" anchor="ctr"/>
                </a:tc>
                <a:tc>
                  <a:txBody>
                    <a:bodyPr/>
                    <a:lstStyle/>
                    <a:p>
                      <a:pPr algn="ctr" fontAlgn="b"/>
                      <a:r>
                        <a:rPr lang="en-IN" sz="800" b="1" i="0" u="none" strike="noStrike">
                          <a:solidFill>
                            <a:srgbClr val="000000"/>
                          </a:solidFill>
                          <a:effectLst/>
                          <a:latin typeface="Verdana" panose="020B0604030504040204" pitchFamily="34" charset="0"/>
                          <a:ea typeface="Verdana" panose="020B0604030504040204" pitchFamily="34" charset="0"/>
                        </a:rPr>
                        <a:t>5.54</a:t>
                      </a:r>
                    </a:p>
                  </a:txBody>
                  <a:tcPr marL="9525" marR="9525" marT="9525" marB="0" anchor="ctr"/>
                </a:tc>
                <a:tc>
                  <a:txBody>
                    <a:bodyPr/>
                    <a:lstStyle/>
                    <a:p>
                      <a:pPr algn="ctr" fontAlgn="b"/>
                      <a:r>
                        <a:rPr lang="en-IN" sz="800" b="1" i="0" u="none" strike="noStrike">
                          <a:solidFill>
                            <a:srgbClr val="000000"/>
                          </a:solidFill>
                          <a:effectLst/>
                          <a:latin typeface="Verdana" panose="020B0604030504040204" pitchFamily="34" charset="0"/>
                          <a:ea typeface="Verdana" panose="020B0604030504040204" pitchFamily="34" charset="0"/>
                        </a:rPr>
                        <a:t>5.89</a:t>
                      </a:r>
                    </a:p>
                  </a:txBody>
                  <a:tcPr marL="9525" marR="9525" marT="9525" marB="0" anchor="ctr"/>
                </a:tc>
                <a:tc>
                  <a:txBody>
                    <a:bodyPr/>
                    <a:lstStyle/>
                    <a:p>
                      <a:pPr algn="ctr" fontAlgn="b"/>
                      <a:r>
                        <a:rPr lang="en-IN" sz="800" b="1" i="0" u="none" strike="noStrike">
                          <a:solidFill>
                            <a:srgbClr val="000000"/>
                          </a:solidFill>
                          <a:effectLst/>
                          <a:latin typeface="Verdana" panose="020B0604030504040204" pitchFamily="34" charset="0"/>
                          <a:ea typeface="Verdana" panose="020B0604030504040204" pitchFamily="34" charset="0"/>
                        </a:rPr>
                        <a:t>6.30</a:t>
                      </a:r>
                    </a:p>
                  </a:txBody>
                  <a:tcPr marL="9525" marR="9525" marT="9525" marB="0" anchor="ctr"/>
                </a:tc>
                <a:tc>
                  <a:txBody>
                    <a:bodyPr/>
                    <a:lstStyle/>
                    <a:p>
                      <a:pPr algn="ctr" fontAlgn="b"/>
                      <a:r>
                        <a:rPr lang="en-IN" sz="800" b="1" i="0" u="none" strike="noStrike">
                          <a:solidFill>
                            <a:srgbClr val="000000"/>
                          </a:solidFill>
                          <a:effectLst/>
                          <a:latin typeface="Verdana" panose="020B0604030504040204" pitchFamily="34" charset="0"/>
                          <a:ea typeface="Verdana" panose="020B0604030504040204" pitchFamily="34" charset="0"/>
                        </a:rPr>
                        <a:t>6.73</a:t>
                      </a:r>
                    </a:p>
                  </a:txBody>
                  <a:tcPr marL="9525" marR="9525" marT="9525" marB="0" anchor="ctr"/>
                </a:tc>
                <a:tc>
                  <a:txBody>
                    <a:bodyPr/>
                    <a:lstStyle/>
                    <a:p>
                      <a:pPr algn="ctr" fontAlgn="b"/>
                      <a:r>
                        <a:rPr lang="en-IN" sz="800" b="1" i="0" u="none" strike="noStrike" dirty="0">
                          <a:solidFill>
                            <a:srgbClr val="000000"/>
                          </a:solidFill>
                          <a:effectLst/>
                          <a:latin typeface="Verdana" panose="020B0604030504040204" pitchFamily="34" charset="0"/>
                          <a:ea typeface="Verdana" panose="020B0604030504040204" pitchFamily="34" charset="0"/>
                        </a:rPr>
                        <a:t>7.15</a:t>
                      </a:r>
                    </a:p>
                  </a:txBody>
                  <a:tcPr marL="9525" marR="9525" marT="9525" marB="0" anchor="ctr"/>
                </a:tc>
                <a:tc>
                  <a:txBody>
                    <a:bodyPr/>
                    <a:lstStyle/>
                    <a:p>
                      <a:pPr algn="ctr" fontAlgn="b"/>
                      <a:r>
                        <a:rPr lang="en-IN" sz="800" b="1" i="0" u="none" strike="noStrike" dirty="0">
                          <a:solidFill>
                            <a:srgbClr val="000000"/>
                          </a:solidFill>
                          <a:effectLst/>
                          <a:latin typeface="Verdana" panose="020B0604030504040204" pitchFamily="34" charset="0"/>
                          <a:ea typeface="Verdana" panose="020B0604030504040204" pitchFamily="34" charset="0"/>
                        </a:rPr>
                        <a:t>6.37%</a:t>
                      </a:r>
                    </a:p>
                  </a:txBody>
                  <a:tcPr marL="9525" marR="9525" marT="9525" marB="0" anchor="ctr"/>
                </a:tc>
                <a:extLst>
                  <a:ext uri="{0D108BD9-81ED-4DB2-BD59-A6C34878D82A}">
                    <a16:rowId xmlns:a16="http://schemas.microsoft.com/office/drawing/2014/main" val="553672122"/>
                  </a:ext>
                </a:extLst>
              </a:tr>
            </a:tbl>
          </a:graphicData>
        </a:graphic>
      </p:graphicFrame>
      <p:sp>
        <p:nvSpPr>
          <p:cNvPr id="6" name="TextBox 5">
            <a:extLst>
              <a:ext uri="{FF2B5EF4-FFF2-40B4-BE49-F238E27FC236}">
                <a16:creationId xmlns:a16="http://schemas.microsoft.com/office/drawing/2014/main" id="{5A5394C2-A09D-4549-AB44-83C3E03727E7}"/>
              </a:ext>
            </a:extLst>
          </p:cNvPr>
          <p:cNvSpPr txBox="1"/>
          <p:nvPr/>
        </p:nvSpPr>
        <p:spPr>
          <a:xfrm>
            <a:off x="5863862" y="3979004"/>
            <a:ext cx="3095493" cy="200055"/>
          </a:xfrm>
          <a:prstGeom prst="rect">
            <a:avLst/>
          </a:prstGeom>
          <a:noFill/>
        </p:spPr>
        <p:txBody>
          <a:bodyPr wrap="square" rtlCol="0">
            <a:spAutoFit/>
          </a:bodyPr>
          <a:lstStyle>
            <a:defPPr>
              <a:defRPr lang="en-US"/>
            </a:defPPr>
            <a:lvl1pPr algn="r">
              <a:defRPr sz="800" i="1">
                <a:solidFill>
                  <a:srgbClr val="7F7F7F"/>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a:t>
            </a:r>
            <a:r>
              <a:rPr lang="en-IN" sz="700" dirty="0">
                <a:solidFill>
                  <a:prstClr val="white">
                    <a:lumMod val="50000"/>
                  </a:prstClr>
                </a:solidFill>
              </a:rPr>
              <a:t>TechSci Research</a:t>
            </a:r>
            <a:r>
              <a:rPr kumimoji="0" lang="en-IN" sz="7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 </a:t>
            </a:r>
          </a:p>
        </p:txBody>
      </p:sp>
    </p:spTree>
    <p:extLst>
      <p:ext uri="{BB962C8B-B14F-4D97-AF65-F5344CB8AC3E}">
        <p14:creationId xmlns:p14="http://schemas.microsoft.com/office/powerpoint/2010/main" val="268146372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EF766132-4144-42AC-9E69-7838A000EFEE}"/>
              </a:ext>
            </a:extLst>
          </p:cNvPr>
          <p:cNvGraphicFramePr/>
          <p:nvPr>
            <p:extLst>
              <p:ext uri="{D42A27DB-BD31-4B8C-83A1-F6EECF244321}">
                <p14:modId xmlns:p14="http://schemas.microsoft.com/office/powerpoint/2010/main" val="932215440"/>
              </p:ext>
            </p:extLst>
          </p:nvPr>
        </p:nvGraphicFramePr>
        <p:xfrm>
          <a:off x="179388" y="881311"/>
          <a:ext cx="8731526" cy="3097693"/>
        </p:xfrm>
        <a:graphic>
          <a:graphicData uri="http://schemas.openxmlformats.org/drawingml/2006/chart">
            <c:chart xmlns:c="http://schemas.openxmlformats.org/drawingml/2006/chart" xmlns:r="http://schemas.openxmlformats.org/officeDocument/2006/relationships" r:id="rId2"/>
          </a:graphicData>
        </a:graphic>
      </p:graphicFrame>
      <p:sp>
        <p:nvSpPr>
          <p:cNvPr id="4" name="TextBox 3">
            <a:extLst>
              <a:ext uri="{FF2B5EF4-FFF2-40B4-BE49-F238E27FC236}">
                <a16:creationId xmlns:a16="http://schemas.microsoft.com/office/drawing/2014/main" id="{A94D8441-3C7E-4756-AC38-D50089A7D964}"/>
              </a:ext>
            </a:extLst>
          </p:cNvPr>
          <p:cNvSpPr txBox="1"/>
          <p:nvPr/>
        </p:nvSpPr>
        <p:spPr>
          <a:xfrm>
            <a:off x="123684" y="265043"/>
            <a:ext cx="7444667" cy="276999"/>
          </a:xfrm>
          <a:prstGeom prst="rect">
            <a:avLst/>
          </a:prstGeom>
          <a:noFill/>
        </p:spPr>
        <p:txBody>
          <a:bodyPr wrap="none" rtlCol="0">
            <a:spAutoFit/>
          </a:bodyPr>
          <a:lstStyle>
            <a:defPPr>
              <a:defRPr lang="en-US"/>
            </a:defPPr>
            <a:lvl1pPr>
              <a:defRPr sz="1400" b="1">
                <a:latin typeface="Verdana" panose="020B0604030504040204" pitchFamily="34" charset="0"/>
                <a:ea typeface="Verdana" panose="020B0604030504040204" pitchFamily="34" charset="0"/>
                <a:cs typeface="Verdana" panose="020B060403050404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IN" sz="1200" dirty="0"/>
              <a:t>Germany Autoclaved Aerated Concrete Market Share, By Applications, 2017-2027F</a:t>
            </a:r>
          </a:p>
        </p:txBody>
      </p:sp>
      <p:sp>
        <p:nvSpPr>
          <p:cNvPr id="8" name="TextBox 7">
            <a:extLst>
              <a:ext uri="{FF2B5EF4-FFF2-40B4-BE49-F238E27FC236}">
                <a16:creationId xmlns:a16="http://schemas.microsoft.com/office/drawing/2014/main" id="{A9BB8FB8-6741-415F-83A5-516CEB89429E}"/>
              </a:ext>
            </a:extLst>
          </p:cNvPr>
          <p:cNvSpPr txBox="1"/>
          <p:nvPr/>
        </p:nvSpPr>
        <p:spPr>
          <a:xfrm>
            <a:off x="5863862" y="6426682"/>
            <a:ext cx="3095493" cy="200055"/>
          </a:xfrm>
          <a:prstGeom prst="rect">
            <a:avLst/>
          </a:prstGeom>
          <a:noFill/>
        </p:spPr>
        <p:txBody>
          <a:bodyPr wrap="square" rtlCol="0">
            <a:spAutoFit/>
          </a:bodyPr>
          <a:lstStyle>
            <a:defPPr>
              <a:defRPr lang="en-US"/>
            </a:defPPr>
            <a:lvl1pPr algn="r">
              <a:defRPr sz="800" i="1">
                <a:solidFill>
                  <a:srgbClr val="7F7F7F"/>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a:t>
            </a:r>
            <a:r>
              <a:rPr lang="en-IN" sz="700" dirty="0">
                <a:solidFill>
                  <a:prstClr val="white">
                    <a:lumMod val="50000"/>
                  </a:prstClr>
                </a:solidFill>
              </a:rPr>
              <a:t>TechSci Research</a:t>
            </a:r>
            <a:r>
              <a:rPr kumimoji="0" lang="en-IN" sz="7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 </a:t>
            </a:r>
          </a:p>
        </p:txBody>
      </p:sp>
      <p:graphicFrame>
        <p:nvGraphicFramePr>
          <p:cNvPr id="5" name="Table 4">
            <a:extLst>
              <a:ext uri="{FF2B5EF4-FFF2-40B4-BE49-F238E27FC236}">
                <a16:creationId xmlns:a16="http://schemas.microsoft.com/office/drawing/2014/main" id="{4AC69EE0-2B5F-4FE7-A510-AD569CE2015E}"/>
              </a:ext>
            </a:extLst>
          </p:cNvPr>
          <p:cNvGraphicFramePr>
            <a:graphicFrameLocks noGrp="1"/>
          </p:cNvGraphicFramePr>
          <p:nvPr>
            <p:extLst>
              <p:ext uri="{D42A27DB-BD31-4B8C-83A1-F6EECF244321}">
                <p14:modId xmlns:p14="http://schemas.microsoft.com/office/powerpoint/2010/main" val="2715882631"/>
              </p:ext>
            </p:extLst>
          </p:nvPr>
        </p:nvGraphicFramePr>
        <p:xfrm>
          <a:off x="179388" y="4221045"/>
          <a:ext cx="8731526" cy="2205638"/>
        </p:xfrm>
        <a:graphic>
          <a:graphicData uri="http://schemas.openxmlformats.org/drawingml/2006/table">
            <a:tbl>
              <a:tblPr>
                <a:tableStyleId>{616DA210-FB5B-4158-B5E0-FEB733F419BA}</a:tableStyleId>
              </a:tblPr>
              <a:tblGrid>
                <a:gridCol w="2047814">
                  <a:extLst>
                    <a:ext uri="{9D8B030D-6E8A-4147-A177-3AD203B41FA5}">
                      <a16:colId xmlns:a16="http://schemas.microsoft.com/office/drawing/2014/main" val="2311606297"/>
                    </a:ext>
                  </a:extLst>
                </a:gridCol>
                <a:gridCol w="557702">
                  <a:extLst>
                    <a:ext uri="{9D8B030D-6E8A-4147-A177-3AD203B41FA5}">
                      <a16:colId xmlns:a16="http://schemas.microsoft.com/office/drawing/2014/main" val="4201934877"/>
                    </a:ext>
                  </a:extLst>
                </a:gridCol>
                <a:gridCol w="557702">
                  <a:extLst>
                    <a:ext uri="{9D8B030D-6E8A-4147-A177-3AD203B41FA5}">
                      <a16:colId xmlns:a16="http://schemas.microsoft.com/office/drawing/2014/main" val="1699847157"/>
                    </a:ext>
                  </a:extLst>
                </a:gridCol>
                <a:gridCol w="557702">
                  <a:extLst>
                    <a:ext uri="{9D8B030D-6E8A-4147-A177-3AD203B41FA5}">
                      <a16:colId xmlns:a16="http://schemas.microsoft.com/office/drawing/2014/main" val="523019236"/>
                    </a:ext>
                  </a:extLst>
                </a:gridCol>
                <a:gridCol w="557702">
                  <a:extLst>
                    <a:ext uri="{9D8B030D-6E8A-4147-A177-3AD203B41FA5}">
                      <a16:colId xmlns:a16="http://schemas.microsoft.com/office/drawing/2014/main" val="963992997"/>
                    </a:ext>
                  </a:extLst>
                </a:gridCol>
                <a:gridCol w="548990">
                  <a:extLst>
                    <a:ext uri="{9D8B030D-6E8A-4147-A177-3AD203B41FA5}">
                      <a16:colId xmlns:a16="http://schemas.microsoft.com/office/drawing/2014/main" val="932728819"/>
                    </a:ext>
                  </a:extLst>
                </a:gridCol>
                <a:gridCol w="557702">
                  <a:extLst>
                    <a:ext uri="{9D8B030D-6E8A-4147-A177-3AD203B41FA5}">
                      <a16:colId xmlns:a16="http://schemas.microsoft.com/office/drawing/2014/main" val="2598007573"/>
                    </a:ext>
                  </a:extLst>
                </a:gridCol>
                <a:gridCol w="557702">
                  <a:extLst>
                    <a:ext uri="{9D8B030D-6E8A-4147-A177-3AD203B41FA5}">
                      <a16:colId xmlns:a16="http://schemas.microsoft.com/office/drawing/2014/main" val="1103228374"/>
                    </a:ext>
                  </a:extLst>
                </a:gridCol>
                <a:gridCol w="557702">
                  <a:extLst>
                    <a:ext uri="{9D8B030D-6E8A-4147-A177-3AD203B41FA5}">
                      <a16:colId xmlns:a16="http://schemas.microsoft.com/office/drawing/2014/main" val="3530052271"/>
                    </a:ext>
                  </a:extLst>
                </a:gridCol>
                <a:gridCol w="557702">
                  <a:extLst>
                    <a:ext uri="{9D8B030D-6E8A-4147-A177-3AD203B41FA5}">
                      <a16:colId xmlns:a16="http://schemas.microsoft.com/office/drawing/2014/main" val="744134068"/>
                    </a:ext>
                  </a:extLst>
                </a:gridCol>
                <a:gridCol w="557702">
                  <a:extLst>
                    <a:ext uri="{9D8B030D-6E8A-4147-A177-3AD203B41FA5}">
                      <a16:colId xmlns:a16="http://schemas.microsoft.com/office/drawing/2014/main" val="3347258506"/>
                    </a:ext>
                  </a:extLst>
                </a:gridCol>
                <a:gridCol w="557702">
                  <a:extLst>
                    <a:ext uri="{9D8B030D-6E8A-4147-A177-3AD203B41FA5}">
                      <a16:colId xmlns:a16="http://schemas.microsoft.com/office/drawing/2014/main" val="1847895652"/>
                    </a:ext>
                  </a:extLst>
                </a:gridCol>
                <a:gridCol w="557702">
                  <a:extLst>
                    <a:ext uri="{9D8B030D-6E8A-4147-A177-3AD203B41FA5}">
                      <a16:colId xmlns:a16="http://schemas.microsoft.com/office/drawing/2014/main" val="502484083"/>
                    </a:ext>
                  </a:extLst>
                </a:gridCol>
              </a:tblGrid>
              <a:tr h="602270">
                <a:tc>
                  <a:txBody>
                    <a:bodyPr/>
                    <a:lstStyle/>
                    <a:p>
                      <a:pPr algn="l" fontAlgn="b"/>
                      <a:r>
                        <a:rPr lang="en-US" sz="800" b="1" u="none" strike="noStrike" dirty="0">
                          <a:solidFill>
                            <a:schemeClr val="bg1"/>
                          </a:solidFill>
                          <a:effectLst/>
                          <a:latin typeface="Verdana" panose="020B0604030504040204" pitchFamily="34" charset="0"/>
                          <a:ea typeface="Verdana" panose="020B0604030504040204" pitchFamily="34" charset="0"/>
                        </a:rPr>
                        <a:t>Demand By Applications (Million m^3)</a:t>
                      </a:r>
                      <a:endParaRPr lang="en-US" sz="800" b="1" i="0" u="none" strike="noStrike" dirty="0">
                        <a:solidFill>
                          <a:schemeClr val="bg1"/>
                        </a:solidFill>
                        <a:effectLst/>
                        <a:latin typeface="Verdana" panose="020B0604030504040204" pitchFamily="34" charset="0"/>
                        <a:ea typeface="Verdana" panose="020B0604030504040204" pitchFamily="34" charset="0"/>
                      </a:endParaRPr>
                    </a:p>
                  </a:txBody>
                  <a:tcPr marL="0" marR="0" marT="0" marB="0" anchor="ctr">
                    <a:solidFill>
                      <a:schemeClr val="accent5">
                        <a:lumMod val="50000"/>
                      </a:schemeClr>
                    </a:solidFill>
                  </a:tcPr>
                </a:tc>
                <a:tc>
                  <a:txBody>
                    <a:bodyPr/>
                    <a:lstStyle/>
                    <a:p>
                      <a:pPr algn="ctr" fontAlgn="b"/>
                      <a:r>
                        <a:rPr lang="en-IN" sz="800" b="1" u="none" strike="noStrike" dirty="0">
                          <a:solidFill>
                            <a:schemeClr val="bg1"/>
                          </a:solidFill>
                          <a:effectLst/>
                          <a:latin typeface="Verdana" panose="020B0604030504040204" pitchFamily="34" charset="0"/>
                          <a:ea typeface="Verdana" panose="020B0604030504040204" pitchFamily="34" charset="0"/>
                        </a:rPr>
                        <a:t>2017</a:t>
                      </a:r>
                      <a:endParaRPr lang="en-IN" sz="800" b="1" i="0" u="none" strike="noStrike" dirty="0">
                        <a:solidFill>
                          <a:schemeClr val="bg1"/>
                        </a:solidFill>
                        <a:effectLst/>
                        <a:latin typeface="Verdana" panose="020B0604030504040204" pitchFamily="34" charset="0"/>
                        <a:ea typeface="Verdana" panose="020B0604030504040204" pitchFamily="34" charset="0"/>
                      </a:endParaRPr>
                    </a:p>
                  </a:txBody>
                  <a:tcPr marL="0" marR="0" marT="0" marB="0" anchor="ctr">
                    <a:solidFill>
                      <a:schemeClr val="accent5">
                        <a:lumMod val="50000"/>
                      </a:schemeClr>
                    </a:solidFill>
                  </a:tcPr>
                </a:tc>
                <a:tc>
                  <a:txBody>
                    <a:bodyPr/>
                    <a:lstStyle/>
                    <a:p>
                      <a:pPr algn="ctr" fontAlgn="b"/>
                      <a:r>
                        <a:rPr lang="en-IN" sz="800" b="1" u="none" strike="noStrike" dirty="0">
                          <a:solidFill>
                            <a:schemeClr val="bg1"/>
                          </a:solidFill>
                          <a:effectLst/>
                          <a:latin typeface="Verdana" panose="020B0604030504040204" pitchFamily="34" charset="0"/>
                          <a:ea typeface="Verdana" panose="020B0604030504040204" pitchFamily="34" charset="0"/>
                        </a:rPr>
                        <a:t>2018</a:t>
                      </a:r>
                      <a:endParaRPr lang="en-IN" sz="800" b="1" i="0" u="none" strike="noStrike" dirty="0">
                        <a:solidFill>
                          <a:schemeClr val="bg1"/>
                        </a:solidFill>
                        <a:effectLst/>
                        <a:latin typeface="Verdana" panose="020B0604030504040204" pitchFamily="34" charset="0"/>
                        <a:ea typeface="Verdana" panose="020B0604030504040204" pitchFamily="34" charset="0"/>
                      </a:endParaRPr>
                    </a:p>
                  </a:txBody>
                  <a:tcPr marL="0" marR="0" marT="0" marB="0" anchor="ctr">
                    <a:solidFill>
                      <a:schemeClr val="accent5">
                        <a:lumMod val="50000"/>
                      </a:schemeClr>
                    </a:solidFill>
                  </a:tcPr>
                </a:tc>
                <a:tc>
                  <a:txBody>
                    <a:bodyPr/>
                    <a:lstStyle/>
                    <a:p>
                      <a:pPr algn="ctr" fontAlgn="b"/>
                      <a:r>
                        <a:rPr lang="en-IN" sz="800" b="1" u="none" strike="noStrike" dirty="0">
                          <a:solidFill>
                            <a:schemeClr val="bg1"/>
                          </a:solidFill>
                          <a:effectLst/>
                          <a:latin typeface="Verdana" panose="020B0604030504040204" pitchFamily="34" charset="0"/>
                          <a:ea typeface="Verdana" panose="020B0604030504040204" pitchFamily="34" charset="0"/>
                        </a:rPr>
                        <a:t>2019</a:t>
                      </a:r>
                      <a:endParaRPr lang="en-IN" sz="800" b="1" i="0" u="none" strike="noStrike" dirty="0">
                        <a:solidFill>
                          <a:schemeClr val="bg1"/>
                        </a:solidFill>
                        <a:effectLst/>
                        <a:latin typeface="Verdana" panose="020B0604030504040204" pitchFamily="34" charset="0"/>
                        <a:ea typeface="Verdana" panose="020B0604030504040204" pitchFamily="34" charset="0"/>
                      </a:endParaRPr>
                    </a:p>
                  </a:txBody>
                  <a:tcPr marL="0" marR="0" marT="0" marB="0" anchor="ctr">
                    <a:solidFill>
                      <a:schemeClr val="accent5">
                        <a:lumMod val="50000"/>
                      </a:schemeClr>
                    </a:solidFill>
                  </a:tcPr>
                </a:tc>
                <a:tc>
                  <a:txBody>
                    <a:bodyPr/>
                    <a:lstStyle/>
                    <a:p>
                      <a:pPr algn="ctr" fontAlgn="b"/>
                      <a:r>
                        <a:rPr lang="en-IN" sz="800" b="1" u="none" strike="noStrike" dirty="0">
                          <a:solidFill>
                            <a:schemeClr val="bg1"/>
                          </a:solidFill>
                          <a:effectLst/>
                          <a:latin typeface="Verdana" panose="020B0604030504040204" pitchFamily="34" charset="0"/>
                          <a:ea typeface="Verdana" panose="020B0604030504040204" pitchFamily="34" charset="0"/>
                        </a:rPr>
                        <a:t>2020</a:t>
                      </a:r>
                      <a:endParaRPr lang="en-IN" sz="800" b="1" i="0" u="none" strike="noStrike" dirty="0">
                        <a:solidFill>
                          <a:schemeClr val="bg1"/>
                        </a:solidFill>
                        <a:effectLst/>
                        <a:latin typeface="Verdana" panose="020B0604030504040204" pitchFamily="34" charset="0"/>
                        <a:ea typeface="Verdana" panose="020B0604030504040204" pitchFamily="34" charset="0"/>
                      </a:endParaRPr>
                    </a:p>
                  </a:txBody>
                  <a:tcPr marL="0" marR="0" marT="0" marB="0" anchor="ctr">
                    <a:solidFill>
                      <a:schemeClr val="accent5">
                        <a:lumMod val="50000"/>
                      </a:schemeClr>
                    </a:solidFill>
                  </a:tcPr>
                </a:tc>
                <a:tc>
                  <a:txBody>
                    <a:bodyPr/>
                    <a:lstStyle/>
                    <a:p>
                      <a:pPr algn="ctr" fontAlgn="b"/>
                      <a:r>
                        <a:rPr lang="en-IN" sz="800" b="1" u="none" strike="noStrike" dirty="0">
                          <a:solidFill>
                            <a:schemeClr val="bg1"/>
                          </a:solidFill>
                          <a:effectLst/>
                          <a:latin typeface="Verdana" panose="020B0604030504040204" pitchFamily="34" charset="0"/>
                          <a:ea typeface="Verdana" panose="020B0604030504040204" pitchFamily="34" charset="0"/>
                        </a:rPr>
                        <a:t>2021</a:t>
                      </a:r>
                      <a:endParaRPr lang="en-IN" sz="800" b="1" i="0" u="none" strike="noStrike" dirty="0">
                        <a:solidFill>
                          <a:schemeClr val="bg1"/>
                        </a:solidFill>
                        <a:effectLst/>
                        <a:latin typeface="Verdana" panose="020B0604030504040204" pitchFamily="34" charset="0"/>
                        <a:ea typeface="Verdana" panose="020B0604030504040204" pitchFamily="34" charset="0"/>
                      </a:endParaRPr>
                    </a:p>
                  </a:txBody>
                  <a:tcPr marL="0" marR="0" marT="0" marB="0" anchor="ctr">
                    <a:solidFill>
                      <a:schemeClr val="accent5">
                        <a:lumMod val="50000"/>
                      </a:schemeClr>
                    </a:solidFill>
                  </a:tcPr>
                </a:tc>
                <a:tc>
                  <a:txBody>
                    <a:bodyPr/>
                    <a:lstStyle/>
                    <a:p>
                      <a:pPr algn="ctr" fontAlgn="b"/>
                      <a:r>
                        <a:rPr lang="en-IN" sz="800" b="1" u="none" strike="noStrike" dirty="0">
                          <a:solidFill>
                            <a:schemeClr val="bg1"/>
                          </a:solidFill>
                          <a:effectLst/>
                          <a:latin typeface="Verdana" panose="020B0604030504040204" pitchFamily="34" charset="0"/>
                          <a:ea typeface="Verdana" panose="020B0604030504040204" pitchFamily="34" charset="0"/>
                        </a:rPr>
                        <a:t>2022E</a:t>
                      </a:r>
                      <a:endParaRPr lang="en-IN" sz="800" b="1" i="0" u="none" strike="noStrike" dirty="0">
                        <a:solidFill>
                          <a:schemeClr val="bg1"/>
                        </a:solidFill>
                        <a:effectLst/>
                        <a:latin typeface="Verdana" panose="020B0604030504040204" pitchFamily="34" charset="0"/>
                        <a:ea typeface="Verdana" panose="020B0604030504040204" pitchFamily="34" charset="0"/>
                      </a:endParaRPr>
                    </a:p>
                  </a:txBody>
                  <a:tcPr marL="0" marR="0" marT="0" marB="0" anchor="ctr">
                    <a:solidFill>
                      <a:schemeClr val="accent5">
                        <a:lumMod val="50000"/>
                      </a:schemeClr>
                    </a:solidFill>
                  </a:tcPr>
                </a:tc>
                <a:tc>
                  <a:txBody>
                    <a:bodyPr/>
                    <a:lstStyle/>
                    <a:p>
                      <a:pPr algn="ctr" fontAlgn="b"/>
                      <a:r>
                        <a:rPr lang="en-IN" sz="800" b="1" u="none" strike="noStrike" dirty="0">
                          <a:solidFill>
                            <a:schemeClr val="bg1"/>
                          </a:solidFill>
                          <a:effectLst/>
                          <a:latin typeface="Verdana" panose="020B0604030504040204" pitchFamily="34" charset="0"/>
                          <a:ea typeface="Verdana" panose="020B0604030504040204" pitchFamily="34" charset="0"/>
                        </a:rPr>
                        <a:t>2023F</a:t>
                      </a:r>
                      <a:endParaRPr lang="en-IN" sz="800" b="1" i="0" u="none" strike="noStrike" dirty="0">
                        <a:solidFill>
                          <a:schemeClr val="bg1"/>
                        </a:solidFill>
                        <a:effectLst/>
                        <a:latin typeface="Verdana" panose="020B0604030504040204" pitchFamily="34" charset="0"/>
                        <a:ea typeface="Verdana" panose="020B0604030504040204" pitchFamily="34" charset="0"/>
                      </a:endParaRPr>
                    </a:p>
                  </a:txBody>
                  <a:tcPr marL="0" marR="0" marT="0" marB="0" anchor="ctr">
                    <a:solidFill>
                      <a:schemeClr val="accent5">
                        <a:lumMod val="50000"/>
                      </a:schemeClr>
                    </a:solidFill>
                  </a:tcPr>
                </a:tc>
                <a:tc>
                  <a:txBody>
                    <a:bodyPr/>
                    <a:lstStyle/>
                    <a:p>
                      <a:pPr algn="ctr" fontAlgn="b"/>
                      <a:r>
                        <a:rPr lang="en-IN" sz="800" b="1" u="none" strike="noStrike" dirty="0">
                          <a:solidFill>
                            <a:schemeClr val="bg1"/>
                          </a:solidFill>
                          <a:effectLst/>
                          <a:latin typeface="Verdana" panose="020B0604030504040204" pitchFamily="34" charset="0"/>
                          <a:ea typeface="Verdana" panose="020B0604030504040204" pitchFamily="34" charset="0"/>
                        </a:rPr>
                        <a:t>2024F</a:t>
                      </a:r>
                      <a:endParaRPr lang="en-IN" sz="800" b="1" i="0" u="none" strike="noStrike" dirty="0">
                        <a:solidFill>
                          <a:schemeClr val="bg1"/>
                        </a:solidFill>
                        <a:effectLst/>
                        <a:latin typeface="Verdana" panose="020B0604030504040204" pitchFamily="34" charset="0"/>
                        <a:ea typeface="Verdana" panose="020B0604030504040204" pitchFamily="34" charset="0"/>
                      </a:endParaRPr>
                    </a:p>
                  </a:txBody>
                  <a:tcPr marL="0" marR="0" marT="0" marB="0" anchor="ctr">
                    <a:solidFill>
                      <a:schemeClr val="accent5">
                        <a:lumMod val="50000"/>
                      </a:schemeClr>
                    </a:solidFill>
                  </a:tcPr>
                </a:tc>
                <a:tc>
                  <a:txBody>
                    <a:bodyPr/>
                    <a:lstStyle/>
                    <a:p>
                      <a:pPr algn="ctr" fontAlgn="b"/>
                      <a:r>
                        <a:rPr lang="en-IN" sz="800" b="1" u="none" strike="noStrike" dirty="0">
                          <a:solidFill>
                            <a:schemeClr val="bg1"/>
                          </a:solidFill>
                          <a:effectLst/>
                          <a:latin typeface="Verdana" panose="020B0604030504040204" pitchFamily="34" charset="0"/>
                          <a:ea typeface="Verdana" panose="020B0604030504040204" pitchFamily="34" charset="0"/>
                        </a:rPr>
                        <a:t>2025F</a:t>
                      </a:r>
                      <a:endParaRPr lang="en-IN" sz="800" b="1" i="0" u="none" strike="noStrike" dirty="0">
                        <a:solidFill>
                          <a:schemeClr val="bg1"/>
                        </a:solidFill>
                        <a:effectLst/>
                        <a:latin typeface="Verdana" panose="020B0604030504040204" pitchFamily="34" charset="0"/>
                        <a:ea typeface="Verdana" panose="020B0604030504040204" pitchFamily="34" charset="0"/>
                      </a:endParaRPr>
                    </a:p>
                  </a:txBody>
                  <a:tcPr marL="0" marR="0" marT="0" marB="0" anchor="ctr">
                    <a:solidFill>
                      <a:schemeClr val="accent5">
                        <a:lumMod val="50000"/>
                      </a:schemeClr>
                    </a:solidFill>
                  </a:tcPr>
                </a:tc>
                <a:tc>
                  <a:txBody>
                    <a:bodyPr/>
                    <a:lstStyle/>
                    <a:p>
                      <a:pPr algn="ctr" fontAlgn="b"/>
                      <a:r>
                        <a:rPr lang="en-IN" sz="800" b="1" u="none" strike="noStrike" dirty="0">
                          <a:solidFill>
                            <a:schemeClr val="bg1"/>
                          </a:solidFill>
                          <a:effectLst/>
                          <a:latin typeface="Verdana" panose="020B0604030504040204" pitchFamily="34" charset="0"/>
                          <a:ea typeface="Verdana" panose="020B0604030504040204" pitchFamily="34" charset="0"/>
                        </a:rPr>
                        <a:t>2026F</a:t>
                      </a:r>
                      <a:endParaRPr lang="en-IN" sz="800" b="1" i="0" u="none" strike="noStrike" dirty="0">
                        <a:solidFill>
                          <a:schemeClr val="bg1"/>
                        </a:solidFill>
                        <a:effectLst/>
                        <a:latin typeface="Verdana" panose="020B0604030504040204" pitchFamily="34" charset="0"/>
                        <a:ea typeface="Verdana" panose="020B0604030504040204" pitchFamily="34" charset="0"/>
                      </a:endParaRPr>
                    </a:p>
                  </a:txBody>
                  <a:tcPr marL="0" marR="0" marT="0" marB="0" anchor="ctr">
                    <a:solidFill>
                      <a:schemeClr val="accent5">
                        <a:lumMod val="50000"/>
                      </a:schemeClr>
                    </a:solidFill>
                  </a:tcPr>
                </a:tc>
                <a:tc>
                  <a:txBody>
                    <a:bodyPr/>
                    <a:lstStyle/>
                    <a:p>
                      <a:pPr algn="ctr" fontAlgn="b"/>
                      <a:r>
                        <a:rPr lang="en-IN" sz="800" b="1" u="none" strike="noStrike" dirty="0">
                          <a:solidFill>
                            <a:schemeClr val="bg1"/>
                          </a:solidFill>
                          <a:effectLst/>
                          <a:latin typeface="Verdana" panose="020B0604030504040204" pitchFamily="34" charset="0"/>
                          <a:ea typeface="Verdana" panose="020B0604030504040204" pitchFamily="34" charset="0"/>
                        </a:rPr>
                        <a:t>2027F</a:t>
                      </a:r>
                      <a:endParaRPr lang="en-IN" sz="800" b="1" i="0" u="none" strike="noStrike" dirty="0">
                        <a:solidFill>
                          <a:schemeClr val="bg1"/>
                        </a:solidFill>
                        <a:effectLst/>
                        <a:latin typeface="Verdana" panose="020B0604030504040204" pitchFamily="34" charset="0"/>
                        <a:ea typeface="Verdana" panose="020B0604030504040204" pitchFamily="34" charset="0"/>
                      </a:endParaRPr>
                    </a:p>
                  </a:txBody>
                  <a:tcPr marL="0" marR="0" marT="0" marB="0" anchor="ctr">
                    <a:solidFill>
                      <a:schemeClr val="accent5">
                        <a:lumMod val="50000"/>
                      </a:schemeClr>
                    </a:solidFill>
                  </a:tcPr>
                </a:tc>
                <a:tc>
                  <a:txBody>
                    <a:bodyPr/>
                    <a:lstStyle/>
                    <a:p>
                      <a:pPr algn="ctr" fontAlgn="ctr"/>
                      <a:r>
                        <a:rPr lang="en-IN" sz="800" b="1" i="0" u="none" strike="noStrike" dirty="0">
                          <a:solidFill>
                            <a:srgbClr val="FFFFFF"/>
                          </a:solidFill>
                          <a:effectLst/>
                          <a:latin typeface="Verdana" panose="020B0604030504040204" pitchFamily="34" charset="0"/>
                          <a:ea typeface="Verdana" panose="020B0604030504040204" pitchFamily="34" charset="0"/>
                        </a:rPr>
                        <a:t>CAGR (2022E-2027F)</a:t>
                      </a:r>
                    </a:p>
                  </a:txBody>
                  <a:tcPr marL="9525" marR="9525" marT="9525" marB="0" anchor="ctr">
                    <a:solidFill>
                      <a:schemeClr val="accent5">
                        <a:lumMod val="50000"/>
                      </a:schemeClr>
                    </a:solidFill>
                  </a:tcPr>
                </a:tc>
                <a:extLst>
                  <a:ext uri="{0D108BD9-81ED-4DB2-BD59-A6C34878D82A}">
                    <a16:rowId xmlns:a16="http://schemas.microsoft.com/office/drawing/2014/main" val="2599886474"/>
                  </a:ext>
                </a:extLst>
              </a:tr>
              <a:tr h="237570">
                <a:tc>
                  <a:txBody>
                    <a:bodyPr/>
                    <a:lstStyle/>
                    <a:p>
                      <a:pPr algn="l" fontAlgn="b"/>
                      <a:r>
                        <a:rPr lang="en-IN" sz="800" b="0" i="0" u="none" strike="noStrike" dirty="0">
                          <a:solidFill>
                            <a:srgbClr val="000000"/>
                          </a:solidFill>
                          <a:effectLst/>
                          <a:latin typeface="Verdana" panose="020B0604030504040204" pitchFamily="34" charset="0"/>
                          <a:ea typeface="Verdana" panose="020B0604030504040204" pitchFamily="34" charset="0"/>
                        </a:rPr>
                        <a:t>Construction Materials</a:t>
                      </a:r>
                    </a:p>
                  </a:txBody>
                  <a:tcPr marL="9525" marR="9525" marT="9525" marB="0" anchor="ctr"/>
                </a:tc>
                <a:tc>
                  <a:txBody>
                    <a:bodyPr/>
                    <a:lstStyle/>
                    <a:p>
                      <a:pPr algn="ctr" fontAlgn="b"/>
                      <a:r>
                        <a:rPr lang="en-IN" sz="800" b="0" i="0" u="none" strike="noStrike" dirty="0">
                          <a:solidFill>
                            <a:srgbClr val="000000"/>
                          </a:solidFill>
                          <a:effectLst/>
                          <a:latin typeface="Verdana" panose="020B0604030504040204" pitchFamily="34" charset="0"/>
                          <a:ea typeface="Verdana" panose="020B0604030504040204" pitchFamily="34" charset="0"/>
                        </a:rPr>
                        <a:t>2.81</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2.92</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2.92</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2.77</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2.84</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2.96</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3.12</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3.31</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3.52</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3.75</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3.97</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6.07%</a:t>
                      </a:r>
                    </a:p>
                  </a:txBody>
                  <a:tcPr marL="9525" marR="9525" marT="9525" marB="0" anchor="ctr"/>
                </a:tc>
                <a:extLst>
                  <a:ext uri="{0D108BD9-81ED-4DB2-BD59-A6C34878D82A}">
                    <a16:rowId xmlns:a16="http://schemas.microsoft.com/office/drawing/2014/main" val="590663009"/>
                  </a:ext>
                </a:extLst>
              </a:tr>
              <a:tr h="227633">
                <a:tc>
                  <a:txBody>
                    <a:bodyPr/>
                    <a:lstStyle/>
                    <a:p>
                      <a:pPr algn="l" fontAlgn="b"/>
                      <a:r>
                        <a:rPr lang="en-IN" sz="800" b="0" i="0" u="none" strike="noStrike">
                          <a:solidFill>
                            <a:srgbClr val="000000"/>
                          </a:solidFill>
                          <a:effectLst/>
                          <a:latin typeface="Verdana" panose="020B0604030504040204" pitchFamily="34" charset="0"/>
                          <a:ea typeface="Verdana" panose="020B0604030504040204" pitchFamily="34" charset="0"/>
                        </a:rPr>
                        <a:t>Road Construction</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0.46</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0.48</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0.49</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0.46</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0.48</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0.50</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0.53</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0.57</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0.61</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0.65</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0.69</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6.73%</a:t>
                      </a:r>
                    </a:p>
                  </a:txBody>
                  <a:tcPr marL="9525" marR="9525" marT="9525" marB="0" anchor="ctr"/>
                </a:tc>
                <a:extLst>
                  <a:ext uri="{0D108BD9-81ED-4DB2-BD59-A6C34878D82A}">
                    <a16:rowId xmlns:a16="http://schemas.microsoft.com/office/drawing/2014/main" val="3242851547"/>
                  </a:ext>
                </a:extLst>
              </a:tr>
              <a:tr h="227633">
                <a:tc>
                  <a:txBody>
                    <a:bodyPr/>
                    <a:lstStyle/>
                    <a:p>
                      <a:pPr algn="l" fontAlgn="b"/>
                      <a:r>
                        <a:rPr lang="en-IN" sz="800" b="0" i="0" u="none" strike="noStrike">
                          <a:solidFill>
                            <a:srgbClr val="000000"/>
                          </a:solidFill>
                          <a:effectLst/>
                          <a:latin typeface="Verdana" panose="020B0604030504040204" pitchFamily="34" charset="0"/>
                          <a:ea typeface="Verdana" panose="020B0604030504040204" pitchFamily="34" charset="0"/>
                        </a:rPr>
                        <a:t>Roof Insulation</a:t>
                      </a:r>
                    </a:p>
                  </a:txBody>
                  <a:tcPr marL="9525" marR="9525" marT="9525" marB="0" anchor="ctr"/>
                </a:tc>
                <a:tc>
                  <a:txBody>
                    <a:bodyPr/>
                    <a:lstStyle/>
                    <a:p>
                      <a:pPr algn="ctr" fontAlgn="b"/>
                      <a:r>
                        <a:rPr lang="en-IN" sz="800" b="0" i="0" u="none" strike="noStrike" dirty="0">
                          <a:solidFill>
                            <a:srgbClr val="000000"/>
                          </a:solidFill>
                          <a:effectLst/>
                          <a:latin typeface="Verdana" panose="020B0604030504040204" pitchFamily="34" charset="0"/>
                          <a:ea typeface="Verdana" panose="020B0604030504040204" pitchFamily="34" charset="0"/>
                        </a:rPr>
                        <a:t>0.71</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0.74</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0.75</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0.72</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0.74</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0.78</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0.83</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0.88</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0.95</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1.02</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1.09</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6.93%</a:t>
                      </a:r>
                    </a:p>
                  </a:txBody>
                  <a:tcPr marL="9525" marR="9525" marT="9525" marB="0" anchor="ctr"/>
                </a:tc>
                <a:extLst>
                  <a:ext uri="{0D108BD9-81ED-4DB2-BD59-A6C34878D82A}">
                    <a16:rowId xmlns:a16="http://schemas.microsoft.com/office/drawing/2014/main" val="1721995922"/>
                  </a:ext>
                </a:extLst>
              </a:tr>
              <a:tr h="227633">
                <a:tc>
                  <a:txBody>
                    <a:bodyPr/>
                    <a:lstStyle/>
                    <a:p>
                      <a:pPr algn="l" fontAlgn="b"/>
                      <a:r>
                        <a:rPr lang="en-IN" sz="800" b="0" i="0" u="none" strike="noStrike">
                          <a:solidFill>
                            <a:srgbClr val="000000"/>
                          </a:solidFill>
                          <a:effectLst/>
                          <a:latin typeface="Verdana" panose="020B0604030504040204" pitchFamily="34" charset="0"/>
                          <a:ea typeface="Verdana" panose="020B0604030504040204" pitchFamily="34" charset="0"/>
                        </a:rPr>
                        <a:t>Bridge Sub-Structure</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0.50</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0.52</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0.52</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0.50</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0.51</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0.54</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0.57</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0.61</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0.66</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0.70</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0.75</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6.80%</a:t>
                      </a:r>
                    </a:p>
                  </a:txBody>
                  <a:tcPr marL="9525" marR="9525" marT="9525" marB="0" anchor="ctr"/>
                </a:tc>
                <a:extLst>
                  <a:ext uri="{0D108BD9-81ED-4DB2-BD59-A6C34878D82A}">
                    <a16:rowId xmlns:a16="http://schemas.microsoft.com/office/drawing/2014/main" val="3015622483"/>
                  </a:ext>
                </a:extLst>
              </a:tr>
              <a:tr h="227633">
                <a:tc>
                  <a:txBody>
                    <a:bodyPr/>
                    <a:lstStyle/>
                    <a:p>
                      <a:pPr algn="l" fontAlgn="b"/>
                      <a:r>
                        <a:rPr lang="en-IN" sz="800" b="0" i="0" u="none" strike="noStrike">
                          <a:solidFill>
                            <a:srgbClr val="000000"/>
                          </a:solidFill>
                          <a:effectLst/>
                          <a:latin typeface="Verdana" panose="020B0604030504040204" pitchFamily="34" charset="0"/>
                          <a:ea typeface="Verdana" panose="020B0604030504040204" pitchFamily="34" charset="0"/>
                        </a:rPr>
                        <a:t>Void Filling</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0.19</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0.20</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0.20</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0.20</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0.20</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0.22</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0.23</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0.25</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0.27</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0.30</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0.32</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8.02%</a:t>
                      </a:r>
                    </a:p>
                  </a:txBody>
                  <a:tcPr marL="9525" marR="9525" marT="9525" marB="0" anchor="ctr"/>
                </a:tc>
                <a:extLst>
                  <a:ext uri="{0D108BD9-81ED-4DB2-BD59-A6C34878D82A}">
                    <a16:rowId xmlns:a16="http://schemas.microsoft.com/office/drawing/2014/main" val="3559255282"/>
                  </a:ext>
                </a:extLst>
              </a:tr>
              <a:tr h="227633">
                <a:tc>
                  <a:txBody>
                    <a:bodyPr/>
                    <a:lstStyle/>
                    <a:p>
                      <a:pPr algn="l" fontAlgn="b"/>
                      <a:r>
                        <a:rPr lang="en-IN" sz="800" b="0" i="0" u="none" strike="noStrike">
                          <a:solidFill>
                            <a:srgbClr val="000000"/>
                          </a:solidFill>
                          <a:effectLst/>
                          <a:latin typeface="Verdana" panose="020B0604030504040204" pitchFamily="34" charset="0"/>
                          <a:ea typeface="Verdana" panose="020B0604030504040204" pitchFamily="34" charset="0"/>
                        </a:rPr>
                        <a:t>Others</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0.25</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0.26</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0.25</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0.24</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0.24</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0.25</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0.26</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0.28</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0.29</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0.31</a:t>
                      </a:r>
                    </a:p>
                  </a:txBody>
                  <a:tcPr marL="9525" marR="9525" marT="9525" marB="0" anchor="ctr"/>
                </a:tc>
                <a:tc>
                  <a:txBody>
                    <a:bodyPr/>
                    <a:lstStyle/>
                    <a:p>
                      <a:pPr algn="ctr" fontAlgn="b"/>
                      <a:r>
                        <a:rPr lang="en-IN" sz="800" b="0" i="0" u="none" strike="noStrike">
                          <a:solidFill>
                            <a:srgbClr val="000000"/>
                          </a:solidFill>
                          <a:effectLst/>
                          <a:latin typeface="Verdana" panose="020B0604030504040204" pitchFamily="34" charset="0"/>
                          <a:ea typeface="Verdana" panose="020B0604030504040204" pitchFamily="34" charset="0"/>
                        </a:rPr>
                        <a:t>0.32</a:t>
                      </a:r>
                    </a:p>
                  </a:txBody>
                  <a:tcPr marL="9525" marR="9525" marT="9525" marB="0" anchor="ctr"/>
                </a:tc>
                <a:tc>
                  <a:txBody>
                    <a:bodyPr/>
                    <a:lstStyle/>
                    <a:p>
                      <a:pPr algn="ctr" fontAlgn="b"/>
                      <a:r>
                        <a:rPr lang="en-IN" sz="800" b="0" i="0" u="none" strike="noStrike" dirty="0">
                          <a:solidFill>
                            <a:srgbClr val="000000"/>
                          </a:solidFill>
                          <a:effectLst/>
                          <a:latin typeface="Verdana" panose="020B0604030504040204" pitchFamily="34" charset="0"/>
                          <a:ea typeface="Verdana" panose="020B0604030504040204" pitchFamily="34" charset="0"/>
                        </a:rPr>
                        <a:t>5.06%</a:t>
                      </a:r>
                    </a:p>
                  </a:txBody>
                  <a:tcPr marL="9525" marR="9525" marT="9525" marB="0" anchor="ctr"/>
                </a:tc>
                <a:extLst>
                  <a:ext uri="{0D108BD9-81ED-4DB2-BD59-A6C34878D82A}">
                    <a16:rowId xmlns:a16="http://schemas.microsoft.com/office/drawing/2014/main" val="2420743175"/>
                  </a:ext>
                </a:extLst>
              </a:tr>
              <a:tr h="227633">
                <a:tc>
                  <a:txBody>
                    <a:bodyPr/>
                    <a:lstStyle/>
                    <a:p>
                      <a:pPr algn="l" fontAlgn="b"/>
                      <a:r>
                        <a:rPr lang="en-IN" sz="800" b="1" i="0" u="none" strike="noStrike">
                          <a:solidFill>
                            <a:srgbClr val="000000"/>
                          </a:solidFill>
                          <a:effectLst/>
                          <a:latin typeface="Verdana" panose="020B0604030504040204" pitchFamily="34" charset="0"/>
                          <a:ea typeface="Verdana" panose="020B0604030504040204" pitchFamily="34" charset="0"/>
                        </a:rPr>
                        <a:t>Total</a:t>
                      </a:r>
                    </a:p>
                  </a:txBody>
                  <a:tcPr marL="9525" marR="9525" marT="9525" marB="0" anchor="ctr"/>
                </a:tc>
                <a:tc>
                  <a:txBody>
                    <a:bodyPr/>
                    <a:lstStyle/>
                    <a:p>
                      <a:pPr algn="ctr" fontAlgn="b"/>
                      <a:r>
                        <a:rPr lang="en-IN" sz="800" b="1" i="0" u="none" strike="noStrike">
                          <a:solidFill>
                            <a:srgbClr val="000000"/>
                          </a:solidFill>
                          <a:effectLst/>
                          <a:latin typeface="Verdana" panose="020B0604030504040204" pitchFamily="34" charset="0"/>
                          <a:ea typeface="Verdana" panose="020B0604030504040204" pitchFamily="34" charset="0"/>
                        </a:rPr>
                        <a:t>4.91</a:t>
                      </a:r>
                    </a:p>
                  </a:txBody>
                  <a:tcPr marL="9525" marR="9525" marT="9525" marB="0" anchor="ctr"/>
                </a:tc>
                <a:tc>
                  <a:txBody>
                    <a:bodyPr/>
                    <a:lstStyle/>
                    <a:p>
                      <a:pPr algn="ctr" fontAlgn="b"/>
                      <a:r>
                        <a:rPr lang="en-IN" sz="800" b="1" i="0" u="none" strike="noStrike">
                          <a:solidFill>
                            <a:srgbClr val="000000"/>
                          </a:solidFill>
                          <a:effectLst/>
                          <a:latin typeface="Verdana" panose="020B0604030504040204" pitchFamily="34" charset="0"/>
                          <a:ea typeface="Verdana" panose="020B0604030504040204" pitchFamily="34" charset="0"/>
                        </a:rPr>
                        <a:t>5.12</a:t>
                      </a:r>
                    </a:p>
                  </a:txBody>
                  <a:tcPr marL="9525" marR="9525" marT="9525" marB="0" anchor="ctr"/>
                </a:tc>
                <a:tc>
                  <a:txBody>
                    <a:bodyPr/>
                    <a:lstStyle/>
                    <a:p>
                      <a:pPr algn="ctr" fontAlgn="b"/>
                      <a:r>
                        <a:rPr lang="en-IN" sz="800" b="1" i="0" u="none" strike="noStrike">
                          <a:solidFill>
                            <a:srgbClr val="000000"/>
                          </a:solidFill>
                          <a:effectLst/>
                          <a:latin typeface="Verdana" panose="020B0604030504040204" pitchFamily="34" charset="0"/>
                          <a:ea typeface="Verdana" panose="020B0604030504040204" pitchFamily="34" charset="0"/>
                        </a:rPr>
                        <a:t>5.14</a:t>
                      </a:r>
                    </a:p>
                  </a:txBody>
                  <a:tcPr marL="9525" marR="9525" marT="9525" marB="0" anchor="ctr"/>
                </a:tc>
                <a:tc>
                  <a:txBody>
                    <a:bodyPr/>
                    <a:lstStyle/>
                    <a:p>
                      <a:pPr algn="ctr" fontAlgn="b"/>
                      <a:r>
                        <a:rPr lang="en-IN" sz="800" b="1" i="0" u="none" strike="noStrike">
                          <a:solidFill>
                            <a:srgbClr val="000000"/>
                          </a:solidFill>
                          <a:effectLst/>
                          <a:latin typeface="Verdana" panose="020B0604030504040204" pitchFamily="34" charset="0"/>
                          <a:ea typeface="Verdana" panose="020B0604030504040204" pitchFamily="34" charset="0"/>
                        </a:rPr>
                        <a:t>4.88</a:t>
                      </a:r>
                    </a:p>
                  </a:txBody>
                  <a:tcPr marL="9525" marR="9525" marT="9525" marB="0" anchor="ctr"/>
                </a:tc>
                <a:tc>
                  <a:txBody>
                    <a:bodyPr/>
                    <a:lstStyle/>
                    <a:p>
                      <a:pPr algn="ctr" fontAlgn="b"/>
                      <a:r>
                        <a:rPr lang="en-IN" sz="800" b="1" i="0" u="none" strike="noStrike">
                          <a:solidFill>
                            <a:srgbClr val="000000"/>
                          </a:solidFill>
                          <a:effectLst/>
                          <a:latin typeface="Verdana" panose="020B0604030504040204" pitchFamily="34" charset="0"/>
                          <a:ea typeface="Verdana" panose="020B0604030504040204" pitchFamily="34" charset="0"/>
                        </a:rPr>
                        <a:t>5.02</a:t>
                      </a:r>
                    </a:p>
                  </a:txBody>
                  <a:tcPr marL="9525" marR="9525" marT="9525" marB="0" anchor="ctr"/>
                </a:tc>
                <a:tc>
                  <a:txBody>
                    <a:bodyPr/>
                    <a:lstStyle/>
                    <a:p>
                      <a:pPr algn="ctr" fontAlgn="b"/>
                      <a:r>
                        <a:rPr lang="en-IN" sz="800" b="1" i="0" u="none" strike="noStrike">
                          <a:solidFill>
                            <a:srgbClr val="000000"/>
                          </a:solidFill>
                          <a:effectLst/>
                          <a:latin typeface="Verdana" panose="020B0604030504040204" pitchFamily="34" charset="0"/>
                          <a:ea typeface="Verdana" panose="020B0604030504040204" pitchFamily="34" charset="0"/>
                        </a:rPr>
                        <a:t>5.25</a:t>
                      </a:r>
                    </a:p>
                  </a:txBody>
                  <a:tcPr marL="9525" marR="9525" marT="9525" marB="0" anchor="ctr"/>
                </a:tc>
                <a:tc>
                  <a:txBody>
                    <a:bodyPr/>
                    <a:lstStyle/>
                    <a:p>
                      <a:pPr algn="ctr" fontAlgn="b"/>
                      <a:r>
                        <a:rPr lang="en-IN" sz="800" b="1" i="0" u="none" strike="noStrike">
                          <a:solidFill>
                            <a:srgbClr val="000000"/>
                          </a:solidFill>
                          <a:effectLst/>
                          <a:latin typeface="Verdana" panose="020B0604030504040204" pitchFamily="34" charset="0"/>
                          <a:ea typeface="Verdana" panose="020B0604030504040204" pitchFamily="34" charset="0"/>
                        </a:rPr>
                        <a:t>5.54</a:t>
                      </a:r>
                    </a:p>
                  </a:txBody>
                  <a:tcPr marL="9525" marR="9525" marT="9525" marB="0" anchor="ctr"/>
                </a:tc>
                <a:tc>
                  <a:txBody>
                    <a:bodyPr/>
                    <a:lstStyle/>
                    <a:p>
                      <a:pPr algn="ctr" fontAlgn="b"/>
                      <a:r>
                        <a:rPr lang="en-IN" sz="800" b="1" i="0" u="none" strike="noStrike">
                          <a:solidFill>
                            <a:srgbClr val="000000"/>
                          </a:solidFill>
                          <a:effectLst/>
                          <a:latin typeface="Verdana" panose="020B0604030504040204" pitchFamily="34" charset="0"/>
                          <a:ea typeface="Verdana" panose="020B0604030504040204" pitchFamily="34" charset="0"/>
                        </a:rPr>
                        <a:t>5.89</a:t>
                      </a:r>
                    </a:p>
                  </a:txBody>
                  <a:tcPr marL="9525" marR="9525" marT="9525" marB="0" anchor="ctr"/>
                </a:tc>
                <a:tc>
                  <a:txBody>
                    <a:bodyPr/>
                    <a:lstStyle/>
                    <a:p>
                      <a:pPr algn="ctr" fontAlgn="b"/>
                      <a:r>
                        <a:rPr lang="en-IN" sz="800" b="1" i="0" u="none" strike="noStrike">
                          <a:solidFill>
                            <a:srgbClr val="000000"/>
                          </a:solidFill>
                          <a:effectLst/>
                          <a:latin typeface="Verdana" panose="020B0604030504040204" pitchFamily="34" charset="0"/>
                          <a:ea typeface="Verdana" panose="020B0604030504040204" pitchFamily="34" charset="0"/>
                        </a:rPr>
                        <a:t>6.30</a:t>
                      </a:r>
                    </a:p>
                  </a:txBody>
                  <a:tcPr marL="9525" marR="9525" marT="9525" marB="0" anchor="ctr"/>
                </a:tc>
                <a:tc>
                  <a:txBody>
                    <a:bodyPr/>
                    <a:lstStyle/>
                    <a:p>
                      <a:pPr algn="ctr" fontAlgn="b"/>
                      <a:r>
                        <a:rPr lang="en-IN" sz="800" b="1" i="0" u="none" strike="noStrike">
                          <a:solidFill>
                            <a:srgbClr val="000000"/>
                          </a:solidFill>
                          <a:effectLst/>
                          <a:latin typeface="Verdana" panose="020B0604030504040204" pitchFamily="34" charset="0"/>
                          <a:ea typeface="Verdana" panose="020B0604030504040204" pitchFamily="34" charset="0"/>
                        </a:rPr>
                        <a:t>6.73</a:t>
                      </a:r>
                    </a:p>
                  </a:txBody>
                  <a:tcPr marL="9525" marR="9525" marT="9525" marB="0" anchor="ctr"/>
                </a:tc>
                <a:tc>
                  <a:txBody>
                    <a:bodyPr/>
                    <a:lstStyle/>
                    <a:p>
                      <a:pPr algn="ctr" fontAlgn="b"/>
                      <a:r>
                        <a:rPr lang="en-IN" sz="800" b="1" i="0" u="none" strike="noStrike" dirty="0">
                          <a:solidFill>
                            <a:srgbClr val="000000"/>
                          </a:solidFill>
                          <a:effectLst/>
                          <a:latin typeface="Verdana" panose="020B0604030504040204" pitchFamily="34" charset="0"/>
                          <a:ea typeface="Verdana" panose="020B0604030504040204" pitchFamily="34" charset="0"/>
                        </a:rPr>
                        <a:t>7.15</a:t>
                      </a:r>
                    </a:p>
                  </a:txBody>
                  <a:tcPr marL="9525" marR="9525" marT="9525" marB="0" anchor="ctr"/>
                </a:tc>
                <a:tc>
                  <a:txBody>
                    <a:bodyPr/>
                    <a:lstStyle/>
                    <a:p>
                      <a:pPr algn="ctr" fontAlgn="b"/>
                      <a:r>
                        <a:rPr lang="en-IN" sz="800" b="1" i="0" u="none" strike="noStrike" dirty="0">
                          <a:solidFill>
                            <a:srgbClr val="000000"/>
                          </a:solidFill>
                          <a:effectLst/>
                          <a:latin typeface="Verdana" panose="020B0604030504040204" pitchFamily="34" charset="0"/>
                          <a:ea typeface="Verdana" panose="020B0604030504040204" pitchFamily="34" charset="0"/>
                        </a:rPr>
                        <a:t>6.37%</a:t>
                      </a:r>
                    </a:p>
                  </a:txBody>
                  <a:tcPr marL="9525" marR="9525" marT="9525" marB="0" anchor="ctr"/>
                </a:tc>
                <a:extLst>
                  <a:ext uri="{0D108BD9-81ED-4DB2-BD59-A6C34878D82A}">
                    <a16:rowId xmlns:a16="http://schemas.microsoft.com/office/drawing/2014/main" val="553672122"/>
                  </a:ext>
                </a:extLst>
              </a:tr>
            </a:tbl>
          </a:graphicData>
        </a:graphic>
      </p:graphicFrame>
      <p:sp>
        <p:nvSpPr>
          <p:cNvPr id="6" name="TextBox 5">
            <a:extLst>
              <a:ext uri="{FF2B5EF4-FFF2-40B4-BE49-F238E27FC236}">
                <a16:creationId xmlns:a16="http://schemas.microsoft.com/office/drawing/2014/main" id="{5A5394C2-A09D-4549-AB44-83C3E03727E7}"/>
              </a:ext>
            </a:extLst>
          </p:cNvPr>
          <p:cNvSpPr txBox="1"/>
          <p:nvPr/>
        </p:nvSpPr>
        <p:spPr>
          <a:xfrm>
            <a:off x="5863862" y="3942428"/>
            <a:ext cx="3095493" cy="200055"/>
          </a:xfrm>
          <a:prstGeom prst="rect">
            <a:avLst/>
          </a:prstGeom>
          <a:noFill/>
        </p:spPr>
        <p:txBody>
          <a:bodyPr wrap="square" rtlCol="0">
            <a:spAutoFit/>
          </a:bodyPr>
          <a:lstStyle>
            <a:defPPr>
              <a:defRPr lang="en-US"/>
            </a:defPPr>
            <a:lvl1pPr algn="r">
              <a:defRPr sz="800" i="1">
                <a:solidFill>
                  <a:srgbClr val="7F7F7F"/>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a:t>
            </a:r>
            <a:r>
              <a:rPr lang="en-IN" sz="700" dirty="0">
                <a:solidFill>
                  <a:prstClr val="white">
                    <a:lumMod val="50000"/>
                  </a:prstClr>
                </a:solidFill>
              </a:rPr>
              <a:t>TechSci Research</a:t>
            </a:r>
            <a:r>
              <a:rPr kumimoji="0" lang="en-IN" sz="7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 </a:t>
            </a:r>
          </a:p>
        </p:txBody>
      </p:sp>
    </p:spTree>
    <p:extLst>
      <p:ext uri="{BB962C8B-B14F-4D97-AF65-F5344CB8AC3E}">
        <p14:creationId xmlns:p14="http://schemas.microsoft.com/office/powerpoint/2010/main" val="96184931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04A50218-FF4A-4B08-B992-B5D6D8DB4DA8}"/>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23F170F-1683-4138-8CB8-958D7CA4C48E}"/>
              </a:ext>
            </a:extLst>
          </p:cNvPr>
          <p:cNvSpPr txBox="1"/>
          <p:nvPr/>
        </p:nvSpPr>
        <p:spPr>
          <a:xfrm rot="1163932">
            <a:off x="2252870" y="1031483"/>
            <a:ext cx="1391478" cy="246221"/>
          </a:xfrm>
          <a:prstGeom prst="rect">
            <a:avLst/>
          </a:prstGeom>
          <a:solidFill>
            <a:srgbClr val="EAEAEA"/>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0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 name="Rectangle 1">
            <a:extLst>
              <a:ext uri="{FF2B5EF4-FFF2-40B4-BE49-F238E27FC236}">
                <a16:creationId xmlns:a16="http://schemas.microsoft.com/office/drawing/2014/main" id="{EB210328-40A2-4E18-8920-E94A187B669E}"/>
              </a:ext>
            </a:extLst>
          </p:cNvPr>
          <p:cNvSpPr/>
          <p:nvPr/>
        </p:nvSpPr>
        <p:spPr>
          <a:xfrm>
            <a:off x="0" y="743917"/>
            <a:ext cx="5592419" cy="1021412"/>
          </a:xfrm>
          <a:custGeom>
            <a:avLst/>
            <a:gdLst>
              <a:gd name="connsiteX0" fmla="*/ 0 w 6032500"/>
              <a:gd name="connsiteY0" fmla="*/ 0 h 1083212"/>
              <a:gd name="connsiteX1" fmla="*/ 6032500 w 6032500"/>
              <a:gd name="connsiteY1" fmla="*/ 0 h 1083212"/>
              <a:gd name="connsiteX2" fmla="*/ 6032500 w 6032500"/>
              <a:gd name="connsiteY2" fmla="*/ 1083212 h 1083212"/>
              <a:gd name="connsiteX3" fmla="*/ 0 w 6032500"/>
              <a:gd name="connsiteY3" fmla="*/ 1083212 h 1083212"/>
              <a:gd name="connsiteX4" fmla="*/ 0 w 6032500"/>
              <a:gd name="connsiteY4" fmla="*/ 0 h 1083212"/>
              <a:gd name="connsiteX0" fmla="*/ 0 w 6032500"/>
              <a:gd name="connsiteY0" fmla="*/ 0 h 1083212"/>
              <a:gd name="connsiteX1" fmla="*/ 6032500 w 6032500"/>
              <a:gd name="connsiteY1" fmla="*/ 0 h 1083212"/>
              <a:gd name="connsiteX2" fmla="*/ 5526063 w 6032500"/>
              <a:gd name="connsiteY2" fmla="*/ 1083212 h 1083212"/>
              <a:gd name="connsiteX3" fmla="*/ 0 w 6032500"/>
              <a:gd name="connsiteY3" fmla="*/ 1083212 h 1083212"/>
              <a:gd name="connsiteX4" fmla="*/ 0 w 6032500"/>
              <a:gd name="connsiteY4" fmla="*/ 0 h 1083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32500" h="1083212">
                <a:moveTo>
                  <a:pt x="0" y="0"/>
                </a:moveTo>
                <a:lnTo>
                  <a:pt x="6032500" y="0"/>
                </a:lnTo>
                <a:lnTo>
                  <a:pt x="5526063" y="1083212"/>
                </a:lnTo>
                <a:lnTo>
                  <a:pt x="0" y="1083212"/>
                </a:lnTo>
                <a:lnTo>
                  <a:pt x="0" y="0"/>
                </a:lnTo>
                <a:close/>
              </a:path>
            </a:pathLst>
          </a:custGeom>
          <a:solidFill>
            <a:schemeClr val="tx1"/>
          </a:solidFill>
          <a:ln>
            <a:noFill/>
          </a:ln>
          <a:effectLst>
            <a:innerShdw blurRad="76200" dist="76200" dir="18900000">
              <a:prstClr val="black">
                <a:alpha val="46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marR="0" lvl="1" indent="0" algn="l" defTabSz="4572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a:ln>
                  <a:noFill/>
                </a:ln>
                <a:solidFill>
                  <a:schemeClr val="bg1"/>
                </a:solidFill>
                <a:effectLst/>
                <a:uLnTx/>
                <a:uFillTx/>
                <a:latin typeface="Arial" panose="020B0604020202020204" pitchFamily="34" charset="0"/>
                <a:ea typeface="+mn-ea"/>
                <a:cs typeface="Arial" panose="020B0604020202020204" pitchFamily="34" charset="0"/>
              </a:rPr>
              <a:t>Market Dynamics</a:t>
            </a:r>
          </a:p>
        </p:txBody>
      </p:sp>
      <p:pic>
        <p:nvPicPr>
          <p:cNvPr id="8" name="Picture 7">
            <a:extLst>
              <a:ext uri="{FF2B5EF4-FFF2-40B4-BE49-F238E27FC236}">
                <a16:creationId xmlns:a16="http://schemas.microsoft.com/office/drawing/2014/main" id="{E6BAF9CF-062C-49CD-A326-F61D4BC1AFB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39347" y="230275"/>
            <a:ext cx="1839541" cy="577112"/>
          </a:xfrm>
          <a:prstGeom prst="rect">
            <a:avLst/>
          </a:prstGeom>
        </p:spPr>
      </p:pic>
    </p:spTree>
    <p:extLst>
      <p:ext uri="{BB962C8B-B14F-4D97-AF65-F5344CB8AC3E}">
        <p14:creationId xmlns:p14="http://schemas.microsoft.com/office/powerpoint/2010/main" val="163086360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456F118-ECF2-405F-98EC-964190C99FF4}"/>
              </a:ext>
            </a:extLst>
          </p:cNvPr>
          <p:cNvSpPr>
            <a:spLocks noGrp="1"/>
          </p:cNvSpPr>
          <p:nvPr>
            <p:ph type="body" sz="quarter" idx="4294967295"/>
          </p:nvPr>
        </p:nvSpPr>
        <p:spPr>
          <a:xfrm>
            <a:off x="265339" y="136321"/>
            <a:ext cx="7863840" cy="457200"/>
          </a:xfrm>
        </p:spPr>
        <p:txBody>
          <a:bodyPr>
            <a:noAutofit/>
          </a:bodyPr>
          <a:lstStyle/>
          <a:p>
            <a:pPr marL="0" indent="0">
              <a:buNone/>
            </a:pPr>
            <a:r>
              <a:rPr lang="en-US" sz="1200" b="1" u="none" strike="noStrike" kern="1200" spc="15" dirty="0">
                <a:solidFill>
                  <a:schemeClr val="tx1"/>
                </a:solidFill>
                <a:effectLst/>
                <a:latin typeface="Verdana" panose="020B0604030504040204" pitchFamily="34" charset="0"/>
                <a:ea typeface="Verdana" panose="020B0604030504040204" pitchFamily="34" charset="0"/>
                <a:cs typeface="Arial" panose="020B0604020202020204" pitchFamily="34" charset="0"/>
              </a:rPr>
              <a:t>Europe Market Dynamics</a:t>
            </a:r>
            <a:endParaRPr lang="en-IN" sz="1200" b="1" u="none" strike="noStrike" kern="1200" spc="15" dirty="0">
              <a:solidFill>
                <a:schemeClr val="tx1"/>
              </a:solidFill>
              <a:effectLst/>
              <a:latin typeface="Verdana" panose="020B0604030504040204" pitchFamily="34" charset="0"/>
              <a:ea typeface="Verdana" panose="020B0604030504040204" pitchFamily="34" charset="0"/>
              <a:cs typeface="Arial" panose="020B0604020202020204" pitchFamily="34" charset="0"/>
            </a:endParaRPr>
          </a:p>
          <a:p>
            <a:pPr marL="0" indent="0">
              <a:buNone/>
            </a:pPr>
            <a:r>
              <a:rPr lang="en-US" sz="1200" b="1" dirty="0">
                <a:latin typeface="Verdana" panose="020B0604030504040204" pitchFamily="34" charset="0"/>
                <a:ea typeface="Verdana" panose="020B0604030504040204" pitchFamily="34" charset="0"/>
              </a:rPr>
              <a:t>Drivers</a:t>
            </a:r>
            <a:endParaRPr lang="en-IN" sz="1200" b="1" dirty="0">
              <a:latin typeface="Verdana" panose="020B0604030504040204" pitchFamily="34" charset="0"/>
              <a:ea typeface="Verdana" panose="020B0604030504040204" pitchFamily="34" charset="0"/>
            </a:endParaRPr>
          </a:p>
        </p:txBody>
      </p:sp>
      <p:sp>
        <p:nvSpPr>
          <p:cNvPr id="5" name="TextBox 4">
            <a:extLst>
              <a:ext uri="{FF2B5EF4-FFF2-40B4-BE49-F238E27FC236}">
                <a16:creationId xmlns:a16="http://schemas.microsoft.com/office/drawing/2014/main" id="{A901C682-DB60-4683-ABC1-7A9B17509AD0}"/>
              </a:ext>
            </a:extLst>
          </p:cNvPr>
          <p:cNvSpPr txBox="1"/>
          <p:nvPr/>
        </p:nvSpPr>
        <p:spPr>
          <a:xfrm>
            <a:off x="250825" y="660470"/>
            <a:ext cx="8550275" cy="4966424"/>
          </a:xfrm>
          <a:prstGeom prst="rect">
            <a:avLst/>
          </a:prstGeom>
          <a:noFill/>
        </p:spPr>
        <p:txBody>
          <a:bodyPr wrap="square">
            <a:spAutoFit/>
          </a:bodyPr>
          <a:lstStyle/>
          <a:p>
            <a:pPr marR="0" lvl="0" algn="just" defTabSz="457200" rtl="0" eaLnBrk="1" fontAlgn="auto" latinLnBrk="0" hangingPunct="1">
              <a:lnSpc>
                <a:spcPct val="200000"/>
              </a:lnSpc>
              <a:spcBef>
                <a:spcPts val="0"/>
              </a:spcBef>
              <a:spcAft>
                <a:spcPts val="0"/>
              </a:spcAft>
              <a:buClrTx/>
              <a:buSzTx/>
              <a:tabLst/>
              <a:defRPr/>
            </a:pPr>
            <a:endParaRPr lang="en-US" sz="1000" b="1" dirty="0">
              <a:latin typeface="Verdana" panose="020B0604030504040204" pitchFamily="34" charset="0"/>
              <a:ea typeface="Verdana" panose="020B0604030504040204" pitchFamily="34" charset="0"/>
            </a:endParaRPr>
          </a:p>
          <a:p>
            <a:pPr marR="0" lvl="0" algn="just" defTabSz="457200" rtl="0" eaLnBrk="1" fontAlgn="auto" latinLnBrk="0" hangingPunct="1">
              <a:lnSpc>
                <a:spcPct val="200000"/>
              </a:lnSpc>
              <a:spcBef>
                <a:spcPts val="0"/>
              </a:spcBef>
              <a:spcAft>
                <a:spcPts val="0"/>
              </a:spcAft>
              <a:buClrTx/>
              <a:buSzTx/>
              <a:tabLst/>
              <a:defRPr/>
            </a:pPr>
            <a:endParaRPr lang="en-US" sz="1000" dirty="0">
              <a:latin typeface="Verdana" panose="020B0604030504040204" pitchFamily="34" charset="0"/>
              <a:ea typeface="Verdana" panose="020B0604030504040204" pitchFamily="34" charset="0"/>
            </a:endParaRPr>
          </a:p>
          <a:p>
            <a:pPr algn="just">
              <a:lnSpc>
                <a:spcPts val="2200"/>
              </a:lnSpc>
              <a:defRPr/>
            </a:pPr>
            <a:r>
              <a:rPr lang="en-US" sz="1000" dirty="0">
                <a:latin typeface="Verdana" panose="020B0604030504040204" pitchFamily="34" charset="0"/>
                <a:ea typeface="Verdana" panose="020B0604030504040204" pitchFamily="34" charset="0"/>
              </a:rPr>
              <a:t>Increasing industrialization and urbanization has boosted the demand for AAC blocks in the market. Superior properties of autoclaved aerated concrete, such as low cost, ability to sustain earthquake and fire, and variation in block sizes, are making it popular in the construction industry. It also reduces the construction time by 20%, as blocks are available in different sizes. Further, developing nations are increasingly focusing on road connectivity, highways, and residential housing, which are driving the demand for autoclaved aerated concrete market.</a:t>
            </a:r>
          </a:p>
          <a:p>
            <a:pPr marL="171450" marR="0" lvl="0" indent="-171450" algn="just" defTabSz="457200" rtl="0" eaLnBrk="1" fontAlgn="auto" latinLnBrk="0" hangingPunct="1">
              <a:lnSpc>
                <a:spcPct val="200000"/>
              </a:lnSpc>
              <a:spcBef>
                <a:spcPts val="0"/>
              </a:spcBef>
              <a:spcAft>
                <a:spcPts val="0"/>
              </a:spcAft>
              <a:buClrTx/>
              <a:buSzTx/>
              <a:buFont typeface="Arial" panose="020B0604020202020204" pitchFamily="34" charset="0"/>
              <a:buChar char="•"/>
              <a:tabLst/>
              <a:defRPr/>
            </a:pPr>
            <a:endParaRPr lang="en-US" sz="1000" dirty="0">
              <a:latin typeface="Verdana" panose="020B0604030504040204" pitchFamily="34" charset="0"/>
              <a:ea typeface="Verdana" panose="020B0604030504040204" pitchFamily="34" charset="0"/>
            </a:endParaRPr>
          </a:p>
          <a:p>
            <a:pPr marR="0" lvl="0" algn="just" defTabSz="457200" rtl="0" eaLnBrk="1" fontAlgn="auto" latinLnBrk="0" hangingPunct="1">
              <a:lnSpc>
                <a:spcPct val="200000"/>
              </a:lnSpc>
              <a:spcBef>
                <a:spcPts val="0"/>
              </a:spcBef>
              <a:spcAft>
                <a:spcPts val="0"/>
              </a:spcAft>
              <a:buClrTx/>
              <a:buSzTx/>
              <a:tabLst/>
              <a:defRPr/>
            </a:pPr>
            <a:endParaRPr lang="en-US" sz="1000" b="0" i="0" dirty="0">
              <a:effectLst/>
              <a:latin typeface="Verdana" panose="020B0604030504040204" pitchFamily="34" charset="0"/>
              <a:ea typeface="Verdana" panose="020B0604030504040204" pitchFamily="34" charset="0"/>
            </a:endParaRPr>
          </a:p>
          <a:p>
            <a:pPr marR="0" lvl="0" algn="just" fontAlgn="auto">
              <a:lnSpc>
                <a:spcPts val="2200"/>
              </a:lnSpc>
              <a:spcBef>
                <a:spcPts val="0"/>
              </a:spcBef>
              <a:spcAft>
                <a:spcPts val="0"/>
              </a:spcAft>
              <a:buClrTx/>
              <a:buSzTx/>
              <a:tabLst/>
              <a:defRPr/>
            </a:pPr>
            <a:r>
              <a:rPr lang="en-US" sz="1000" dirty="0">
                <a:latin typeface="Verdana" panose="020B0604030504040204" pitchFamily="34" charset="0"/>
                <a:ea typeface="Verdana" panose="020B0604030504040204" pitchFamily="34" charset="0"/>
              </a:rPr>
              <a:t>Across the world, growing population has resulted in fresh demand for large number of houses, particularly affordable homes. Hence, the need for construction materials that can bring down the overall cost of construction is also arising. AAC blocks are one such cost-effective solutions. These blocks can be produced at a lower cost, as compared to the clay bricks. Moreover, in the areas of difficult terrain, autoclaved aerated concrete blocks can be transported effectively at a cheaper cost, owing to their lightweight, thus, cutting down the cost of transportation for delivering the construction materials. With the rising need for the development of affordable houses, the demand for cost-effective construction materials, such as autoclaved aerated concrete, is expected to rise significantly over the forecast period</a:t>
            </a:r>
          </a:p>
          <a:p>
            <a:pPr marL="171450" marR="0" lvl="0" indent="-171450" algn="just" defTabSz="457200" rtl="0" eaLnBrk="1" fontAlgn="auto" latinLnBrk="0" hangingPunct="1">
              <a:lnSpc>
                <a:spcPct val="200000"/>
              </a:lnSpc>
              <a:spcBef>
                <a:spcPts val="0"/>
              </a:spcBef>
              <a:spcAft>
                <a:spcPts val="0"/>
              </a:spcAft>
              <a:buClrTx/>
              <a:buSzTx/>
              <a:buFont typeface="Arial" panose="020B0604020202020204" pitchFamily="34" charset="0"/>
              <a:buChar char="•"/>
              <a:tabLst/>
              <a:defRPr/>
            </a:pPr>
            <a:endParaRPr lang="en-US" sz="1000" dirty="0">
              <a:latin typeface="Verdana" panose="020B0604030504040204" pitchFamily="34" charset="0"/>
              <a:ea typeface="Verdana" panose="020B0604030504040204" pitchFamily="34" charset="0"/>
            </a:endParaRPr>
          </a:p>
        </p:txBody>
      </p:sp>
      <p:sp>
        <p:nvSpPr>
          <p:cNvPr id="6" name="Rectangle: Rounded Corners 5">
            <a:extLst>
              <a:ext uri="{FF2B5EF4-FFF2-40B4-BE49-F238E27FC236}">
                <a16:creationId xmlns:a16="http://schemas.microsoft.com/office/drawing/2014/main" id="{6CB17287-6098-4313-9AEA-4C772C29935D}"/>
              </a:ext>
            </a:extLst>
          </p:cNvPr>
          <p:cNvSpPr/>
          <p:nvPr/>
        </p:nvSpPr>
        <p:spPr>
          <a:xfrm>
            <a:off x="265339" y="856343"/>
            <a:ext cx="5104028" cy="446218"/>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marR="0" lvl="0" algn="just" defTabSz="457200" rtl="0" eaLnBrk="1" fontAlgn="auto" latinLnBrk="0" hangingPunct="1">
              <a:lnSpc>
                <a:spcPct val="200000"/>
              </a:lnSpc>
              <a:spcBef>
                <a:spcPts val="0"/>
              </a:spcBef>
              <a:spcAft>
                <a:spcPts val="0"/>
              </a:spcAft>
              <a:buClrTx/>
              <a:buSzTx/>
              <a:tabLst/>
              <a:defRPr/>
            </a:pPr>
            <a:r>
              <a:rPr lang="en-US" sz="1000" b="1" dirty="0">
                <a:latin typeface="Verdana" panose="020B0604030504040204" pitchFamily="34" charset="0"/>
                <a:ea typeface="Verdana" panose="020B0604030504040204" pitchFamily="34" charset="0"/>
              </a:rPr>
              <a:t>Rapid Industrialization &amp; Urbanization across emerging Economies</a:t>
            </a:r>
          </a:p>
        </p:txBody>
      </p:sp>
      <p:sp>
        <p:nvSpPr>
          <p:cNvPr id="7" name="Rectangle: Rounded Corners 6">
            <a:extLst>
              <a:ext uri="{FF2B5EF4-FFF2-40B4-BE49-F238E27FC236}">
                <a16:creationId xmlns:a16="http://schemas.microsoft.com/office/drawing/2014/main" id="{6E0ADB8E-A294-48F0-99C1-0547CE1963CC}"/>
              </a:ext>
            </a:extLst>
          </p:cNvPr>
          <p:cNvSpPr/>
          <p:nvPr/>
        </p:nvSpPr>
        <p:spPr>
          <a:xfrm>
            <a:off x="250825" y="2890269"/>
            <a:ext cx="5104028" cy="446218"/>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marR="0" lvl="0" algn="just" defTabSz="457200" rtl="0" eaLnBrk="1" fontAlgn="auto" latinLnBrk="0" hangingPunct="1">
              <a:lnSpc>
                <a:spcPct val="200000"/>
              </a:lnSpc>
              <a:spcBef>
                <a:spcPts val="0"/>
              </a:spcBef>
              <a:spcAft>
                <a:spcPts val="0"/>
              </a:spcAft>
              <a:buClrTx/>
              <a:buSzTx/>
              <a:tabLst/>
              <a:defRPr/>
            </a:pPr>
            <a:r>
              <a:rPr lang="en-US" sz="1000" b="1" dirty="0">
                <a:latin typeface="Verdana" panose="020B0604030504040204" pitchFamily="34" charset="0"/>
                <a:ea typeface="Verdana" panose="020B0604030504040204" pitchFamily="34" charset="0"/>
              </a:rPr>
              <a:t>Population moving toward affordable housing requirements</a:t>
            </a:r>
          </a:p>
        </p:txBody>
      </p:sp>
    </p:spTree>
    <p:extLst>
      <p:ext uri="{BB962C8B-B14F-4D97-AF65-F5344CB8AC3E}">
        <p14:creationId xmlns:p14="http://schemas.microsoft.com/office/powerpoint/2010/main" val="114436552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2A1A6FD-E760-43B8-8ABB-E379C0AD8EEF}"/>
              </a:ext>
            </a:extLst>
          </p:cNvPr>
          <p:cNvSpPr txBox="1"/>
          <p:nvPr/>
        </p:nvSpPr>
        <p:spPr>
          <a:xfrm>
            <a:off x="265339" y="740777"/>
            <a:ext cx="8535761" cy="4305987"/>
          </a:xfrm>
          <a:prstGeom prst="rect">
            <a:avLst/>
          </a:prstGeom>
          <a:noFill/>
        </p:spPr>
        <p:txBody>
          <a:bodyPr wrap="square">
            <a:spAutoFit/>
          </a:bodyPr>
          <a:lstStyle/>
          <a:p>
            <a:pPr algn="l">
              <a:lnSpc>
                <a:spcPct val="200000"/>
              </a:lnSpc>
            </a:pPr>
            <a:endParaRPr lang="en-US" sz="1000" b="1" dirty="0">
              <a:latin typeface="Verdana" panose="020B0604030504040204" pitchFamily="34" charset="0"/>
              <a:ea typeface="Verdana" panose="020B0604030504040204" pitchFamily="34" charset="0"/>
            </a:endParaRPr>
          </a:p>
          <a:p>
            <a:pPr algn="just">
              <a:lnSpc>
                <a:spcPts val="2200"/>
              </a:lnSpc>
              <a:defRPr/>
            </a:pPr>
            <a:r>
              <a:rPr lang="en-US" sz="1000" dirty="0">
                <a:latin typeface="Verdana" panose="020B0604030504040204" pitchFamily="34" charset="0"/>
                <a:ea typeface="Verdana" panose="020B0604030504040204" pitchFamily="34" charset="0"/>
              </a:rPr>
              <a:t>Builders are focusing on construction of green and sound-proof buildings, which is also one of the major factors driving the demand for autoclaved aerated concrete market. The manufacturing of these materials is non-polluting in nature, as it is made up of non-toxic ingredients and it does not exude gases, and the total energy consumption for producing autoclaved aerated concrete block is less than half of what it takes to produce alternative building material, such as clay brick. Along with that, noise control in buildings is of great significance for the health and well-being of occupants, especially in multi-family dwellings. AAC block has superior sound absorption qualities, due to its porous structure. Thus, it is majorly used in the construction of schools, hospitals, hotels, and others.</a:t>
            </a:r>
          </a:p>
          <a:p>
            <a:pPr indent="-171450" algn="just">
              <a:lnSpc>
                <a:spcPts val="2200"/>
              </a:lnSpc>
              <a:buFont typeface="Arial" panose="020B0604020202020204" pitchFamily="34" charset="0"/>
              <a:buChar char="•"/>
              <a:defRPr/>
            </a:pPr>
            <a:endParaRPr lang="en-US" sz="1000" dirty="0">
              <a:latin typeface="Verdana" panose="020B0604030504040204" pitchFamily="34" charset="0"/>
              <a:ea typeface="Verdana" panose="020B0604030504040204" pitchFamily="34" charset="0"/>
            </a:endParaRPr>
          </a:p>
          <a:p>
            <a:pPr marL="171450" indent="-171450" algn="just">
              <a:lnSpc>
                <a:spcPts val="2200"/>
              </a:lnSpc>
              <a:buFont typeface="Arial" panose="020B0604020202020204" pitchFamily="34" charset="0"/>
              <a:buChar char="•"/>
              <a:defRPr/>
            </a:pPr>
            <a:endParaRPr lang="en-US" sz="1000" dirty="0">
              <a:latin typeface="Arial" panose="020B0604020202020204" pitchFamily="34" charset="0"/>
              <a:ea typeface="Verdana" panose="020B0604030504040204" pitchFamily="34" charset="0"/>
              <a:cs typeface="Arial" panose="020B0604020202020204" pitchFamily="34" charset="0"/>
            </a:endParaRPr>
          </a:p>
          <a:p>
            <a:pPr marR="0" lvl="0" algn="just" fontAlgn="auto">
              <a:lnSpc>
                <a:spcPts val="2200"/>
              </a:lnSpc>
              <a:spcBef>
                <a:spcPts val="0"/>
              </a:spcBef>
              <a:spcAft>
                <a:spcPts val="0"/>
              </a:spcAft>
              <a:buClrTx/>
              <a:buSzTx/>
              <a:tabLst/>
              <a:defRPr/>
            </a:pPr>
            <a:r>
              <a:rPr lang="en-US" sz="1000" dirty="0">
                <a:latin typeface="Verdana" panose="020B0604030504040204" pitchFamily="34" charset="0"/>
                <a:ea typeface="Verdana" panose="020B0604030504040204" pitchFamily="34" charset="0"/>
              </a:rPr>
              <a:t>Over the years, majority of structural frameworks of buildings were done by using bricks manufactured out of clay. These bricks have several disadvantages, such as excessive burden on foundation due to their high weight. However, autoclaved aerated concrete block is the safe and fast replacement of clay brick, as it has lightweight and environment-friendly for the construction of buildings and houses. Owing to the rising need for lightweight construction materials, the demand for these materials is expected to grow significantly during the forecast period.</a:t>
            </a:r>
          </a:p>
        </p:txBody>
      </p:sp>
      <p:sp>
        <p:nvSpPr>
          <p:cNvPr id="4" name="Text Placeholder 1">
            <a:extLst>
              <a:ext uri="{FF2B5EF4-FFF2-40B4-BE49-F238E27FC236}">
                <a16:creationId xmlns:a16="http://schemas.microsoft.com/office/drawing/2014/main" id="{60B46B5E-3138-447B-9976-AE552CD1A58F}"/>
              </a:ext>
            </a:extLst>
          </p:cNvPr>
          <p:cNvSpPr txBox="1">
            <a:spLocks/>
          </p:cNvSpPr>
          <p:nvPr/>
        </p:nvSpPr>
        <p:spPr>
          <a:xfrm>
            <a:off x="265339" y="136321"/>
            <a:ext cx="7863840" cy="4572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200" b="1" spc="15" dirty="0">
                <a:latin typeface="Verdana" panose="020B0604030504040204" pitchFamily="34" charset="0"/>
                <a:ea typeface="Verdana" panose="020B0604030504040204" pitchFamily="34" charset="0"/>
                <a:cs typeface="Arial" panose="020B0604020202020204" pitchFamily="34" charset="0"/>
              </a:rPr>
              <a:t>Europe Market Dynamics</a:t>
            </a:r>
            <a:endParaRPr lang="en-IN" sz="1200" b="1" spc="15" dirty="0">
              <a:latin typeface="Verdana" panose="020B0604030504040204" pitchFamily="34" charset="0"/>
              <a:ea typeface="Verdana" panose="020B0604030504040204" pitchFamily="34" charset="0"/>
              <a:cs typeface="Arial" panose="020B0604020202020204" pitchFamily="34" charset="0"/>
            </a:endParaRPr>
          </a:p>
          <a:p>
            <a:pPr marL="0" indent="0">
              <a:buFont typeface="Arial" panose="020B0604020202020204" pitchFamily="34" charset="0"/>
              <a:buNone/>
            </a:pPr>
            <a:r>
              <a:rPr lang="en-US" sz="1200" b="1" dirty="0">
                <a:latin typeface="Verdana" panose="020B0604030504040204" pitchFamily="34" charset="0"/>
                <a:ea typeface="Verdana" panose="020B0604030504040204" pitchFamily="34" charset="0"/>
              </a:rPr>
              <a:t>Drivers</a:t>
            </a:r>
            <a:endParaRPr lang="en-IN" sz="1200" b="1" dirty="0">
              <a:latin typeface="Verdana" panose="020B0604030504040204" pitchFamily="34" charset="0"/>
              <a:ea typeface="Verdana" panose="020B0604030504040204" pitchFamily="34" charset="0"/>
            </a:endParaRPr>
          </a:p>
        </p:txBody>
      </p:sp>
      <p:graphicFrame>
        <p:nvGraphicFramePr>
          <p:cNvPr id="5" name="Table 4">
            <a:extLst>
              <a:ext uri="{FF2B5EF4-FFF2-40B4-BE49-F238E27FC236}">
                <a16:creationId xmlns:a16="http://schemas.microsoft.com/office/drawing/2014/main" id="{DF87A11F-CDAA-4541-B096-31707253A8F3}"/>
              </a:ext>
            </a:extLst>
          </p:cNvPr>
          <p:cNvGraphicFramePr>
            <a:graphicFrameLocks noGrp="1"/>
          </p:cNvGraphicFramePr>
          <p:nvPr/>
        </p:nvGraphicFramePr>
        <p:xfrm>
          <a:off x="265338" y="5340122"/>
          <a:ext cx="8550276" cy="1264711"/>
        </p:xfrm>
        <a:graphic>
          <a:graphicData uri="http://schemas.openxmlformats.org/drawingml/2006/table">
            <a:tbl>
              <a:tblPr firstRow="1" bandRow="1">
                <a:tableStyleId>{5940675A-B579-460E-94D1-54222C63F5DA}</a:tableStyleId>
              </a:tblPr>
              <a:tblGrid>
                <a:gridCol w="2137569">
                  <a:extLst>
                    <a:ext uri="{9D8B030D-6E8A-4147-A177-3AD203B41FA5}">
                      <a16:colId xmlns:a16="http://schemas.microsoft.com/office/drawing/2014/main" val="1760485096"/>
                    </a:ext>
                  </a:extLst>
                </a:gridCol>
                <a:gridCol w="2137569">
                  <a:extLst>
                    <a:ext uri="{9D8B030D-6E8A-4147-A177-3AD203B41FA5}">
                      <a16:colId xmlns:a16="http://schemas.microsoft.com/office/drawing/2014/main" val="3124181442"/>
                    </a:ext>
                  </a:extLst>
                </a:gridCol>
                <a:gridCol w="2137569">
                  <a:extLst>
                    <a:ext uri="{9D8B030D-6E8A-4147-A177-3AD203B41FA5}">
                      <a16:colId xmlns:a16="http://schemas.microsoft.com/office/drawing/2014/main" val="2458435898"/>
                    </a:ext>
                  </a:extLst>
                </a:gridCol>
                <a:gridCol w="2137569">
                  <a:extLst>
                    <a:ext uri="{9D8B030D-6E8A-4147-A177-3AD203B41FA5}">
                      <a16:colId xmlns:a16="http://schemas.microsoft.com/office/drawing/2014/main" val="257406134"/>
                    </a:ext>
                  </a:extLst>
                </a:gridCol>
              </a:tblGrid>
              <a:tr h="236192">
                <a:tc>
                  <a:txBody>
                    <a:bodyPr/>
                    <a:lstStyle/>
                    <a:p>
                      <a:pPr>
                        <a:lnSpc>
                          <a:spcPct val="107000"/>
                        </a:lnSpc>
                      </a:pPr>
                      <a:r>
                        <a:rPr lang="en-US" sz="1100" dirty="0">
                          <a:solidFill>
                            <a:schemeClr val="bg1"/>
                          </a:solidFill>
                          <a:effectLst/>
                          <a:latin typeface="Verdana" panose="020B0604030504040204" pitchFamily="34" charset="0"/>
                          <a:ea typeface="Verdana" panose="020B0604030504040204" pitchFamily="34" charset="0"/>
                          <a:cs typeface="Times New Roman" panose="02020603050405020304" pitchFamily="18" charset="0"/>
                        </a:rPr>
                        <a:t>Construction Type </a:t>
                      </a:r>
                      <a:endParaRPr lang="en-IN" sz="1100" dirty="0">
                        <a:solidFill>
                          <a:schemeClr val="bg1"/>
                        </a:solidFill>
                        <a:effectLst/>
                        <a:latin typeface="Verdana" panose="020B0604030504040204" pitchFamily="34" charset="0"/>
                        <a:ea typeface="Verdana" panose="020B0604030504040204" pitchFamily="34" charset="0"/>
                        <a:cs typeface="Times New Roman" panose="02020603050405020304" pitchFamily="18" charset="0"/>
                      </a:endParaRPr>
                    </a:p>
                  </a:txBody>
                  <a:tcPr anchor="ctr">
                    <a:solidFill>
                      <a:schemeClr val="accent1">
                        <a:lumMod val="75000"/>
                      </a:schemeClr>
                    </a:solidFill>
                  </a:tcPr>
                </a:tc>
                <a:tc>
                  <a:txBody>
                    <a:bodyPr/>
                    <a:lstStyle/>
                    <a:p>
                      <a:pPr algn="l">
                        <a:lnSpc>
                          <a:spcPct val="107000"/>
                        </a:lnSpc>
                        <a:spcAft>
                          <a:spcPts val="800"/>
                        </a:spcAft>
                      </a:pPr>
                      <a:r>
                        <a:rPr lang="en-IN" sz="1000" dirty="0">
                          <a:solidFill>
                            <a:schemeClr val="bg1"/>
                          </a:solidFill>
                          <a:effectLst/>
                          <a:latin typeface="Verdana" panose="020B0604030504040204" pitchFamily="34" charset="0"/>
                          <a:ea typeface="Verdana" panose="020B0604030504040204" pitchFamily="34" charset="0"/>
                        </a:rPr>
                        <a:t>2018</a:t>
                      </a:r>
                      <a:endParaRPr lang="en-IN" sz="1100" dirty="0">
                        <a:solidFill>
                          <a:schemeClr val="bg1"/>
                        </a:solidFill>
                        <a:effectLst/>
                        <a:latin typeface="Verdana" panose="020B0604030504040204" pitchFamily="34" charset="0"/>
                        <a:ea typeface="Verdana" panose="020B0604030504040204" pitchFamily="34" charset="0"/>
                        <a:cs typeface="Times New Roman" panose="02020603050405020304" pitchFamily="18" charset="0"/>
                      </a:endParaRPr>
                    </a:p>
                  </a:txBody>
                  <a:tcPr anchor="ctr">
                    <a:solidFill>
                      <a:schemeClr val="accent1">
                        <a:lumMod val="75000"/>
                      </a:schemeClr>
                    </a:solidFill>
                  </a:tcPr>
                </a:tc>
                <a:tc>
                  <a:txBody>
                    <a:bodyPr/>
                    <a:lstStyle/>
                    <a:p>
                      <a:pPr algn="l">
                        <a:lnSpc>
                          <a:spcPct val="107000"/>
                        </a:lnSpc>
                        <a:spcAft>
                          <a:spcPts val="800"/>
                        </a:spcAft>
                      </a:pPr>
                      <a:r>
                        <a:rPr lang="en-IN" sz="1000" dirty="0">
                          <a:solidFill>
                            <a:schemeClr val="bg1"/>
                          </a:solidFill>
                          <a:effectLst/>
                          <a:latin typeface="Verdana" panose="020B0604030504040204" pitchFamily="34" charset="0"/>
                          <a:ea typeface="Verdana" panose="020B0604030504040204" pitchFamily="34" charset="0"/>
                        </a:rPr>
                        <a:t>2023</a:t>
                      </a:r>
                      <a:endParaRPr lang="en-IN" sz="1100" dirty="0">
                        <a:solidFill>
                          <a:schemeClr val="bg1"/>
                        </a:solidFill>
                        <a:effectLst/>
                        <a:latin typeface="Verdana" panose="020B0604030504040204" pitchFamily="34" charset="0"/>
                        <a:ea typeface="Verdana" panose="020B0604030504040204" pitchFamily="34" charset="0"/>
                        <a:cs typeface="Times New Roman" panose="02020603050405020304" pitchFamily="18" charset="0"/>
                      </a:endParaRPr>
                    </a:p>
                  </a:txBody>
                  <a:tcPr anchor="ctr">
                    <a:solidFill>
                      <a:schemeClr val="accent1">
                        <a:lumMod val="75000"/>
                      </a:schemeClr>
                    </a:solidFill>
                  </a:tcPr>
                </a:tc>
                <a:tc>
                  <a:txBody>
                    <a:bodyPr/>
                    <a:lstStyle/>
                    <a:p>
                      <a:pPr algn="l">
                        <a:lnSpc>
                          <a:spcPct val="107000"/>
                        </a:lnSpc>
                        <a:spcAft>
                          <a:spcPts val="800"/>
                        </a:spcAft>
                      </a:pPr>
                      <a:r>
                        <a:rPr lang="en-IN" sz="1000" dirty="0">
                          <a:solidFill>
                            <a:schemeClr val="bg1"/>
                          </a:solidFill>
                          <a:effectLst/>
                          <a:latin typeface="Verdana" panose="020B0604030504040204" pitchFamily="34" charset="0"/>
                          <a:ea typeface="Verdana" panose="020B0604030504040204" pitchFamily="34" charset="0"/>
                        </a:rPr>
                        <a:t>2033</a:t>
                      </a:r>
                      <a:endParaRPr lang="en-IN" sz="1100" dirty="0">
                        <a:solidFill>
                          <a:schemeClr val="bg1"/>
                        </a:solidFill>
                        <a:effectLst/>
                        <a:latin typeface="Verdana" panose="020B0604030504040204" pitchFamily="34" charset="0"/>
                        <a:ea typeface="Verdana" panose="020B0604030504040204" pitchFamily="34" charset="0"/>
                        <a:cs typeface="Times New Roman" panose="02020603050405020304" pitchFamily="18" charset="0"/>
                      </a:endParaRPr>
                    </a:p>
                  </a:txBody>
                  <a:tcPr anchor="ctr">
                    <a:solidFill>
                      <a:schemeClr val="accent1">
                        <a:lumMod val="75000"/>
                      </a:schemeClr>
                    </a:solidFill>
                  </a:tcPr>
                </a:tc>
                <a:extLst>
                  <a:ext uri="{0D108BD9-81ED-4DB2-BD59-A6C34878D82A}">
                    <a16:rowId xmlns:a16="http://schemas.microsoft.com/office/drawing/2014/main" val="2660131847"/>
                  </a:ext>
                </a:extLst>
              </a:tr>
              <a:tr h="222157">
                <a:tc>
                  <a:txBody>
                    <a:bodyPr/>
                    <a:lstStyle/>
                    <a:p>
                      <a:pPr>
                        <a:lnSpc>
                          <a:spcPct val="107000"/>
                        </a:lnSpc>
                        <a:spcAft>
                          <a:spcPts val="800"/>
                        </a:spcAft>
                      </a:pPr>
                      <a:r>
                        <a:rPr lang="en-IN" sz="1000" dirty="0">
                          <a:effectLst/>
                          <a:latin typeface="Verdana" panose="020B0604030504040204" pitchFamily="34" charset="0"/>
                          <a:ea typeface="Verdana" panose="020B0604030504040204" pitchFamily="34" charset="0"/>
                        </a:rPr>
                        <a:t>Highway Bridges</a:t>
                      </a:r>
                      <a:endParaRPr lang="en-IN" sz="1100" dirty="0">
                        <a:effectLst/>
                        <a:latin typeface="Verdana" panose="020B0604030504040204" pitchFamily="34" charset="0"/>
                        <a:ea typeface="Verdana" panose="020B0604030504040204" pitchFamily="34" charset="0"/>
                        <a:cs typeface="Times New Roman" panose="02020603050405020304" pitchFamily="18" charset="0"/>
                      </a:endParaRPr>
                    </a:p>
                  </a:txBody>
                  <a:tcPr anchor="ctr"/>
                </a:tc>
                <a:tc>
                  <a:txBody>
                    <a:bodyPr/>
                    <a:lstStyle/>
                    <a:p>
                      <a:pPr algn="l">
                        <a:lnSpc>
                          <a:spcPct val="107000"/>
                        </a:lnSpc>
                        <a:spcAft>
                          <a:spcPts val="800"/>
                        </a:spcAft>
                      </a:pPr>
                      <a:r>
                        <a:rPr lang="en-IN" sz="1000" dirty="0">
                          <a:effectLst/>
                          <a:latin typeface="Verdana" panose="020B0604030504040204" pitchFamily="34" charset="0"/>
                          <a:ea typeface="Verdana" panose="020B0604030504040204" pitchFamily="34" charset="0"/>
                        </a:rPr>
                        <a:t>Approx. 25%</a:t>
                      </a:r>
                      <a:endParaRPr lang="en-IN" sz="1100" dirty="0">
                        <a:effectLst/>
                        <a:latin typeface="Verdana" panose="020B0604030504040204" pitchFamily="34" charset="0"/>
                        <a:ea typeface="Verdana" panose="020B0604030504040204" pitchFamily="34" charset="0"/>
                        <a:cs typeface="Times New Roman" panose="02020603050405020304" pitchFamily="18" charset="0"/>
                      </a:endParaRPr>
                    </a:p>
                  </a:txBody>
                  <a:tcPr anchor="ctr"/>
                </a:tc>
                <a:tc>
                  <a:txBody>
                    <a:bodyPr/>
                    <a:lstStyle/>
                    <a:p>
                      <a:pPr algn="l">
                        <a:lnSpc>
                          <a:spcPct val="107000"/>
                        </a:lnSpc>
                        <a:spcAft>
                          <a:spcPts val="800"/>
                        </a:spcAft>
                      </a:pPr>
                      <a:r>
                        <a:rPr lang="en-IN" sz="1000" dirty="0">
                          <a:effectLst/>
                          <a:latin typeface="Verdana" panose="020B0604030504040204" pitchFamily="34" charset="0"/>
                          <a:ea typeface="Verdana" panose="020B0604030504040204" pitchFamily="34" charset="0"/>
                        </a:rPr>
                        <a:t>Approx. 39%</a:t>
                      </a:r>
                      <a:endParaRPr lang="en-IN" sz="1100" dirty="0">
                        <a:effectLst/>
                        <a:latin typeface="Verdana" panose="020B0604030504040204" pitchFamily="34" charset="0"/>
                        <a:ea typeface="Verdana" panose="020B0604030504040204" pitchFamily="34" charset="0"/>
                        <a:cs typeface="Times New Roman" panose="02020603050405020304" pitchFamily="18" charset="0"/>
                      </a:endParaRPr>
                    </a:p>
                  </a:txBody>
                  <a:tcPr anchor="ctr"/>
                </a:tc>
                <a:tc>
                  <a:txBody>
                    <a:bodyPr/>
                    <a:lstStyle/>
                    <a:p>
                      <a:pPr algn="l">
                        <a:lnSpc>
                          <a:spcPct val="107000"/>
                        </a:lnSpc>
                        <a:spcAft>
                          <a:spcPts val="800"/>
                        </a:spcAft>
                      </a:pPr>
                      <a:r>
                        <a:rPr lang="en-IN" sz="1000" dirty="0">
                          <a:effectLst/>
                          <a:latin typeface="Verdana" panose="020B0604030504040204" pitchFamily="34" charset="0"/>
                          <a:ea typeface="Verdana" panose="020B0604030504040204" pitchFamily="34" charset="0"/>
                        </a:rPr>
                        <a:t>Approx. 63%</a:t>
                      </a:r>
                      <a:endParaRPr lang="en-IN" sz="1100" dirty="0">
                        <a:effectLst/>
                        <a:latin typeface="Verdana" panose="020B0604030504040204" pitchFamily="34" charset="0"/>
                        <a:ea typeface="Verdana" panose="020B0604030504040204" pitchFamily="34" charset="0"/>
                        <a:cs typeface="Times New Roman" panose="02020603050405020304" pitchFamily="18" charset="0"/>
                      </a:endParaRPr>
                    </a:p>
                  </a:txBody>
                  <a:tcPr anchor="ctr"/>
                </a:tc>
                <a:extLst>
                  <a:ext uri="{0D108BD9-81ED-4DB2-BD59-A6C34878D82A}">
                    <a16:rowId xmlns:a16="http://schemas.microsoft.com/office/drawing/2014/main" val="228174455"/>
                  </a:ext>
                </a:extLst>
              </a:tr>
              <a:tr h="222157">
                <a:tc>
                  <a:txBody>
                    <a:bodyPr/>
                    <a:lstStyle/>
                    <a:p>
                      <a:pPr>
                        <a:lnSpc>
                          <a:spcPct val="107000"/>
                        </a:lnSpc>
                        <a:spcAft>
                          <a:spcPts val="800"/>
                        </a:spcAft>
                      </a:pPr>
                      <a:r>
                        <a:rPr lang="en-IN" sz="1000">
                          <a:effectLst/>
                          <a:latin typeface="Verdana" panose="020B0604030504040204" pitchFamily="34" charset="0"/>
                          <a:ea typeface="Verdana" panose="020B0604030504040204" pitchFamily="34" charset="0"/>
                        </a:rPr>
                        <a:t>Tunnels</a:t>
                      </a:r>
                      <a:endParaRPr lang="en-IN" sz="1100">
                        <a:effectLst/>
                        <a:latin typeface="Verdana" panose="020B0604030504040204" pitchFamily="34" charset="0"/>
                        <a:ea typeface="Verdana" panose="020B0604030504040204" pitchFamily="34" charset="0"/>
                        <a:cs typeface="Times New Roman" panose="02020603050405020304" pitchFamily="18" charset="0"/>
                      </a:endParaRPr>
                    </a:p>
                  </a:txBody>
                  <a:tcPr anchor="ctr"/>
                </a:tc>
                <a:tc>
                  <a:txBody>
                    <a:bodyPr/>
                    <a:lstStyle/>
                    <a:p>
                      <a:pPr algn="l">
                        <a:lnSpc>
                          <a:spcPct val="107000"/>
                        </a:lnSpc>
                        <a:spcAft>
                          <a:spcPts val="800"/>
                        </a:spcAft>
                      </a:pPr>
                      <a:r>
                        <a:rPr lang="en-IN" sz="1000">
                          <a:effectLst/>
                          <a:latin typeface="Verdana" panose="020B0604030504040204" pitchFamily="34" charset="0"/>
                          <a:ea typeface="Verdana" panose="020B0604030504040204" pitchFamily="34" charset="0"/>
                        </a:rPr>
                        <a:t>Approx. 20%</a:t>
                      </a:r>
                      <a:endParaRPr lang="en-IN" sz="1100">
                        <a:effectLst/>
                        <a:latin typeface="Verdana" panose="020B0604030504040204" pitchFamily="34" charset="0"/>
                        <a:ea typeface="Verdana" panose="020B0604030504040204" pitchFamily="34" charset="0"/>
                        <a:cs typeface="Times New Roman" panose="02020603050405020304" pitchFamily="18" charset="0"/>
                      </a:endParaRPr>
                    </a:p>
                  </a:txBody>
                  <a:tcPr anchor="ctr"/>
                </a:tc>
                <a:tc>
                  <a:txBody>
                    <a:bodyPr/>
                    <a:lstStyle/>
                    <a:p>
                      <a:pPr algn="l">
                        <a:lnSpc>
                          <a:spcPct val="107000"/>
                        </a:lnSpc>
                        <a:spcAft>
                          <a:spcPts val="800"/>
                        </a:spcAft>
                      </a:pPr>
                      <a:r>
                        <a:rPr lang="en-IN" sz="1000" dirty="0">
                          <a:effectLst/>
                          <a:latin typeface="Verdana" panose="020B0604030504040204" pitchFamily="34" charset="0"/>
                          <a:ea typeface="Verdana" panose="020B0604030504040204" pitchFamily="34" charset="0"/>
                        </a:rPr>
                        <a:t>Approx. 27%</a:t>
                      </a:r>
                      <a:endParaRPr lang="en-IN" sz="1100" dirty="0">
                        <a:effectLst/>
                        <a:latin typeface="Verdana" panose="020B0604030504040204" pitchFamily="34" charset="0"/>
                        <a:ea typeface="Verdana" panose="020B0604030504040204" pitchFamily="34" charset="0"/>
                        <a:cs typeface="Times New Roman" panose="02020603050405020304" pitchFamily="18" charset="0"/>
                      </a:endParaRPr>
                    </a:p>
                  </a:txBody>
                  <a:tcPr anchor="ctr"/>
                </a:tc>
                <a:tc>
                  <a:txBody>
                    <a:bodyPr/>
                    <a:lstStyle/>
                    <a:p>
                      <a:pPr algn="l">
                        <a:lnSpc>
                          <a:spcPct val="107000"/>
                        </a:lnSpc>
                        <a:spcAft>
                          <a:spcPts val="800"/>
                        </a:spcAft>
                      </a:pPr>
                      <a:r>
                        <a:rPr lang="en-IN" sz="1000" dirty="0">
                          <a:effectLst/>
                          <a:latin typeface="Verdana" panose="020B0604030504040204" pitchFamily="34" charset="0"/>
                          <a:ea typeface="Verdana" panose="020B0604030504040204" pitchFamily="34" charset="0"/>
                        </a:rPr>
                        <a:t>Approx. 42%</a:t>
                      </a:r>
                      <a:endParaRPr lang="en-IN" sz="1100" dirty="0">
                        <a:effectLst/>
                        <a:latin typeface="Verdana" panose="020B0604030504040204" pitchFamily="34" charset="0"/>
                        <a:ea typeface="Verdana" panose="020B0604030504040204" pitchFamily="34" charset="0"/>
                        <a:cs typeface="Times New Roman" panose="02020603050405020304" pitchFamily="18" charset="0"/>
                      </a:endParaRPr>
                    </a:p>
                  </a:txBody>
                  <a:tcPr anchor="ctr"/>
                </a:tc>
                <a:extLst>
                  <a:ext uri="{0D108BD9-81ED-4DB2-BD59-A6C34878D82A}">
                    <a16:rowId xmlns:a16="http://schemas.microsoft.com/office/drawing/2014/main" val="1641152575"/>
                  </a:ext>
                </a:extLst>
              </a:tr>
              <a:tr h="289476">
                <a:tc>
                  <a:txBody>
                    <a:bodyPr/>
                    <a:lstStyle/>
                    <a:p>
                      <a:pPr>
                        <a:lnSpc>
                          <a:spcPct val="107000"/>
                        </a:lnSpc>
                        <a:spcAft>
                          <a:spcPts val="800"/>
                        </a:spcAft>
                      </a:pPr>
                      <a:r>
                        <a:rPr lang="en-IN" sz="1000">
                          <a:effectLst/>
                          <a:latin typeface="Verdana" panose="020B0604030504040204" pitchFamily="34" charset="0"/>
                          <a:ea typeface="Verdana" panose="020B0604030504040204" pitchFamily="34" charset="0"/>
                        </a:rPr>
                        <a:t>River Management Facilities</a:t>
                      </a:r>
                      <a:endParaRPr lang="en-IN" sz="1100">
                        <a:effectLst/>
                        <a:latin typeface="Verdana" panose="020B0604030504040204" pitchFamily="34" charset="0"/>
                        <a:ea typeface="Verdana" panose="020B0604030504040204" pitchFamily="34" charset="0"/>
                        <a:cs typeface="Times New Roman" panose="02020603050405020304" pitchFamily="18" charset="0"/>
                      </a:endParaRPr>
                    </a:p>
                  </a:txBody>
                  <a:tcPr anchor="ctr"/>
                </a:tc>
                <a:tc>
                  <a:txBody>
                    <a:bodyPr/>
                    <a:lstStyle/>
                    <a:p>
                      <a:pPr algn="l">
                        <a:lnSpc>
                          <a:spcPct val="107000"/>
                        </a:lnSpc>
                        <a:spcAft>
                          <a:spcPts val="800"/>
                        </a:spcAft>
                      </a:pPr>
                      <a:r>
                        <a:rPr lang="en-IN" sz="1000">
                          <a:effectLst/>
                          <a:latin typeface="Verdana" panose="020B0604030504040204" pitchFamily="34" charset="0"/>
                          <a:ea typeface="Verdana" panose="020B0604030504040204" pitchFamily="34" charset="0"/>
                        </a:rPr>
                        <a:t>Approx. 32%</a:t>
                      </a:r>
                      <a:endParaRPr lang="en-IN" sz="1100">
                        <a:effectLst/>
                        <a:latin typeface="Verdana" panose="020B0604030504040204" pitchFamily="34" charset="0"/>
                        <a:ea typeface="Verdana" panose="020B0604030504040204" pitchFamily="34" charset="0"/>
                        <a:cs typeface="Times New Roman" panose="02020603050405020304" pitchFamily="18" charset="0"/>
                      </a:endParaRPr>
                    </a:p>
                  </a:txBody>
                  <a:tcPr anchor="ctr"/>
                </a:tc>
                <a:tc>
                  <a:txBody>
                    <a:bodyPr/>
                    <a:lstStyle/>
                    <a:p>
                      <a:pPr algn="l">
                        <a:lnSpc>
                          <a:spcPct val="107000"/>
                        </a:lnSpc>
                        <a:spcAft>
                          <a:spcPts val="800"/>
                        </a:spcAft>
                      </a:pPr>
                      <a:r>
                        <a:rPr lang="en-IN" sz="1000">
                          <a:effectLst/>
                          <a:latin typeface="Verdana" panose="020B0604030504040204" pitchFamily="34" charset="0"/>
                          <a:ea typeface="Verdana" panose="020B0604030504040204" pitchFamily="34" charset="0"/>
                        </a:rPr>
                        <a:t>Approx. 42%</a:t>
                      </a:r>
                      <a:endParaRPr lang="en-IN" sz="1100">
                        <a:effectLst/>
                        <a:latin typeface="Verdana" panose="020B0604030504040204" pitchFamily="34" charset="0"/>
                        <a:ea typeface="Verdana" panose="020B0604030504040204" pitchFamily="34" charset="0"/>
                        <a:cs typeface="Times New Roman" panose="02020603050405020304" pitchFamily="18" charset="0"/>
                      </a:endParaRPr>
                    </a:p>
                  </a:txBody>
                  <a:tcPr anchor="ctr"/>
                </a:tc>
                <a:tc>
                  <a:txBody>
                    <a:bodyPr/>
                    <a:lstStyle/>
                    <a:p>
                      <a:pPr algn="l">
                        <a:lnSpc>
                          <a:spcPct val="107000"/>
                        </a:lnSpc>
                        <a:spcAft>
                          <a:spcPts val="800"/>
                        </a:spcAft>
                      </a:pPr>
                      <a:r>
                        <a:rPr lang="en-IN" sz="1000" dirty="0">
                          <a:effectLst/>
                          <a:latin typeface="Verdana" panose="020B0604030504040204" pitchFamily="34" charset="0"/>
                          <a:ea typeface="Verdana" panose="020B0604030504040204" pitchFamily="34" charset="0"/>
                        </a:rPr>
                        <a:t>Approx. 62%</a:t>
                      </a:r>
                      <a:endParaRPr lang="en-IN" sz="1100" dirty="0">
                        <a:effectLst/>
                        <a:latin typeface="Verdana" panose="020B0604030504040204" pitchFamily="34" charset="0"/>
                        <a:ea typeface="Verdana" panose="020B0604030504040204" pitchFamily="34" charset="0"/>
                        <a:cs typeface="Times New Roman" panose="02020603050405020304" pitchFamily="18" charset="0"/>
                      </a:endParaRPr>
                    </a:p>
                  </a:txBody>
                  <a:tcPr anchor="ctr"/>
                </a:tc>
                <a:extLst>
                  <a:ext uri="{0D108BD9-81ED-4DB2-BD59-A6C34878D82A}">
                    <a16:rowId xmlns:a16="http://schemas.microsoft.com/office/drawing/2014/main" val="1670638670"/>
                  </a:ext>
                </a:extLst>
              </a:tr>
              <a:tr h="222157">
                <a:tc>
                  <a:txBody>
                    <a:bodyPr/>
                    <a:lstStyle/>
                    <a:p>
                      <a:pPr>
                        <a:lnSpc>
                          <a:spcPct val="107000"/>
                        </a:lnSpc>
                        <a:spcAft>
                          <a:spcPts val="800"/>
                        </a:spcAft>
                      </a:pPr>
                      <a:r>
                        <a:rPr lang="en-IN" sz="1000" dirty="0">
                          <a:effectLst/>
                          <a:latin typeface="Verdana" panose="020B0604030504040204" pitchFamily="34" charset="0"/>
                          <a:ea typeface="Verdana" panose="020B0604030504040204" pitchFamily="34" charset="0"/>
                        </a:rPr>
                        <a:t>Sewage Pipes</a:t>
                      </a:r>
                      <a:endParaRPr lang="en-IN" sz="1100" dirty="0">
                        <a:effectLst/>
                        <a:latin typeface="Verdana" panose="020B0604030504040204" pitchFamily="34" charset="0"/>
                        <a:ea typeface="Verdana" panose="020B0604030504040204" pitchFamily="34" charset="0"/>
                        <a:cs typeface="Times New Roman" panose="02020603050405020304" pitchFamily="18" charset="0"/>
                      </a:endParaRPr>
                    </a:p>
                  </a:txBody>
                  <a:tcPr anchor="ctr"/>
                </a:tc>
                <a:tc>
                  <a:txBody>
                    <a:bodyPr/>
                    <a:lstStyle/>
                    <a:p>
                      <a:pPr algn="l">
                        <a:lnSpc>
                          <a:spcPct val="107000"/>
                        </a:lnSpc>
                        <a:spcAft>
                          <a:spcPts val="800"/>
                        </a:spcAft>
                      </a:pPr>
                      <a:r>
                        <a:rPr lang="en-IN" sz="1000">
                          <a:effectLst/>
                          <a:latin typeface="Verdana" panose="020B0604030504040204" pitchFamily="34" charset="0"/>
                          <a:ea typeface="Verdana" panose="020B0604030504040204" pitchFamily="34" charset="0"/>
                        </a:rPr>
                        <a:t>Approx. 4%</a:t>
                      </a:r>
                      <a:endParaRPr lang="en-IN" sz="1100">
                        <a:effectLst/>
                        <a:latin typeface="Verdana" panose="020B0604030504040204" pitchFamily="34" charset="0"/>
                        <a:ea typeface="Verdana" panose="020B0604030504040204" pitchFamily="34" charset="0"/>
                        <a:cs typeface="Times New Roman" panose="02020603050405020304" pitchFamily="18" charset="0"/>
                      </a:endParaRPr>
                    </a:p>
                  </a:txBody>
                  <a:tcPr anchor="ctr"/>
                </a:tc>
                <a:tc>
                  <a:txBody>
                    <a:bodyPr/>
                    <a:lstStyle/>
                    <a:p>
                      <a:pPr algn="l">
                        <a:lnSpc>
                          <a:spcPct val="107000"/>
                        </a:lnSpc>
                        <a:spcAft>
                          <a:spcPts val="800"/>
                        </a:spcAft>
                      </a:pPr>
                      <a:r>
                        <a:rPr lang="en-IN" sz="1000">
                          <a:effectLst/>
                          <a:latin typeface="Verdana" panose="020B0604030504040204" pitchFamily="34" charset="0"/>
                          <a:ea typeface="Verdana" panose="020B0604030504040204" pitchFamily="34" charset="0"/>
                        </a:rPr>
                        <a:t>Approx. 8%</a:t>
                      </a:r>
                      <a:endParaRPr lang="en-IN" sz="1100">
                        <a:effectLst/>
                        <a:latin typeface="Verdana" panose="020B0604030504040204" pitchFamily="34" charset="0"/>
                        <a:ea typeface="Verdana" panose="020B0604030504040204" pitchFamily="34" charset="0"/>
                        <a:cs typeface="Times New Roman" panose="02020603050405020304" pitchFamily="18" charset="0"/>
                      </a:endParaRPr>
                    </a:p>
                  </a:txBody>
                  <a:tcPr anchor="ctr"/>
                </a:tc>
                <a:tc>
                  <a:txBody>
                    <a:bodyPr/>
                    <a:lstStyle/>
                    <a:p>
                      <a:pPr algn="l">
                        <a:lnSpc>
                          <a:spcPct val="107000"/>
                        </a:lnSpc>
                        <a:spcAft>
                          <a:spcPts val="800"/>
                        </a:spcAft>
                      </a:pPr>
                      <a:r>
                        <a:rPr lang="en-IN" sz="1000" dirty="0">
                          <a:effectLst/>
                          <a:latin typeface="Verdana" panose="020B0604030504040204" pitchFamily="34" charset="0"/>
                          <a:ea typeface="Verdana" panose="020B0604030504040204" pitchFamily="34" charset="0"/>
                        </a:rPr>
                        <a:t>Approx. 21%</a:t>
                      </a:r>
                      <a:endParaRPr lang="en-IN" sz="1100" dirty="0">
                        <a:effectLst/>
                        <a:latin typeface="Verdana" panose="020B0604030504040204" pitchFamily="34" charset="0"/>
                        <a:ea typeface="Verdana" panose="020B0604030504040204" pitchFamily="34" charset="0"/>
                        <a:cs typeface="Times New Roman" panose="02020603050405020304" pitchFamily="18" charset="0"/>
                      </a:endParaRPr>
                    </a:p>
                  </a:txBody>
                  <a:tcPr anchor="ctr"/>
                </a:tc>
                <a:extLst>
                  <a:ext uri="{0D108BD9-81ED-4DB2-BD59-A6C34878D82A}">
                    <a16:rowId xmlns:a16="http://schemas.microsoft.com/office/drawing/2014/main" val="2674136299"/>
                  </a:ext>
                </a:extLst>
              </a:tr>
            </a:tbl>
          </a:graphicData>
        </a:graphic>
      </p:graphicFrame>
      <p:sp>
        <p:nvSpPr>
          <p:cNvPr id="7" name="TextBox 4">
            <a:extLst>
              <a:ext uri="{FF2B5EF4-FFF2-40B4-BE49-F238E27FC236}">
                <a16:creationId xmlns:a16="http://schemas.microsoft.com/office/drawing/2014/main" id="{40594D8F-B7AD-44BB-88F7-8B7D1429B21D}"/>
              </a:ext>
            </a:extLst>
          </p:cNvPr>
          <p:cNvSpPr txBox="1"/>
          <p:nvPr/>
        </p:nvSpPr>
        <p:spPr>
          <a:xfrm>
            <a:off x="6936740" y="6575311"/>
            <a:ext cx="1864360" cy="292735"/>
          </a:xfrm>
          <a:prstGeom prst="rect">
            <a:avLst/>
          </a:prstGeom>
          <a:noFill/>
        </p:spPr>
        <p:txBody>
          <a:bodyPr wrap="square" rtlCol="0">
            <a:spAutoFit/>
          </a:bodyPr>
          <a:lstStyle/>
          <a:p>
            <a:pPr algn="r" fontAlgn="base">
              <a:lnSpc>
                <a:spcPct val="107000"/>
              </a:lnSpc>
              <a:spcAft>
                <a:spcPts val="800"/>
              </a:spcAft>
            </a:pPr>
            <a:r>
              <a:rPr lang="en-IN" sz="600" i="1" kern="1200">
                <a:solidFill>
                  <a:srgbClr val="000000"/>
                </a:solidFill>
                <a:effectLst/>
                <a:latin typeface="Verdana" panose="020B0604030504040204" pitchFamily="34" charset="0"/>
                <a:ea typeface="Verdana" panose="020B0604030504040204" pitchFamily="34" charset="0"/>
                <a:cs typeface="Verdana" panose="020B0604030504040204" pitchFamily="34" charset="0"/>
              </a:rPr>
              <a:t>Source: Eurostat</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 name="Rectangle: Rounded Corners 8">
            <a:extLst>
              <a:ext uri="{FF2B5EF4-FFF2-40B4-BE49-F238E27FC236}">
                <a16:creationId xmlns:a16="http://schemas.microsoft.com/office/drawing/2014/main" id="{9DBE7034-76C4-4B42-AB88-8368FBAB947F}"/>
              </a:ext>
            </a:extLst>
          </p:cNvPr>
          <p:cNvSpPr/>
          <p:nvPr/>
        </p:nvSpPr>
        <p:spPr>
          <a:xfrm>
            <a:off x="265338" y="740777"/>
            <a:ext cx="3943804" cy="446218"/>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algn="l">
              <a:lnSpc>
                <a:spcPct val="200000"/>
              </a:lnSpc>
            </a:pPr>
            <a:r>
              <a:rPr lang="en-US" sz="1000" b="1" dirty="0">
                <a:latin typeface="Verdana" panose="020B0604030504040204" pitchFamily="34" charset="0"/>
                <a:ea typeface="Verdana" panose="020B0604030504040204" pitchFamily="34" charset="0"/>
              </a:rPr>
              <a:t>Surging Focus on Green and Sound-Proof Buildings</a:t>
            </a:r>
          </a:p>
        </p:txBody>
      </p:sp>
      <p:sp>
        <p:nvSpPr>
          <p:cNvPr id="10" name="Rectangle: Rounded Corners 9">
            <a:extLst>
              <a:ext uri="{FF2B5EF4-FFF2-40B4-BE49-F238E27FC236}">
                <a16:creationId xmlns:a16="http://schemas.microsoft.com/office/drawing/2014/main" id="{0557E94D-CD5A-49C3-A166-4E90221288AF}"/>
              </a:ext>
            </a:extLst>
          </p:cNvPr>
          <p:cNvSpPr/>
          <p:nvPr/>
        </p:nvSpPr>
        <p:spPr>
          <a:xfrm>
            <a:off x="265338" y="3247757"/>
            <a:ext cx="4996093" cy="362486"/>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marR="0" lvl="0" algn="just" defTabSz="457200" rtl="0" eaLnBrk="1" fontAlgn="auto" latinLnBrk="0" hangingPunct="1">
              <a:lnSpc>
                <a:spcPct val="200000"/>
              </a:lnSpc>
              <a:spcBef>
                <a:spcPts val="0"/>
              </a:spcBef>
              <a:spcAft>
                <a:spcPts val="0"/>
              </a:spcAft>
              <a:buClrTx/>
              <a:buSzTx/>
              <a:tabLst/>
              <a:defRPr/>
            </a:pPr>
            <a:r>
              <a:rPr lang="en-US" sz="1000" b="1" dirty="0">
                <a:latin typeface="Verdana" panose="020B0604030504040204" pitchFamily="34" charset="0"/>
                <a:ea typeface="Verdana" panose="020B0604030504040204" pitchFamily="34" charset="0"/>
              </a:rPr>
              <a:t>Rising demands for a cost-effective Solution for building material</a:t>
            </a:r>
          </a:p>
        </p:txBody>
      </p:sp>
      <p:sp>
        <p:nvSpPr>
          <p:cNvPr id="2" name="TextBox 1">
            <a:extLst>
              <a:ext uri="{FF2B5EF4-FFF2-40B4-BE49-F238E27FC236}">
                <a16:creationId xmlns:a16="http://schemas.microsoft.com/office/drawing/2014/main" id="{65EA1F97-A305-4924-8ACC-9386BE0D66A6}"/>
              </a:ext>
            </a:extLst>
          </p:cNvPr>
          <p:cNvSpPr txBox="1"/>
          <p:nvPr/>
        </p:nvSpPr>
        <p:spPr>
          <a:xfrm>
            <a:off x="265338" y="5001568"/>
            <a:ext cx="8535761" cy="246221"/>
          </a:xfrm>
          <a:prstGeom prst="rect">
            <a:avLst/>
          </a:prstGeom>
          <a:noFill/>
        </p:spPr>
        <p:txBody>
          <a:bodyPr wrap="square" rtlCol="0">
            <a:spAutoFit/>
          </a:bodyPr>
          <a:lstStyle/>
          <a:p>
            <a:r>
              <a:rPr lang="en-US" sz="1000" b="1" dirty="0">
                <a:latin typeface="Verdana" panose="020B0604030504040204" pitchFamily="34" charset="0"/>
                <a:ea typeface="Verdana" panose="020B0604030504040204" pitchFamily="34" charset="0"/>
              </a:rPr>
              <a:t>Europe Percentage of Infrastructure that is minimum 50 years old, 2018, 2023 &amp; 2033</a:t>
            </a:r>
          </a:p>
        </p:txBody>
      </p:sp>
    </p:spTree>
    <p:extLst>
      <p:ext uri="{BB962C8B-B14F-4D97-AF65-F5344CB8AC3E}">
        <p14:creationId xmlns:p14="http://schemas.microsoft.com/office/powerpoint/2010/main" val="9990822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456F118-ECF2-405F-98EC-964190C99FF4}"/>
              </a:ext>
            </a:extLst>
          </p:cNvPr>
          <p:cNvSpPr>
            <a:spLocks noGrp="1"/>
          </p:cNvSpPr>
          <p:nvPr>
            <p:ph type="body" sz="quarter" idx="4294967295"/>
          </p:nvPr>
        </p:nvSpPr>
        <p:spPr>
          <a:xfrm>
            <a:off x="265339" y="136321"/>
            <a:ext cx="7863840" cy="457200"/>
          </a:xfrm>
        </p:spPr>
        <p:txBody>
          <a:bodyPr>
            <a:noAutofit/>
          </a:bodyPr>
          <a:lstStyle/>
          <a:p>
            <a:pPr marL="0" indent="0">
              <a:buNone/>
            </a:pPr>
            <a:r>
              <a:rPr lang="en-US" sz="1200" b="1" u="none" strike="noStrike" kern="1200" spc="15" dirty="0">
                <a:solidFill>
                  <a:schemeClr val="tx1"/>
                </a:solidFill>
                <a:effectLst/>
                <a:latin typeface="Verdana" panose="020B0604030504040204" pitchFamily="34" charset="0"/>
                <a:ea typeface="Verdana" panose="020B0604030504040204" pitchFamily="34" charset="0"/>
                <a:cs typeface="Arial" panose="020B0604020202020204" pitchFamily="34" charset="0"/>
              </a:rPr>
              <a:t>European Market Dynamics</a:t>
            </a:r>
            <a:endParaRPr lang="en-IN" sz="1200" b="1" u="none" strike="noStrike" kern="1200" spc="15" dirty="0">
              <a:solidFill>
                <a:schemeClr val="tx1"/>
              </a:solidFill>
              <a:effectLst/>
              <a:latin typeface="Verdana" panose="020B0604030504040204" pitchFamily="34" charset="0"/>
              <a:ea typeface="Verdana" panose="020B0604030504040204" pitchFamily="34" charset="0"/>
              <a:cs typeface="Arial" panose="020B0604020202020204" pitchFamily="34" charset="0"/>
            </a:endParaRPr>
          </a:p>
          <a:p>
            <a:pPr marL="0" indent="0">
              <a:buNone/>
            </a:pPr>
            <a:r>
              <a:rPr lang="en-US" sz="1200" b="1" dirty="0">
                <a:latin typeface="Verdana" panose="020B0604030504040204" pitchFamily="34" charset="0"/>
                <a:ea typeface="Verdana" panose="020B0604030504040204" pitchFamily="34" charset="0"/>
              </a:rPr>
              <a:t>Challenges</a:t>
            </a:r>
            <a:endParaRPr lang="en-IN" sz="1200" b="1" dirty="0">
              <a:latin typeface="Verdana" panose="020B0604030504040204" pitchFamily="34" charset="0"/>
              <a:ea typeface="Verdana" panose="020B0604030504040204" pitchFamily="34" charset="0"/>
            </a:endParaRPr>
          </a:p>
        </p:txBody>
      </p:sp>
      <p:sp>
        <p:nvSpPr>
          <p:cNvPr id="5" name="TextBox 4">
            <a:extLst>
              <a:ext uri="{FF2B5EF4-FFF2-40B4-BE49-F238E27FC236}">
                <a16:creationId xmlns:a16="http://schemas.microsoft.com/office/drawing/2014/main" id="{A901C682-DB60-4683-ABC1-7A9B17509AD0}"/>
              </a:ext>
            </a:extLst>
          </p:cNvPr>
          <p:cNvSpPr txBox="1"/>
          <p:nvPr/>
        </p:nvSpPr>
        <p:spPr>
          <a:xfrm>
            <a:off x="250825" y="620985"/>
            <a:ext cx="8550275" cy="4871526"/>
          </a:xfrm>
          <a:prstGeom prst="rect">
            <a:avLst/>
          </a:prstGeom>
          <a:noFill/>
        </p:spPr>
        <p:txBody>
          <a:bodyPr wrap="square">
            <a:spAutoFit/>
          </a:bodyPr>
          <a:lstStyle/>
          <a:p>
            <a:pPr marR="0" lvl="0" algn="just" defTabSz="457200" rtl="0" eaLnBrk="1" fontAlgn="auto" latinLnBrk="0" hangingPunct="1">
              <a:lnSpc>
                <a:spcPct val="200000"/>
              </a:lnSpc>
              <a:spcBef>
                <a:spcPts val="0"/>
              </a:spcBef>
              <a:spcAft>
                <a:spcPts val="0"/>
              </a:spcAft>
              <a:buClrTx/>
              <a:buSzTx/>
              <a:tabLst/>
              <a:defRPr/>
            </a:pPr>
            <a:endParaRPr lang="en-US" sz="1000" b="1" dirty="0">
              <a:latin typeface="Verdana" panose="020B0604030504040204" pitchFamily="34" charset="0"/>
              <a:ea typeface="Verdana" panose="020B0604030504040204" pitchFamily="34" charset="0"/>
            </a:endParaRPr>
          </a:p>
          <a:p>
            <a:pPr marR="0" lvl="0" algn="just" defTabSz="457200" rtl="0" eaLnBrk="1" fontAlgn="auto" latinLnBrk="0" hangingPunct="1">
              <a:lnSpc>
                <a:spcPct val="200000"/>
              </a:lnSpc>
              <a:spcBef>
                <a:spcPts val="0"/>
              </a:spcBef>
              <a:spcAft>
                <a:spcPts val="0"/>
              </a:spcAft>
              <a:buClrTx/>
              <a:buSzTx/>
              <a:tabLst/>
              <a:defRPr/>
            </a:pPr>
            <a:endParaRPr lang="en-US" sz="1000" dirty="0">
              <a:latin typeface="Verdana" panose="020B0604030504040204" pitchFamily="34" charset="0"/>
              <a:ea typeface="Verdana" panose="020B0604030504040204" pitchFamily="34" charset="0"/>
            </a:endParaRPr>
          </a:p>
          <a:p>
            <a:pPr marR="0" lvl="0" algn="just" fontAlgn="auto">
              <a:lnSpc>
                <a:spcPts val="2200"/>
              </a:lnSpc>
              <a:spcBef>
                <a:spcPts val="0"/>
              </a:spcBef>
              <a:spcAft>
                <a:spcPts val="0"/>
              </a:spcAft>
              <a:buClrTx/>
              <a:buSzTx/>
              <a:tabLst/>
              <a:defRPr/>
            </a:pPr>
            <a:r>
              <a:rPr lang="en-US" sz="1000" dirty="0">
                <a:latin typeface="Verdana" panose="020B0604030504040204" pitchFamily="34" charset="0"/>
                <a:ea typeface="Verdana" panose="020B0604030504040204" pitchFamily="34" charset="0"/>
              </a:rPr>
              <a:t>The existing players majorly posses the capacity production of autoclaved aerated concrete in the Europe region. Furthermore, mergers and acquisitions has had a crucial impact on the region of AAC. </a:t>
            </a:r>
            <a:r>
              <a:rPr lang="en-US" sz="1000" dirty="0" err="1">
                <a:latin typeface="Verdana" panose="020B0604030504040204" pitchFamily="34" charset="0"/>
                <a:ea typeface="Verdana" panose="020B0604030504040204" pitchFamily="34" charset="0"/>
              </a:rPr>
              <a:t>Durox</a:t>
            </a:r>
            <a:r>
              <a:rPr lang="en-US" sz="1000" dirty="0">
                <a:latin typeface="Verdana" panose="020B0604030504040204" pitchFamily="34" charset="0"/>
                <a:ea typeface="Verdana" panose="020B0604030504040204" pitchFamily="34" charset="0"/>
              </a:rPr>
              <a:t>, </a:t>
            </a:r>
            <a:r>
              <a:rPr lang="en-US" sz="1000" dirty="0" err="1">
                <a:latin typeface="Verdana" panose="020B0604030504040204" pitchFamily="34" charset="0"/>
                <a:ea typeface="Verdana" panose="020B0604030504040204" pitchFamily="34" charset="0"/>
              </a:rPr>
              <a:t>Ytong</a:t>
            </a:r>
            <a:r>
              <a:rPr lang="en-US" sz="1000" dirty="0">
                <a:latin typeface="Verdana" panose="020B0604030504040204" pitchFamily="34" charset="0"/>
                <a:ea typeface="Verdana" panose="020B0604030504040204" pitchFamily="34" charset="0"/>
              </a:rPr>
              <a:t> and Hebel ended up under one roof named, </a:t>
            </a:r>
            <a:r>
              <a:rPr lang="en-US" sz="1000" dirty="0" err="1">
                <a:latin typeface="Verdana" panose="020B0604030504040204" pitchFamily="34" charset="0"/>
                <a:ea typeface="Verdana" panose="020B0604030504040204" pitchFamily="34" charset="0"/>
              </a:rPr>
              <a:t>Xella</a:t>
            </a:r>
            <a:r>
              <a:rPr lang="en-US" sz="1000" dirty="0">
                <a:latin typeface="Verdana" panose="020B0604030504040204" pitchFamily="34" charset="0"/>
                <a:ea typeface="Verdana" panose="020B0604030504040204" pitchFamily="34" charset="0"/>
              </a:rPr>
              <a:t>, earlier the products of Hebel and </a:t>
            </a:r>
            <a:r>
              <a:rPr lang="en-US" sz="1000" dirty="0" err="1">
                <a:latin typeface="Verdana" panose="020B0604030504040204" pitchFamily="34" charset="0"/>
                <a:ea typeface="Verdana" panose="020B0604030504040204" pitchFamily="34" charset="0"/>
              </a:rPr>
              <a:t>Durox</a:t>
            </a:r>
            <a:r>
              <a:rPr lang="en-US" sz="1000" dirty="0">
                <a:latin typeface="Verdana" panose="020B0604030504040204" pitchFamily="34" charset="0"/>
                <a:ea typeface="Verdana" panose="020B0604030504040204" pitchFamily="34" charset="0"/>
              </a:rPr>
              <a:t> were produced under the brand name </a:t>
            </a:r>
            <a:r>
              <a:rPr lang="en-US" sz="1000" dirty="0" err="1">
                <a:latin typeface="Verdana" panose="020B0604030504040204" pitchFamily="34" charset="0"/>
                <a:ea typeface="Verdana" panose="020B0604030504040204" pitchFamily="34" charset="0"/>
              </a:rPr>
              <a:t>Ytong</a:t>
            </a:r>
            <a:r>
              <a:rPr lang="en-US" sz="1000" dirty="0">
                <a:latin typeface="Verdana" panose="020B0604030504040204" pitchFamily="34" charset="0"/>
                <a:ea typeface="Verdana" panose="020B0604030504040204" pitchFamily="34" charset="0"/>
              </a:rPr>
              <a:t>, as all three brand names were under the name </a:t>
            </a:r>
            <a:r>
              <a:rPr lang="en-US" sz="1000" dirty="0" err="1">
                <a:latin typeface="Verdana" panose="020B0604030504040204" pitchFamily="34" charset="0"/>
                <a:ea typeface="Verdana" panose="020B0604030504040204" pitchFamily="34" charset="0"/>
              </a:rPr>
              <a:t>Ytong</a:t>
            </a:r>
            <a:r>
              <a:rPr lang="en-US" sz="1000" dirty="0">
                <a:latin typeface="Verdana" panose="020B0604030504040204" pitchFamily="34" charset="0"/>
                <a:ea typeface="Verdana" panose="020B0604030504040204" pitchFamily="34" charset="0"/>
              </a:rPr>
              <a:t>. Moreover, the dominance of existing players like </a:t>
            </a:r>
            <a:r>
              <a:rPr lang="en-US" sz="1000" dirty="0" err="1">
                <a:latin typeface="Verdana" panose="020B0604030504040204" pitchFamily="34" charset="0"/>
                <a:ea typeface="Verdana" panose="020B0604030504040204" pitchFamily="34" charset="0"/>
              </a:rPr>
              <a:t>Xella</a:t>
            </a:r>
            <a:r>
              <a:rPr lang="en-US" sz="1000" dirty="0">
                <a:latin typeface="Verdana" panose="020B0604030504040204" pitchFamily="34" charset="0"/>
                <a:ea typeface="Verdana" panose="020B0604030504040204" pitchFamily="34" charset="0"/>
              </a:rPr>
              <a:t>, Tarmac, H+H, and many more, in the region could be a major challenge for the players. </a:t>
            </a:r>
          </a:p>
          <a:p>
            <a:pPr marR="0" lvl="0" algn="just" defTabSz="457200" rtl="0" eaLnBrk="1" fontAlgn="auto" latinLnBrk="0" hangingPunct="1">
              <a:lnSpc>
                <a:spcPct val="200000"/>
              </a:lnSpc>
              <a:spcBef>
                <a:spcPts val="0"/>
              </a:spcBef>
              <a:spcAft>
                <a:spcPts val="0"/>
              </a:spcAft>
              <a:buClrTx/>
              <a:buSzTx/>
              <a:tabLst/>
              <a:defRPr/>
            </a:pPr>
            <a:endParaRPr lang="en-US" sz="1000" b="1" dirty="0">
              <a:latin typeface="Verdana" panose="020B0604030504040204" pitchFamily="34" charset="0"/>
              <a:ea typeface="Verdana" panose="020B0604030504040204" pitchFamily="34" charset="0"/>
            </a:endParaRPr>
          </a:p>
          <a:p>
            <a:pPr marR="0" lvl="0" algn="just" defTabSz="457200" rtl="0" eaLnBrk="1" fontAlgn="auto" latinLnBrk="0" hangingPunct="1">
              <a:lnSpc>
                <a:spcPct val="200000"/>
              </a:lnSpc>
              <a:spcBef>
                <a:spcPts val="0"/>
              </a:spcBef>
              <a:spcAft>
                <a:spcPts val="0"/>
              </a:spcAft>
              <a:buClrTx/>
              <a:buSzTx/>
              <a:tabLst/>
              <a:defRPr/>
            </a:pPr>
            <a:endParaRPr lang="en-US" sz="1000" b="0" i="0" dirty="0">
              <a:effectLst/>
              <a:latin typeface="Verdana" panose="020B0604030504040204" pitchFamily="34" charset="0"/>
              <a:ea typeface="Verdana" panose="020B0604030504040204" pitchFamily="34" charset="0"/>
            </a:endParaRPr>
          </a:p>
          <a:p>
            <a:pPr marR="0" lvl="0" algn="just" defTabSz="457200" rtl="0" eaLnBrk="1" fontAlgn="auto" latinLnBrk="0" hangingPunct="1">
              <a:lnSpc>
                <a:spcPct val="200000"/>
              </a:lnSpc>
              <a:spcBef>
                <a:spcPts val="0"/>
              </a:spcBef>
              <a:spcAft>
                <a:spcPts val="0"/>
              </a:spcAft>
              <a:buClrTx/>
              <a:buSzTx/>
              <a:tabLst/>
              <a:defRPr/>
            </a:pPr>
            <a:r>
              <a:rPr lang="en-US" sz="1000" b="0" i="0" dirty="0">
                <a:effectLst/>
                <a:latin typeface="Verdana" panose="020B0604030504040204" pitchFamily="34" charset="0"/>
                <a:ea typeface="Verdana" panose="020B0604030504040204" pitchFamily="34" charset="0"/>
              </a:rPr>
              <a:t>	</a:t>
            </a:r>
          </a:p>
          <a:p>
            <a:pPr marR="0" lvl="0" algn="just" fontAlgn="auto">
              <a:lnSpc>
                <a:spcPts val="2200"/>
              </a:lnSpc>
              <a:spcBef>
                <a:spcPts val="0"/>
              </a:spcBef>
              <a:spcAft>
                <a:spcPts val="0"/>
              </a:spcAft>
              <a:buClrTx/>
              <a:buSzTx/>
              <a:tabLst/>
              <a:defRPr/>
            </a:pPr>
            <a:r>
              <a:rPr lang="en-US" sz="1000" dirty="0">
                <a:latin typeface="Verdana" panose="020B0604030504040204" pitchFamily="34" charset="0"/>
                <a:ea typeface="Verdana" panose="020B0604030504040204" pitchFamily="34" charset="0"/>
              </a:rPr>
              <a:t>Besides the various advantages of AAC in construction sector, it also possesses negative environmental impacts as rejected concrete will become landfill. Various studies have been going focusing on how to use AAC waste powder as a material which would partially replace the sand content to produce a new form of Autoclaved Aerated Concrete (AAC). This could lower the production cost by using the recycled AAC. Furthermore, the usage of this recycled waste powder is both economically and environmentally advantageous. Various studies found that when recycled AAC was used instead of sand, AAC with a fine recycled powder content of 30% had a 16% higher compressive strength than conventional AAC.</a:t>
            </a:r>
          </a:p>
        </p:txBody>
      </p:sp>
      <p:sp>
        <p:nvSpPr>
          <p:cNvPr id="6" name="Rectangle: Rounded Corners 5">
            <a:extLst>
              <a:ext uri="{FF2B5EF4-FFF2-40B4-BE49-F238E27FC236}">
                <a16:creationId xmlns:a16="http://schemas.microsoft.com/office/drawing/2014/main" id="{6CB17287-6098-4313-9AEA-4C772C29935D}"/>
              </a:ext>
            </a:extLst>
          </p:cNvPr>
          <p:cNvSpPr/>
          <p:nvPr/>
        </p:nvSpPr>
        <p:spPr>
          <a:xfrm>
            <a:off x="265339" y="856343"/>
            <a:ext cx="5104028" cy="446218"/>
          </a:xfrm>
          <a:prstGeom prst="roundRect">
            <a:avLst/>
          </a:prstGeom>
          <a:solidFill>
            <a:schemeClr val="accent2">
              <a:lumMod val="75000"/>
            </a:schemeClr>
          </a:solidFill>
        </p:spPr>
        <p:style>
          <a:lnRef idx="3">
            <a:schemeClr val="lt1"/>
          </a:lnRef>
          <a:fillRef idx="1">
            <a:schemeClr val="accent6"/>
          </a:fillRef>
          <a:effectRef idx="1">
            <a:schemeClr val="accent6"/>
          </a:effectRef>
          <a:fontRef idx="minor">
            <a:schemeClr val="lt1"/>
          </a:fontRef>
        </p:style>
        <p:txBody>
          <a:bodyPr rtlCol="0" anchor="ctr"/>
          <a:lstStyle/>
          <a:p>
            <a:pPr marR="0" lvl="0" algn="just" defTabSz="457200" rtl="0" eaLnBrk="1" fontAlgn="auto" latinLnBrk="0" hangingPunct="1">
              <a:lnSpc>
                <a:spcPct val="200000"/>
              </a:lnSpc>
              <a:spcBef>
                <a:spcPts val="0"/>
              </a:spcBef>
              <a:spcAft>
                <a:spcPts val="0"/>
              </a:spcAft>
              <a:buClrTx/>
              <a:buSzTx/>
              <a:tabLst/>
              <a:defRPr/>
            </a:pPr>
            <a:r>
              <a:rPr lang="en-US" sz="1100" b="1" dirty="0">
                <a:latin typeface="Verdana" panose="020B0604030504040204" pitchFamily="34" charset="0"/>
                <a:ea typeface="Verdana" panose="020B0604030504040204" pitchFamily="34" charset="0"/>
              </a:rPr>
              <a:t>Monopoly  of Existing Players/Mergers and Acquisitions</a:t>
            </a:r>
          </a:p>
        </p:txBody>
      </p:sp>
      <p:sp>
        <p:nvSpPr>
          <p:cNvPr id="7" name="Rectangle: Rounded Corners 6">
            <a:extLst>
              <a:ext uri="{FF2B5EF4-FFF2-40B4-BE49-F238E27FC236}">
                <a16:creationId xmlns:a16="http://schemas.microsoft.com/office/drawing/2014/main" id="{6E0ADB8E-A294-48F0-99C1-0547CE1963CC}"/>
              </a:ext>
            </a:extLst>
          </p:cNvPr>
          <p:cNvSpPr/>
          <p:nvPr/>
        </p:nvSpPr>
        <p:spPr>
          <a:xfrm>
            <a:off x="265339" y="3056748"/>
            <a:ext cx="5104028" cy="446218"/>
          </a:xfrm>
          <a:prstGeom prst="roundRect">
            <a:avLst/>
          </a:prstGeom>
          <a:solidFill>
            <a:schemeClr val="accent2">
              <a:lumMod val="75000"/>
            </a:schemeClr>
          </a:solidFill>
        </p:spPr>
        <p:style>
          <a:lnRef idx="3">
            <a:schemeClr val="lt1"/>
          </a:lnRef>
          <a:fillRef idx="1">
            <a:schemeClr val="accent6"/>
          </a:fillRef>
          <a:effectRef idx="1">
            <a:schemeClr val="accent6"/>
          </a:effectRef>
          <a:fontRef idx="minor">
            <a:schemeClr val="lt1"/>
          </a:fontRef>
        </p:style>
        <p:txBody>
          <a:bodyPr rtlCol="0" anchor="ctr"/>
          <a:lstStyle/>
          <a:p>
            <a:pPr marR="0" lvl="0" algn="just" defTabSz="457200" rtl="0" eaLnBrk="1" fontAlgn="auto" latinLnBrk="0" hangingPunct="1">
              <a:lnSpc>
                <a:spcPct val="200000"/>
              </a:lnSpc>
              <a:spcBef>
                <a:spcPts val="0"/>
              </a:spcBef>
              <a:spcAft>
                <a:spcPts val="0"/>
              </a:spcAft>
              <a:buClrTx/>
              <a:buSzTx/>
              <a:tabLst/>
              <a:defRPr/>
            </a:pPr>
            <a:r>
              <a:rPr lang="en-US" sz="1100" b="1" dirty="0">
                <a:latin typeface="Verdana" panose="020B0604030504040204" pitchFamily="34" charset="0"/>
                <a:ea typeface="Verdana" panose="020B0604030504040204" pitchFamily="34" charset="0"/>
              </a:rPr>
              <a:t>Environmental Impacts - Rejected Concrete becomes Landfill</a:t>
            </a:r>
          </a:p>
        </p:txBody>
      </p:sp>
    </p:spTree>
    <p:extLst>
      <p:ext uri="{BB962C8B-B14F-4D97-AF65-F5344CB8AC3E}">
        <p14:creationId xmlns:p14="http://schemas.microsoft.com/office/powerpoint/2010/main" val="21225405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F395557-EEB5-47AE-A0C9-8A379AF8147C}"/>
              </a:ext>
            </a:extLst>
          </p:cNvPr>
          <p:cNvSpPr txBox="1"/>
          <p:nvPr/>
        </p:nvSpPr>
        <p:spPr>
          <a:xfrm>
            <a:off x="250821" y="980137"/>
            <a:ext cx="8550275" cy="1459054"/>
          </a:xfrm>
          <a:prstGeom prst="rect">
            <a:avLst/>
          </a:prstGeom>
          <a:noFill/>
        </p:spPr>
        <p:txBody>
          <a:bodyPr wrap="square">
            <a:spAutoFit/>
          </a:bodyPr>
          <a:lstStyle/>
          <a:p>
            <a:pPr algn="just">
              <a:lnSpc>
                <a:spcPts val="2200"/>
              </a:lnSpc>
              <a:defRPr/>
            </a:pPr>
            <a:r>
              <a:rPr lang="en-US" sz="1000" dirty="0">
                <a:latin typeface="Verdana" panose="020B0604030504040204" pitchFamily="34" charset="0"/>
                <a:ea typeface="Verdana" panose="020B0604030504040204" pitchFamily="34" charset="0"/>
              </a:rPr>
              <a:t>Product diversification is being undertaken by AAC Manufacturers to impart improved durability and aid in product reuse. Also enhanced properties such as fireproof and custom decorative AAC blocks and panels have been designed by manufacturers and are being offered to customers. For e.g. in 2021, </a:t>
            </a:r>
            <a:r>
              <a:rPr lang="en-US" sz="1000" dirty="0" err="1">
                <a:latin typeface="Verdana" panose="020B0604030504040204" pitchFamily="34" charset="0"/>
                <a:ea typeface="Verdana" panose="020B0604030504040204" pitchFamily="34" charset="0"/>
              </a:rPr>
              <a:t>Xella</a:t>
            </a:r>
            <a:r>
              <a:rPr lang="en-US" sz="1000" dirty="0">
                <a:latin typeface="Verdana" panose="020B0604030504040204" pitchFamily="34" charset="0"/>
                <a:ea typeface="Verdana" panose="020B0604030504040204" pitchFamily="34" charset="0"/>
              </a:rPr>
              <a:t> launched a fireproof AAC block of 24 cm wall thickness with fire resistance class EI-M 90 rating withstanding upto 1350 </a:t>
            </a:r>
            <a:r>
              <a:rPr lang="he-IL" sz="1000" dirty="0">
                <a:latin typeface="Calibri" panose="020F0502020204030204" pitchFamily="34" charset="0"/>
                <a:ea typeface="Verdana" panose="020B0604030504040204" pitchFamily="34" charset="0"/>
                <a:cs typeface="Calibri" panose="020F0502020204030204" pitchFamily="34" charset="0"/>
              </a:rPr>
              <a:t>֯</a:t>
            </a:r>
            <a:r>
              <a:rPr lang="en-US" sz="1000" dirty="0">
                <a:latin typeface="Calibri" panose="020F0502020204030204" pitchFamily="34" charset="0"/>
                <a:ea typeface="Verdana" panose="020B0604030504040204" pitchFamily="34" charset="0"/>
                <a:cs typeface="Calibri" panose="020F0502020204030204" pitchFamily="34" charset="0"/>
              </a:rPr>
              <a:t>degree </a:t>
            </a:r>
            <a:r>
              <a:rPr lang="en-US" sz="1000" dirty="0">
                <a:latin typeface="Verdana" panose="020B0604030504040204" pitchFamily="34" charset="0"/>
                <a:ea typeface="Verdana" panose="020B0604030504040204" pitchFamily="34" charset="0"/>
              </a:rPr>
              <a:t>C.  Another instance is of </a:t>
            </a:r>
            <a:r>
              <a:rPr lang="en-US" sz="1000" dirty="0" err="1">
                <a:latin typeface="Verdana" panose="020B0604030504040204" pitchFamily="34" charset="0"/>
                <a:ea typeface="Verdana" panose="020B0604030504040204" pitchFamily="34" charset="0"/>
              </a:rPr>
              <a:t>Aircrete</a:t>
            </a:r>
            <a:r>
              <a:rPr lang="en-US" sz="1000" dirty="0">
                <a:latin typeface="Verdana" panose="020B0604030504040204" pitchFamily="34" charset="0"/>
                <a:ea typeface="Verdana" panose="020B0604030504040204" pitchFamily="34" charset="0"/>
              </a:rPr>
              <a:t> with H+H is offering AAC blocks and panel production lines to offer array of customized finish patterns on the products</a:t>
            </a:r>
          </a:p>
        </p:txBody>
      </p:sp>
      <p:sp>
        <p:nvSpPr>
          <p:cNvPr id="10" name="TextBox 9">
            <a:extLst>
              <a:ext uri="{FF2B5EF4-FFF2-40B4-BE49-F238E27FC236}">
                <a16:creationId xmlns:a16="http://schemas.microsoft.com/office/drawing/2014/main" id="{320DD332-FA3B-4A7C-8F5A-4A480EDABE99}"/>
              </a:ext>
            </a:extLst>
          </p:cNvPr>
          <p:cNvSpPr txBox="1"/>
          <p:nvPr/>
        </p:nvSpPr>
        <p:spPr>
          <a:xfrm>
            <a:off x="264888" y="297521"/>
            <a:ext cx="5471885" cy="276999"/>
          </a:xfrm>
          <a:prstGeom prst="rect">
            <a:avLst/>
          </a:prstGeom>
          <a:noFill/>
        </p:spPr>
        <p:txBody>
          <a:bodyPr wrap="square" rtlCol="0">
            <a:spAutoFit/>
          </a:bodyPr>
          <a:lstStyle/>
          <a:p>
            <a:r>
              <a:rPr lang="en-US" sz="1200" b="1" u="none" strike="noStrike" kern="1200" spc="15" dirty="0">
                <a:solidFill>
                  <a:schemeClr val="tx1"/>
                </a:solidFill>
                <a:effectLst/>
                <a:latin typeface="Verdana" panose="020B0604030504040204" pitchFamily="34" charset="0"/>
                <a:ea typeface="Verdana" panose="020B0604030504040204" pitchFamily="34" charset="0"/>
                <a:cs typeface="Arial" panose="020B0604020202020204" pitchFamily="34" charset="0"/>
              </a:rPr>
              <a:t>Market Trends &amp; Developments</a:t>
            </a:r>
            <a:endParaRPr lang="en-IN" sz="1200" b="1" dirty="0">
              <a:latin typeface="Verdana" panose="020B0604030504040204" pitchFamily="34" charset="0"/>
              <a:ea typeface="Verdana" panose="020B0604030504040204" pitchFamily="34" charset="0"/>
            </a:endParaRPr>
          </a:p>
        </p:txBody>
      </p:sp>
      <p:sp>
        <p:nvSpPr>
          <p:cNvPr id="11" name="Rectangle: Rounded Corners 10">
            <a:extLst>
              <a:ext uri="{FF2B5EF4-FFF2-40B4-BE49-F238E27FC236}">
                <a16:creationId xmlns:a16="http://schemas.microsoft.com/office/drawing/2014/main" id="{37967A93-36C4-45D3-9E49-A133B38D9CCD}"/>
              </a:ext>
            </a:extLst>
          </p:cNvPr>
          <p:cNvSpPr/>
          <p:nvPr/>
        </p:nvSpPr>
        <p:spPr>
          <a:xfrm>
            <a:off x="264888" y="700914"/>
            <a:ext cx="2787350" cy="417190"/>
          </a:xfrm>
          <a:prstGeom prst="roundRect">
            <a:avLst/>
          </a:prstGeom>
          <a:solidFill>
            <a:srgbClr val="0070C0"/>
          </a:solidFill>
        </p:spPr>
        <p:style>
          <a:lnRef idx="3">
            <a:schemeClr val="lt1"/>
          </a:lnRef>
          <a:fillRef idx="1">
            <a:schemeClr val="accent6"/>
          </a:fillRef>
          <a:effectRef idx="1">
            <a:schemeClr val="accent6"/>
          </a:effectRef>
          <a:fontRef idx="minor">
            <a:schemeClr val="lt1"/>
          </a:fontRef>
        </p:style>
        <p:txBody>
          <a:bodyPr rtlCol="0" anchor="ctr"/>
          <a:lstStyle/>
          <a:p>
            <a:pPr marR="0" lvl="0" algn="just" defTabSz="457200" rtl="0" eaLnBrk="1" fontAlgn="auto" latinLnBrk="0" hangingPunct="1">
              <a:lnSpc>
                <a:spcPct val="200000"/>
              </a:lnSpc>
              <a:spcBef>
                <a:spcPts val="0"/>
              </a:spcBef>
              <a:spcAft>
                <a:spcPts val="0"/>
              </a:spcAft>
              <a:buClrTx/>
              <a:buSzTx/>
              <a:tabLst/>
              <a:defRPr/>
            </a:pPr>
            <a:r>
              <a:rPr lang="en-US" sz="1100" b="1" dirty="0">
                <a:latin typeface="Verdana" panose="020B0604030504040204" pitchFamily="34" charset="0"/>
                <a:ea typeface="Verdana" panose="020B0604030504040204" pitchFamily="34" charset="0"/>
              </a:rPr>
              <a:t>Product Diversification</a:t>
            </a:r>
          </a:p>
        </p:txBody>
      </p:sp>
      <p:sp>
        <p:nvSpPr>
          <p:cNvPr id="13" name="Rectangle: Rounded Corners 12">
            <a:extLst>
              <a:ext uri="{FF2B5EF4-FFF2-40B4-BE49-F238E27FC236}">
                <a16:creationId xmlns:a16="http://schemas.microsoft.com/office/drawing/2014/main" id="{EBE7DEEC-F782-4A69-85C4-0A9C619FCF10}"/>
              </a:ext>
            </a:extLst>
          </p:cNvPr>
          <p:cNvSpPr/>
          <p:nvPr/>
        </p:nvSpPr>
        <p:spPr>
          <a:xfrm>
            <a:off x="250821" y="2509819"/>
            <a:ext cx="3969485" cy="417190"/>
          </a:xfrm>
          <a:prstGeom prst="roundRect">
            <a:avLst/>
          </a:prstGeom>
          <a:solidFill>
            <a:srgbClr val="0070C0"/>
          </a:solidFill>
        </p:spPr>
        <p:style>
          <a:lnRef idx="3">
            <a:schemeClr val="lt1"/>
          </a:lnRef>
          <a:fillRef idx="1">
            <a:schemeClr val="accent6"/>
          </a:fillRef>
          <a:effectRef idx="1">
            <a:schemeClr val="accent6"/>
          </a:effectRef>
          <a:fontRef idx="minor">
            <a:schemeClr val="lt1"/>
          </a:fontRef>
        </p:style>
        <p:txBody>
          <a:bodyPr rtlCol="0" anchor="ctr"/>
          <a:lstStyle/>
          <a:p>
            <a:pPr marR="0" lvl="0" algn="just" defTabSz="457200" rtl="0" eaLnBrk="1" fontAlgn="auto" latinLnBrk="0" hangingPunct="1">
              <a:lnSpc>
                <a:spcPct val="200000"/>
              </a:lnSpc>
              <a:spcBef>
                <a:spcPts val="0"/>
              </a:spcBef>
              <a:spcAft>
                <a:spcPts val="0"/>
              </a:spcAft>
              <a:buClrTx/>
              <a:buSzTx/>
              <a:tabLst/>
              <a:defRPr/>
            </a:pPr>
            <a:r>
              <a:rPr lang="en-IN" sz="1100" b="1" dirty="0">
                <a:latin typeface="Verdana" panose="020B0604030504040204" pitchFamily="34" charset="0"/>
                <a:ea typeface="Verdana" panose="020B0604030504040204" pitchFamily="34" charset="0"/>
              </a:rPr>
              <a:t>Digitization from Design to Product Fabrication</a:t>
            </a:r>
            <a:endParaRPr lang="en-US" sz="1100" b="1" dirty="0">
              <a:latin typeface="Verdana" panose="020B0604030504040204" pitchFamily="34" charset="0"/>
              <a:ea typeface="Verdana" panose="020B0604030504040204" pitchFamily="34" charset="0"/>
            </a:endParaRPr>
          </a:p>
        </p:txBody>
      </p:sp>
      <p:sp>
        <p:nvSpPr>
          <p:cNvPr id="14" name="TextBox 13">
            <a:extLst>
              <a:ext uri="{FF2B5EF4-FFF2-40B4-BE49-F238E27FC236}">
                <a16:creationId xmlns:a16="http://schemas.microsoft.com/office/drawing/2014/main" id="{5E91C68B-8563-40E9-BEF6-988D76FEE4D5}"/>
              </a:ext>
            </a:extLst>
          </p:cNvPr>
          <p:cNvSpPr txBox="1"/>
          <p:nvPr/>
        </p:nvSpPr>
        <p:spPr>
          <a:xfrm>
            <a:off x="250820" y="2802546"/>
            <a:ext cx="8550275" cy="1741182"/>
          </a:xfrm>
          <a:prstGeom prst="rect">
            <a:avLst/>
          </a:prstGeom>
          <a:noFill/>
        </p:spPr>
        <p:txBody>
          <a:bodyPr wrap="square">
            <a:spAutoFit/>
          </a:bodyPr>
          <a:lstStyle/>
          <a:p>
            <a:pPr algn="just">
              <a:lnSpc>
                <a:spcPts val="2200"/>
              </a:lnSpc>
              <a:defRPr/>
            </a:pPr>
            <a:r>
              <a:rPr lang="en-US" sz="1000" dirty="0">
                <a:latin typeface="Verdana" panose="020B0604030504040204" pitchFamily="34" charset="0"/>
                <a:ea typeface="Verdana" panose="020B0604030504040204" pitchFamily="34" charset="0"/>
              </a:rPr>
              <a:t>Design of complete building structure using Digital Twin design software coupled with fabrication and production of the final product is being devised by AAC block manufacturers in conjunction with technology providers. This is owing to benefits such as reduced lead time in assembly and installation, product quality checks, raw material optimization. Currently this concept is being launched in residential sector and commercial sites with low acreage rates. In infrastructure and large commercial space construction pilot project are being undertaken currently by the market participants. Shift from PLC and SCADA controls towards integrated ERP platforms and Industry 4.0 suite is also being observed in the market</a:t>
            </a:r>
          </a:p>
        </p:txBody>
      </p:sp>
      <p:sp>
        <p:nvSpPr>
          <p:cNvPr id="15" name="Rectangle: Rounded Corners 14">
            <a:extLst>
              <a:ext uri="{FF2B5EF4-FFF2-40B4-BE49-F238E27FC236}">
                <a16:creationId xmlns:a16="http://schemas.microsoft.com/office/drawing/2014/main" id="{04618B94-0A5B-496D-9709-A67ED510A153}"/>
              </a:ext>
            </a:extLst>
          </p:cNvPr>
          <p:cNvSpPr/>
          <p:nvPr/>
        </p:nvSpPr>
        <p:spPr>
          <a:xfrm>
            <a:off x="264888" y="4543728"/>
            <a:ext cx="2920544" cy="415507"/>
          </a:xfrm>
          <a:prstGeom prst="roundRect">
            <a:avLst/>
          </a:prstGeom>
          <a:solidFill>
            <a:srgbClr val="0070C0"/>
          </a:solidFill>
        </p:spPr>
        <p:style>
          <a:lnRef idx="3">
            <a:schemeClr val="lt1"/>
          </a:lnRef>
          <a:fillRef idx="1">
            <a:schemeClr val="accent6"/>
          </a:fillRef>
          <a:effectRef idx="1">
            <a:schemeClr val="accent6"/>
          </a:effectRef>
          <a:fontRef idx="minor">
            <a:schemeClr val="lt1"/>
          </a:fontRef>
        </p:style>
        <p:txBody>
          <a:bodyPr rtlCol="0" anchor="ctr"/>
          <a:lstStyle/>
          <a:p>
            <a:pPr marR="0" lvl="0" algn="just" defTabSz="457200" rtl="0" eaLnBrk="1" fontAlgn="auto" latinLnBrk="0" hangingPunct="1">
              <a:lnSpc>
                <a:spcPct val="200000"/>
              </a:lnSpc>
              <a:spcBef>
                <a:spcPts val="0"/>
              </a:spcBef>
              <a:spcAft>
                <a:spcPts val="0"/>
              </a:spcAft>
              <a:buClrTx/>
              <a:buSzTx/>
              <a:tabLst/>
              <a:defRPr/>
            </a:pPr>
            <a:r>
              <a:rPr lang="en-IN" sz="1100" b="1" dirty="0">
                <a:latin typeface="Verdana" panose="020B0604030504040204" pitchFamily="34" charset="0"/>
                <a:ea typeface="Verdana" panose="020B0604030504040204" pitchFamily="34" charset="0"/>
              </a:rPr>
              <a:t>Dynamic Scale of Production</a:t>
            </a:r>
            <a:endParaRPr lang="en-US" sz="1100" b="1" dirty="0">
              <a:latin typeface="Verdana" panose="020B0604030504040204" pitchFamily="34" charset="0"/>
              <a:ea typeface="Verdana" panose="020B0604030504040204" pitchFamily="34" charset="0"/>
            </a:endParaRPr>
          </a:p>
        </p:txBody>
      </p:sp>
      <p:sp>
        <p:nvSpPr>
          <p:cNvPr id="16" name="TextBox 15">
            <a:extLst>
              <a:ext uri="{FF2B5EF4-FFF2-40B4-BE49-F238E27FC236}">
                <a16:creationId xmlns:a16="http://schemas.microsoft.com/office/drawing/2014/main" id="{527EFCA7-8A66-4A1B-B9DA-8301C4AA461B}"/>
              </a:ext>
            </a:extLst>
          </p:cNvPr>
          <p:cNvSpPr txBox="1"/>
          <p:nvPr/>
        </p:nvSpPr>
        <p:spPr>
          <a:xfrm>
            <a:off x="264888" y="4849963"/>
            <a:ext cx="8550275" cy="1176925"/>
          </a:xfrm>
          <a:prstGeom prst="rect">
            <a:avLst/>
          </a:prstGeom>
          <a:noFill/>
        </p:spPr>
        <p:txBody>
          <a:bodyPr wrap="square">
            <a:spAutoFit/>
          </a:bodyPr>
          <a:lstStyle/>
          <a:p>
            <a:pPr algn="just">
              <a:lnSpc>
                <a:spcPts val="2200"/>
              </a:lnSpc>
              <a:defRPr/>
            </a:pPr>
            <a:r>
              <a:rPr lang="en-US" sz="1000" dirty="0">
                <a:latin typeface="Verdana" panose="020B0604030504040204" pitchFamily="34" charset="0"/>
                <a:ea typeface="Verdana" panose="020B0604030504040204" pitchFamily="34" charset="0"/>
              </a:rPr>
              <a:t>AAC block manufacturers have installed production plants capable of operating under varied output rates to offset any undershoots or overshoots incurring inventory overheads and shortages of raw material input. Companies such as </a:t>
            </a:r>
            <a:r>
              <a:rPr lang="en-US" sz="1000" dirty="0" err="1">
                <a:latin typeface="Verdana" panose="020B0604030504040204" pitchFamily="34" charset="0"/>
                <a:ea typeface="Verdana" panose="020B0604030504040204" pitchFamily="34" charset="0"/>
              </a:rPr>
              <a:t>Bauroc</a:t>
            </a:r>
            <a:r>
              <a:rPr lang="en-US" sz="1000" dirty="0">
                <a:latin typeface="Verdana" panose="020B0604030504040204" pitchFamily="34" charset="0"/>
                <a:ea typeface="Verdana" panose="020B0604030504040204" pitchFamily="34" charset="0"/>
              </a:rPr>
              <a:t> which currently operate at 175,000 m</a:t>
            </a:r>
            <a:r>
              <a:rPr lang="en-US" sz="1000" baseline="30000" dirty="0">
                <a:latin typeface="Verdana" panose="020B0604030504040204" pitchFamily="34" charset="0"/>
                <a:ea typeface="Verdana" panose="020B0604030504040204" pitchFamily="34" charset="0"/>
              </a:rPr>
              <a:t>3  </a:t>
            </a:r>
            <a:r>
              <a:rPr lang="en-US" sz="1000" dirty="0">
                <a:latin typeface="Verdana" panose="020B0604030504040204" pitchFamily="34" charset="0"/>
                <a:ea typeface="Verdana" panose="020B0604030504040204" pitchFamily="34" charset="0"/>
              </a:rPr>
              <a:t>per annum can operate upto 230,000 m</a:t>
            </a:r>
            <a:r>
              <a:rPr lang="en-US" sz="1000" baseline="30000" dirty="0">
                <a:latin typeface="Verdana" panose="020B0604030504040204" pitchFamily="34" charset="0"/>
                <a:ea typeface="Verdana" panose="020B0604030504040204" pitchFamily="34" charset="0"/>
              </a:rPr>
              <a:t>3  </a:t>
            </a:r>
            <a:r>
              <a:rPr lang="en-US" sz="1000" dirty="0">
                <a:latin typeface="Verdana" panose="020B0604030504040204" pitchFamily="34" charset="0"/>
                <a:ea typeface="Verdana" panose="020B0604030504040204" pitchFamily="34" charset="0"/>
              </a:rPr>
              <a:t>per annum on required basis. </a:t>
            </a:r>
            <a:r>
              <a:rPr lang="en-US" sz="1000" dirty="0" err="1">
                <a:latin typeface="Verdana" panose="020B0604030504040204" pitchFamily="34" charset="0"/>
                <a:ea typeface="Verdana" panose="020B0604030504040204" pitchFamily="34" charset="0"/>
              </a:rPr>
              <a:t>Xella</a:t>
            </a:r>
            <a:r>
              <a:rPr lang="en-US" sz="1000" dirty="0">
                <a:latin typeface="Verdana" panose="020B0604030504040204" pitchFamily="34" charset="0"/>
                <a:ea typeface="Verdana" panose="020B0604030504040204" pitchFamily="34" charset="0"/>
              </a:rPr>
              <a:t> for instance has set up a pilot production plant which can be installed at any remote site thus offsetting product transportation costs.</a:t>
            </a:r>
          </a:p>
        </p:txBody>
      </p:sp>
    </p:spTree>
    <p:extLst>
      <p:ext uri="{BB962C8B-B14F-4D97-AF65-F5344CB8AC3E}">
        <p14:creationId xmlns:p14="http://schemas.microsoft.com/office/powerpoint/2010/main" val="20488133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4"/>
          </p:nvPr>
        </p:nvSpPr>
        <p:spPr/>
        <p:txBody>
          <a:bodyPr>
            <a:normAutofit/>
          </a:bodyPr>
          <a:lstStyle/>
          <a:p>
            <a:r>
              <a:rPr lang="en-US" sz="1600" spc="0" dirty="0">
                <a:solidFill>
                  <a:schemeClr val="tx1">
                    <a:lumMod val="85000"/>
                    <a:lumOff val="15000"/>
                  </a:schemeClr>
                </a:solidFill>
                <a:latin typeface="Montserrat" panose="02000505000000020004" pitchFamily="2" charset="0"/>
              </a:rPr>
              <a:t>Table of Contents</a:t>
            </a:r>
          </a:p>
        </p:txBody>
      </p:sp>
      <p:graphicFrame>
        <p:nvGraphicFramePr>
          <p:cNvPr id="5" name="Table 4">
            <a:extLst>
              <a:ext uri="{FF2B5EF4-FFF2-40B4-BE49-F238E27FC236}">
                <a16:creationId xmlns:a16="http://schemas.microsoft.com/office/drawing/2014/main" id="{6D86AC71-7CA7-432B-BB80-029BC5C85D5C}"/>
              </a:ext>
            </a:extLst>
          </p:cNvPr>
          <p:cNvGraphicFramePr>
            <a:graphicFrameLocks noGrp="1"/>
          </p:cNvGraphicFramePr>
          <p:nvPr>
            <p:extLst>
              <p:ext uri="{D42A27DB-BD31-4B8C-83A1-F6EECF244321}">
                <p14:modId xmlns:p14="http://schemas.microsoft.com/office/powerpoint/2010/main" val="799536836"/>
              </p:ext>
            </p:extLst>
          </p:nvPr>
        </p:nvGraphicFramePr>
        <p:xfrm>
          <a:off x="337599" y="796123"/>
          <a:ext cx="8425402" cy="4743450"/>
        </p:xfrm>
        <a:graphic>
          <a:graphicData uri="http://schemas.openxmlformats.org/drawingml/2006/table">
            <a:tbl>
              <a:tblPr firstRow="1" bandRow="1">
                <a:tableStyleId>{93296810-A885-4BE3-A3E7-6D5BEEA58F35}</a:tableStyleId>
              </a:tblPr>
              <a:tblGrid>
                <a:gridCol w="934274">
                  <a:extLst>
                    <a:ext uri="{9D8B030D-6E8A-4147-A177-3AD203B41FA5}">
                      <a16:colId xmlns:a16="http://schemas.microsoft.com/office/drawing/2014/main" val="20000"/>
                    </a:ext>
                  </a:extLst>
                </a:gridCol>
                <a:gridCol w="333643">
                  <a:extLst>
                    <a:ext uri="{9D8B030D-6E8A-4147-A177-3AD203B41FA5}">
                      <a16:colId xmlns:a16="http://schemas.microsoft.com/office/drawing/2014/main" val="1959656974"/>
                    </a:ext>
                  </a:extLst>
                </a:gridCol>
                <a:gridCol w="7157485">
                  <a:extLst>
                    <a:ext uri="{9D8B030D-6E8A-4147-A177-3AD203B41FA5}">
                      <a16:colId xmlns:a16="http://schemas.microsoft.com/office/drawing/2014/main" val="2805560030"/>
                    </a:ext>
                  </a:extLst>
                </a:gridCol>
              </a:tblGrid>
              <a:tr h="168322">
                <a:tc>
                  <a:txBody>
                    <a:bodyPr/>
                    <a:lstStyle/>
                    <a:p>
                      <a:pPr algn="ctr">
                        <a:lnSpc>
                          <a:spcPct val="100000"/>
                        </a:lnSpc>
                      </a:pPr>
                      <a:r>
                        <a:rPr lang="en-US" sz="1000" dirty="0">
                          <a:latin typeface="Arial" panose="020B0604020202020204" pitchFamily="34" charset="0"/>
                          <a:ea typeface="Verdana" panose="020B0604030504040204" pitchFamily="34" charset="0"/>
                          <a:cs typeface="Arial" panose="020B0604020202020204" pitchFamily="34" charset="0"/>
                        </a:rPr>
                        <a:t>S.</a:t>
                      </a:r>
                      <a:r>
                        <a:rPr lang="en-US" sz="1000" baseline="0" dirty="0">
                          <a:latin typeface="Arial" panose="020B0604020202020204" pitchFamily="34" charset="0"/>
                          <a:ea typeface="Verdana" panose="020B0604030504040204" pitchFamily="34" charset="0"/>
                          <a:cs typeface="Arial" panose="020B0604020202020204" pitchFamily="34" charset="0"/>
                        </a:rPr>
                        <a:t> No.</a:t>
                      </a:r>
                      <a:endParaRPr lang="en-US" sz="1000" dirty="0">
                        <a:solidFill>
                          <a:schemeClr val="bg1"/>
                        </a:solidFill>
                        <a:latin typeface="Arial" panose="020B0604020202020204" pitchFamily="34" charset="0"/>
                        <a:ea typeface="Verdana" panose="020B060403050404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4B696B"/>
                    </a:solidFill>
                  </a:tcPr>
                </a:tc>
                <a:tc gridSpan="2">
                  <a:txBody>
                    <a:bodyPr/>
                    <a:lstStyle/>
                    <a:p>
                      <a:pPr algn="ctr">
                        <a:lnSpc>
                          <a:spcPct val="100000"/>
                        </a:lnSpc>
                      </a:pPr>
                      <a:r>
                        <a:rPr lang="en-IN" sz="1000" kern="1200" dirty="0">
                          <a:latin typeface="Arial" panose="020B0604020202020204" pitchFamily="34" charset="0"/>
                          <a:ea typeface="Verdana" panose="020B0604030504040204" pitchFamily="34" charset="0"/>
                          <a:cs typeface="Arial" panose="020B0604020202020204" pitchFamily="34" charset="0"/>
                        </a:rPr>
                        <a:t>Contents</a:t>
                      </a:r>
                      <a:endParaRPr lang="en-IN" sz="1000" b="1" dirty="0">
                        <a:solidFill>
                          <a:schemeClr val="bg1"/>
                        </a:solidFill>
                        <a:latin typeface="Arial" panose="020B0604020202020204" pitchFamily="34" charset="0"/>
                        <a:ea typeface="Verdana" panose="020B060403050404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4B696B"/>
                    </a:solidFill>
                  </a:tcPr>
                </a:tc>
                <a:tc hMerge="1">
                  <a:txBody>
                    <a:bodyPr/>
                    <a:lstStyle/>
                    <a:p>
                      <a:pPr algn="ctr">
                        <a:lnSpc>
                          <a:spcPct val="100000"/>
                        </a:lnSpc>
                      </a:pPr>
                      <a:endParaRPr lang="en-IN" sz="1000" b="1" dirty="0">
                        <a:solidFill>
                          <a:schemeClr val="bg1"/>
                        </a:solidFill>
                        <a:latin typeface="Arial" panose="020B0604020202020204" pitchFamily="34" charset="0"/>
                        <a:ea typeface="Verdana" panose="020B060403050404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4B696B"/>
                    </a:solidFill>
                  </a:tcPr>
                </a:tc>
                <a:extLst>
                  <a:ext uri="{0D108BD9-81ED-4DB2-BD59-A6C34878D82A}">
                    <a16:rowId xmlns:a16="http://schemas.microsoft.com/office/drawing/2014/main" val="10000"/>
                  </a:ext>
                </a:extLst>
              </a:tr>
              <a:tr h="168322">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00" b="1" u="none" strike="noStrike" kern="1200" spc="15" dirty="0">
                          <a:solidFill>
                            <a:schemeClr val="tx1"/>
                          </a:solidFill>
                          <a:effectLst/>
                          <a:latin typeface="Arial" panose="020B0604020202020204" pitchFamily="34" charset="0"/>
                          <a:ea typeface="Verdana" panose="020B0604030504040204" pitchFamily="34" charset="0"/>
                          <a:cs typeface="Arial" panose="020B0604020202020204" pitchFamily="34" charset="0"/>
                        </a:rPr>
                        <a:t>12.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algn="just" fontAlgn="ctr"/>
                      <a:r>
                        <a:rPr lang="en-US" sz="1000" b="1" u="none" strike="noStrike" kern="1200" spc="15" dirty="0">
                          <a:solidFill>
                            <a:schemeClr val="tx1"/>
                          </a:solidFill>
                          <a:effectLst/>
                          <a:latin typeface="Arial" panose="020B0604020202020204" pitchFamily="34" charset="0"/>
                          <a:ea typeface="Verdana" panose="020B0604030504040204" pitchFamily="34" charset="0"/>
                          <a:cs typeface="Arial" panose="020B0604020202020204" pitchFamily="34" charset="0"/>
                        </a:rPr>
                        <a:t>Sustainable Use of Autoclaved Aerated Concrete </a:t>
                      </a:r>
                      <a:r>
                        <a:rPr lang="en-US" sz="1000" b="0" u="none" strike="noStrike" kern="1200" spc="15" dirty="0">
                          <a:solidFill>
                            <a:schemeClr val="tx1"/>
                          </a:solidFill>
                          <a:effectLst/>
                          <a:latin typeface="Arial" panose="020B0604020202020204" pitchFamily="34" charset="0"/>
                          <a:ea typeface="Verdana" panose="020B0604030504040204" pitchFamily="34" charset="0"/>
                          <a:cs typeface="Arial" panose="020B0604020202020204" pitchFamily="34" charset="0"/>
                        </a:rPr>
                        <a:t>( This chapter will contain details of any AAC products available which  has material emitting less CO2. </a:t>
                      </a:r>
                    </a:p>
                    <a:p>
                      <a:pPr algn="just" fontAlgn="ctr"/>
                      <a:r>
                        <a:rPr lang="en-US" sz="1000" b="0" u="none" strike="noStrike" kern="1200" spc="15" dirty="0">
                          <a:solidFill>
                            <a:schemeClr val="tx1"/>
                          </a:solidFill>
                          <a:effectLst/>
                          <a:latin typeface="Arial" panose="020B0604020202020204" pitchFamily="34" charset="0"/>
                          <a:ea typeface="Verdana" panose="020B0604030504040204" pitchFamily="34" charset="0"/>
                          <a:cs typeface="Arial" panose="020B0604020202020204" pitchFamily="34" charset="0"/>
                        </a:rPr>
                        <a:t>(1) AAC manufacturing technology to reduce CO2 emissions in all processes related to AAC manufacturing (from raw material manufacturing to AAC manufacturing).</a:t>
                      </a:r>
                    </a:p>
                    <a:p>
                      <a:pPr algn="just" fontAlgn="ctr"/>
                      <a:r>
                        <a:rPr lang="en-US" sz="1000" b="0" u="none" strike="noStrike" kern="1200" spc="15" dirty="0">
                          <a:solidFill>
                            <a:schemeClr val="tx1"/>
                          </a:solidFill>
                          <a:effectLst/>
                          <a:latin typeface="Arial" panose="020B0604020202020204" pitchFamily="34" charset="0"/>
                          <a:ea typeface="Verdana" panose="020B0604030504040204" pitchFamily="34" charset="0"/>
                          <a:cs typeface="Arial" panose="020B0604020202020204" pitchFamily="34" charset="0"/>
                        </a:rPr>
                        <a:t>(2) Technology that reduces CO2 emissions when using AAC. </a:t>
                      </a:r>
                      <a:r>
                        <a:rPr lang="en-US" sz="1000" b="0" i="1" u="none" strike="noStrike" kern="1200" spc="15" dirty="0">
                          <a:solidFill>
                            <a:schemeClr val="tx1"/>
                          </a:solidFill>
                          <a:effectLst/>
                          <a:latin typeface="Arial" panose="020B0604020202020204" pitchFamily="34" charset="0"/>
                          <a:ea typeface="Verdana" panose="020B0604030504040204" pitchFamily="34" charset="0"/>
                          <a:cs typeface="Arial" panose="020B0604020202020204" pitchFamily="34" charset="0"/>
                        </a:rPr>
                        <a:t>(For example, Thermal Insulation Property) </a:t>
                      </a:r>
                    </a:p>
                    <a:p>
                      <a:pPr algn="just" fontAlgn="ctr"/>
                      <a:r>
                        <a:rPr lang="en-US" sz="1000" b="0" u="none" strike="noStrike" kern="1200" spc="15" dirty="0">
                          <a:solidFill>
                            <a:schemeClr val="tx1"/>
                          </a:solidFill>
                          <a:effectLst/>
                          <a:latin typeface="Arial" panose="020B0604020202020204" pitchFamily="34" charset="0"/>
                          <a:ea typeface="Verdana" panose="020B0604030504040204" pitchFamily="34" charset="0"/>
                          <a:cs typeface="Arial" panose="020B0604020202020204" pitchFamily="34" charset="0"/>
                        </a:rPr>
                        <a:t>Any examples of research and developing of these products? Any examples of marketing and selling of AAC products emitting less CO2.</a:t>
                      </a:r>
                      <a:endParaRPr lang="en-IN" sz="1000" b="1" u="none" strike="noStrike" kern="1200" spc="15" dirty="0">
                        <a:solidFill>
                          <a:schemeClr val="tx1"/>
                        </a:solidFill>
                        <a:effectLst/>
                        <a:latin typeface="Arial" panose="020B0604020202020204" pitchFamily="34" charset="0"/>
                        <a:ea typeface="Verdana" panose="020B060403050404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IN"/>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78303928"/>
                  </a:ext>
                </a:extLst>
              </a:tr>
              <a:tr h="168322">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sz="1000" b="1" i="0" u="none" strike="noStrike" kern="1200" spc="15" dirty="0">
                          <a:solidFill>
                            <a:schemeClr val="tx1"/>
                          </a:solidFill>
                          <a:effectLst/>
                          <a:latin typeface="Arial" panose="020B0604020202020204" pitchFamily="34" charset="0"/>
                          <a:ea typeface="Verdana" panose="020B0604030504040204" pitchFamily="34" charset="0"/>
                          <a:cs typeface="Arial" panose="020B0604020202020204" pitchFamily="34" charset="0"/>
                        </a:rPr>
                        <a:t>13.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algn="l" defTabSz="914400" rtl="0" eaLnBrk="1" fontAlgn="ctr" latinLnBrk="0" hangingPunct="1"/>
                      <a:r>
                        <a:rPr lang="en-IN" sz="1000" b="0" i="0" u="none" strike="noStrike" kern="1200" dirty="0">
                          <a:solidFill>
                            <a:schemeClr val="tx1"/>
                          </a:solidFill>
                          <a:effectLst/>
                          <a:latin typeface="Arial" panose="020B0604020202020204" pitchFamily="34" charset="0"/>
                          <a:ea typeface="Verdana" panose="020B0604030504040204" pitchFamily="34" charset="0"/>
                          <a:cs typeface="Arial" panose="020B0604020202020204" pitchFamily="34" charset="0"/>
                        </a:rPr>
                        <a:t>  </a:t>
                      </a:r>
                      <a:r>
                        <a:rPr lang="en-IN" sz="1000" b="1" i="0" u="none" strike="noStrike" kern="1200" dirty="0">
                          <a:solidFill>
                            <a:schemeClr val="tx1"/>
                          </a:solidFill>
                          <a:effectLst/>
                          <a:latin typeface="Arial" panose="020B0604020202020204" pitchFamily="34" charset="0"/>
                          <a:ea typeface="Verdana" panose="020B0604030504040204" pitchFamily="34" charset="0"/>
                          <a:cs typeface="Arial" panose="020B0604020202020204" pitchFamily="34" charset="0"/>
                        </a:rPr>
                        <a:t>Inter-corporation CO2 emission trading in Europe ( Qualitative ) </a:t>
                      </a:r>
                      <a:r>
                        <a:rPr lang="en-IN" sz="1000" b="0" i="0" u="none" strike="noStrike" kern="1200" dirty="0">
                          <a:solidFill>
                            <a:schemeClr val="tx1"/>
                          </a:solidFill>
                          <a:effectLst/>
                          <a:latin typeface="Arial" panose="020B0604020202020204" pitchFamily="34" charset="0"/>
                          <a:ea typeface="Verdana" panose="020B0604030504040204" pitchFamily="34" charset="0"/>
                          <a:cs typeface="Arial" panose="020B0604020202020204" pitchFamily="34" charset="0"/>
                        </a:rPr>
                        <a:t>( This chapter will contain the following : Whether companies sell their CO2 emission rights to other companies? Amount of money spent in CO2 emission right trading( total or average)? CO2 emission right trading amount may soon exceed European per tonne penalty charged by EU government, which will make it cheaper to just pay penalty. How do European companies think about this situation? </a:t>
                      </a:r>
                    </a:p>
                    <a:p>
                      <a:pPr marL="0" algn="l" defTabSz="914400" rtl="0" eaLnBrk="1" fontAlgn="ctr" latinLnBrk="0" hangingPunct="1"/>
                      <a:endParaRPr lang="en-IN" sz="1000" b="1" i="0" u="none" strike="noStrike" kern="1200" dirty="0">
                        <a:solidFill>
                          <a:schemeClr val="tx1"/>
                        </a:solidFill>
                        <a:effectLst/>
                        <a:latin typeface="Arial" panose="020B0604020202020204" pitchFamily="34" charset="0"/>
                        <a:ea typeface="Verdana" panose="020B0604030504040204" pitchFamily="34" charset="0"/>
                        <a:cs typeface="Arial" panose="020B0604020202020204" pitchFamily="34" charset="0"/>
                      </a:endParaRPr>
                    </a:p>
                  </a:txBody>
                  <a:tcPr marL="9525" marR="9525" marT="9525" marB="0"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algn="just" defTabSz="914400" rtl="0" eaLnBrk="1" fontAlgn="ctr" latinLnBrk="0" hangingPunct="1"/>
                      <a:endParaRPr lang="en-IN" sz="1000" b="0" i="0" u="none" strike="noStrike" kern="1200" dirty="0">
                        <a:solidFill>
                          <a:schemeClr val="tx1"/>
                        </a:solidFill>
                        <a:effectLst/>
                        <a:latin typeface="Arial" panose="020B0604020202020204" pitchFamily="34" charset="0"/>
                        <a:ea typeface="Verdana" panose="020B0604030504040204" pitchFamily="34" charset="0"/>
                        <a:cs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53738696"/>
                  </a:ext>
                </a:extLst>
              </a:tr>
              <a:tr h="168322">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sz="1000" b="1" i="0" u="none" strike="noStrike" kern="1200" spc="15" dirty="0">
                          <a:solidFill>
                            <a:schemeClr val="tx1"/>
                          </a:solidFill>
                          <a:effectLst/>
                          <a:latin typeface="Arial" panose="020B0604020202020204" pitchFamily="34" charset="0"/>
                          <a:ea typeface="Verdana" panose="020B0604030504040204" pitchFamily="34" charset="0"/>
                          <a:cs typeface="Arial" panose="020B0604020202020204" pitchFamily="34" charset="0"/>
                        </a:rPr>
                        <a:t>14.</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algn="l" defTabSz="914400" rtl="0" eaLnBrk="1" fontAlgn="ctr" latinLnBrk="0" hangingPunct="1"/>
                      <a:r>
                        <a:rPr lang="en-US" sz="1000" b="1" i="0" u="none" strike="noStrike" kern="1200" dirty="0">
                          <a:solidFill>
                            <a:schemeClr val="tx1"/>
                          </a:solidFill>
                          <a:effectLst/>
                          <a:latin typeface="Arial" panose="020B0604020202020204" pitchFamily="34" charset="0"/>
                          <a:ea typeface="Verdana" panose="020B0604030504040204" pitchFamily="34" charset="0"/>
                          <a:cs typeface="Arial" panose="020B0604020202020204" pitchFamily="34" charset="0"/>
                        </a:rPr>
                        <a:t>Subsidy system in Europe ( Qualitative ) </a:t>
                      </a:r>
                      <a:r>
                        <a:rPr lang="en-US" sz="1000" b="0" i="0" u="none" strike="noStrike" kern="1200" dirty="0">
                          <a:solidFill>
                            <a:schemeClr val="tx1"/>
                          </a:solidFill>
                          <a:effectLst/>
                          <a:latin typeface="Arial" panose="020B0604020202020204" pitchFamily="34" charset="0"/>
                          <a:ea typeface="Verdana" panose="020B0604030504040204" pitchFamily="34" charset="0"/>
                          <a:cs typeface="Arial" panose="020B0604020202020204" pitchFamily="34" charset="0"/>
                        </a:rPr>
                        <a:t>( This chapter will contain details of whether EU Government or any member Country’s Government have any subsidies for companies' sales or R&amp;D activities of Autoclaved Aerated Concrete made of materials with reduced amount of CO2 emission? </a:t>
                      </a:r>
                    </a:p>
                    <a:p>
                      <a:pPr marL="0" algn="l" defTabSz="914400" rtl="0" eaLnBrk="1" fontAlgn="ctr" latinLnBrk="0" hangingPunct="1"/>
                      <a:endParaRPr lang="en-IN" sz="1000" b="1" i="0" u="none" strike="noStrike" kern="1200" dirty="0">
                        <a:solidFill>
                          <a:schemeClr val="tx1"/>
                        </a:solidFill>
                        <a:effectLst/>
                        <a:latin typeface="Arial" panose="020B0604020202020204" pitchFamily="34" charset="0"/>
                        <a:ea typeface="Verdana" panose="020B0604030504040204" pitchFamily="34" charset="0"/>
                        <a:cs typeface="Arial" panose="020B0604020202020204" pitchFamily="34" charset="0"/>
                      </a:endParaRPr>
                    </a:p>
                  </a:txBody>
                  <a:tcPr marL="9525" marR="9525" marT="9525" marB="0"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algn="just" defTabSz="914400" rtl="0" eaLnBrk="1" fontAlgn="ctr" latinLnBrk="0" hangingPunct="1"/>
                      <a:endParaRPr lang="en-IN" sz="1000" b="0" i="0" u="none" strike="noStrike" kern="1200" dirty="0">
                        <a:solidFill>
                          <a:schemeClr val="tx1"/>
                        </a:solidFill>
                        <a:effectLst/>
                        <a:latin typeface="Arial" panose="020B0604020202020204" pitchFamily="34" charset="0"/>
                        <a:ea typeface="Verdana" panose="020B0604030504040204" pitchFamily="34" charset="0"/>
                        <a:cs typeface="Arial" panose="020B0604020202020204" pitchFamily="34" charset="0"/>
                      </a:endParaRPr>
                    </a:p>
                  </a:txBody>
                  <a:tcPr marL="9525" marR="9525" marT="9525" marB="0" anchor="ctr"/>
                </a:tc>
                <a:extLst>
                  <a:ext uri="{0D108BD9-81ED-4DB2-BD59-A6C34878D82A}">
                    <a16:rowId xmlns:a16="http://schemas.microsoft.com/office/drawing/2014/main" val="1821831982"/>
                  </a:ext>
                </a:extLst>
              </a:tr>
              <a:tr h="168322">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sz="1000" b="1" i="0" u="none" strike="noStrike" kern="1200" spc="15" dirty="0">
                          <a:solidFill>
                            <a:schemeClr val="tx1"/>
                          </a:solidFill>
                          <a:effectLst/>
                          <a:latin typeface="Arial" panose="020B0604020202020204" pitchFamily="34" charset="0"/>
                          <a:ea typeface="Verdana" panose="020B0604030504040204" pitchFamily="34" charset="0"/>
                          <a:cs typeface="Arial" panose="020B0604020202020204" pitchFamily="34" charset="0"/>
                        </a:rPr>
                        <a:t>15.</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algn="l" defTabSz="914400" rtl="0" eaLnBrk="1" fontAlgn="ctr" latinLnBrk="0" hangingPunct="1"/>
                      <a:r>
                        <a:rPr lang="en-US" sz="1000" b="1" i="0" u="none" strike="noStrike" kern="1200" dirty="0">
                          <a:solidFill>
                            <a:schemeClr val="tx1"/>
                          </a:solidFill>
                          <a:effectLst/>
                          <a:latin typeface="Arial" panose="020B0604020202020204" pitchFamily="34" charset="0"/>
                          <a:ea typeface="Verdana" panose="020B0604030504040204" pitchFamily="34" charset="0"/>
                          <a:cs typeface="Arial" panose="020B0604020202020204" pitchFamily="34" charset="0"/>
                        </a:rPr>
                        <a:t>Strategic Recommendations</a:t>
                      </a:r>
                      <a:endParaRPr lang="en-IN" sz="1000" b="1" i="0" u="none" strike="noStrike" kern="1200" dirty="0">
                        <a:solidFill>
                          <a:schemeClr val="tx1"/>
                        </a:solidFill>
                        <a:effectLst/>
                        <a:latin typeface="Arial" panose="020B0604020202020204" pitchFamily="34" charset="0"/>
                        <a:ea typeface="Verdana" panose="020B0604030504040204" pitchFamily="34" charset="0"/>
                        <a:cs typeface="Arial" panose="020B0604020202020204" pitchFamily="34" charset="0"/>
                      </a:endParaRPr>
                    </a:p>
                  </a:txBody>
                  <a:tcPr marL="9525" marR="9525" marT="9525" marB="0"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algn="just" defTabSz="914400" rtl="0" eaLnBrk="1" fontAlgn="ctr" latinLnBrk="0" hangingPunct="1"/>
                      <a:endParaRPr lang="en-IN" sz="1000" b="0" i="0" u="none" strike="noStrike" kern="1200" dirty="0">
                        <a:solidFill>
                          <a:schemeClr val="tx1"/>
                        </a:solidFill>
                        <a:effectLst/>
                        <a:latin typeface="Arial" panose="020B0604020202020204" pitchFamily="34" charset="0"/>
                        <a:ea typeface="Verdana" panose="020B060403050404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1099996051"/>
                  </a:ext>
                </a:extLst>
              </a:tr>
              <a:tr h="168322">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endParaRPr lang="en-US" sz="1000" b="1" i="0" u="none" strike="noStrike" kern="1200" spc="15" dirty="0">
                        <a:solidFill>
                          <a:schemeClr val="tx1"/>
                        </a:solidFill>
                        <a:effectLst/>
                        <a:latin typeface="Arial" panose="020B0604020202020204" pitchFamily="34" charset="0"/>
                        <a:ea typeface="Verdana" panose="020B060403050404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endParaRPr lang="en-IN" sz="1000" b="0" i="0" u="none" strike="noStrike" kern="1200" dirty="0">
                        <a:solidFill>
                          <a:schemeClr val="tx1"/>
                        </a:solidFill>
                        <a:effectLst/>
                        <a:latin typeface="Arial" panose="020B0604020202020204" pitchFamily="34" charset="0"/>
                        <a:ea typeface="Verdana" panose="020B0604030504040204" pitchFamily="34" charset="0"/>
                        <a:cs typeface="Arial" panose="020B0604020202020204" pitchFamily="34" charset="0"/>
                      </a:endParaRPr>
                    </a:p>
                  </a:txBody>
                  <a:tcPr marL="9525" marR="9525" marT="9525" marB="0"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just" defTabSz="914400" rtl="0" eaLnBrk="1" fontAlgn="ctr" latinLnBrk="0" hangingPunct="1"/>
                      <a:endParaRPr lang="en-IN" sz="1000" b="0" i="0" u="none" strike="noStrike" kern="1200" dirty="0">
                        <a:solidFill>
                          <a:schemeClr val="tx1"/>
                        </a:solidFill>
                        <a:effectLst/>
                        <a:latin typeface="Arial" panose="020B0604020202020204" pitchFamily="34" charset="0"/>
                        <a:ea typeface="Verdana" panose="020B060403050404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val="1496880890"/>
                  </a:ext>
                </a:extLst>
              </a:tr>
              <a:tr h="168322">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endParaRPr lang="en-US" sz="1000" b="1" i="0" u="none" strike="noStrike" kern="1200" spc="15" dirty="0">
                        <a:solidFill>
                          <a:schemeClr val="tx1"/>
                        </a:solidFill>
                        <a:effectLst/>
                        <a:latin typeface="Arial" panose="020B0604020202020204" pitchFamily="34" charset="0"/>
                        <a:ea typeface="Verdana" panose="020B060403050404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algn="l" defTabSz="914400" rtl="0" eaLnBrk="1" fontAlgn="ctr" latinLnBrk="0" hangingPunct="1"/>
                      <a:endParaRPr lang="en-IN" sz="1000" b="1" i="0" u="none" strike="noStrike" kern="1200" dirty="0">
                        <a:solidFill>
                          <a:schemeClr val="tx1"/>
                        </a:solidFill>
                        <a:effectLst/>
                        <a:latin typeface="Arial" panose="020B0604020202020204" pitchFamily="34" charset="0"/>
                        <a:ea typeface="Verdana" panose="020B0604030504040204" pitchFamily="34" charset="0"/>
                        <a:cs typeface="Arial" panose="020B0604020202020204" pitchFamily="34" charset="0"/>
                      </a:endParaRPr>
                    </a:p>
                  </a:txBody>
                  <a:tcPr marL="9525" marR="9525" marT="9525" marB="0"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IN"/>
                    </a:p>
                  </a:txBody>
                  <a:tcPr/>
                </a:tc>
                <a:extLst>
                  <a:ext uri="{0D108BD9-81ED-4DB2-BD59-A6C34878D82A}">
                    <a16:rowId xmlns:a16="http://schemas.microsoft.com/office/drawing/2014/main" val="1857998648"/>
                  </a:ext>
                </a:extLst>
              </a:tr>
              <a:tr h="168322">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endParaRPr lang="en-US" sz="1000" b="1" i="0" u="none" strike="noStrike" kern="1200" spc="15" dirty="0">
                        <a:solidFill>
                          <a:schemeClr val="tx1"/>
                        </a:solidFill>
                        <a:effectLst/>
                        <a:latin typeface="Arial" panose="020B0604020202020204" pitchFamily="34" charset="0"/>
                        <a:ea typeface="Verdana" panose="020B060403050404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algn="l" defTabSz="914400" rtl="0" eaLnBrk="1" fontAlgn="ctr" latinLnBrk="0" hangingPunct="1"/>
                      <a:endParaRPr lang="en-IN" sz="1000" b="1" i="0" u="none" strike="noStrike" kern="1200" dirty="0">
                        <a:solidFill>
                          <a:schemeClr val="tx1"/>
                        </a:solidFill>
                        <a:effectLst/>
                        <a:latin typeface="Arial" panose="020B0604020202020204" pitchFamily="34" charset="0"/>
                        <a:ea typeface="Verdana" panose="020B0604030504040204" pitchFamily="34" charset="0"/>
                        <a:cs typeface="Arial" panose="020B0604020202020204" pitchFamily="34" charset="0"/>
                      </a:endParaRPr>
                    </a:p>
                  </a:txBody>
                  <a:tcPr marL="9525" marR="9525" marT="9525" marB="0"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IN"/>
                    </a:p>
                  </a:txBody>
                  <a:tcPr/>
                </a:tc>
                <a:extLst>
                  <a:ext uri="{0D108BD9-81ED-4DB2-BD59-A6C34878D82A}">
                    <a16:rowId xmlns:a16="http://schemas.microsoft.com/office/drawing/2014/main" val="2986369049"/>
                  </a:ext>
                </a:extLst>
              </a:tr>
              <a:tr h="168322">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endParaRPr lang="en-US" sz="1000" b="1" i="0" u="none" strike="noStrike" kern="1200" spc="15" dirty="0">
                        <a:solidFill>
                          <a:schemeClr val="tx1"/>
                        </a:solidFill>
                        <a:effectLst/>
                        <a:latin typeface="Arial" panose="020B0604020202020204" pitchFamily="34" charset="0"/>
                        <a:ea typeface="Verdana" panose="020B060403050404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algn="l" defTabSz="914400" rtl="0" eaLnBrk="1" fontAlgn="ctr" latinLnBrk="0" hangingPunct="1"/>
                      <a:endParaRPr lang="en-IN" sz="1000" b="1" i="0" u="none" strike="noStrike" kern="1200" dirty="0">
                        <a:solidFill>
                          <a:schemeClr val="tx1"/>
                        </a:solidFill>
                        <a:effectLst/>
                        <a:latin typeface="Arial" panose="020B0604020202020204" pitchFamily="34" charset="0"/>
                        <a:ea typeface="Verdana" panose="020B0604030504040204" pitchFamily="34" charset="0"/>
                        <a:cs typeface="Arial" panose="020B0604020202020204" pitchFamily="34" charset="0"/>
                      </a:endParaRPr>
                    </a:p>
                  </a:txBody>
                  <a:tcPr marL="9525" marR="9525" marT="9525" marB="0"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IN"/>
                    </a:p>
                  </a:txBody>
                  <a:tcPr/>
                </a:tc>
                <a:extLst>
                  <a:ext uri="{0D108BD9-81ED-4DB2-BD59-A6C34878D82A}">
                    <a16:rowId xmlns:a16="http://schemas.microsoft.com/office/drawing/2014/main" val="2300583601"/>
                  </a:ext>
                </a:extLst>
              </a:tr>
              <a:tr h="168322">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endParaRPr lang="en-US" sz="1000" b="1" i="0" u="none" strike="noStrike" kern="1200" spc="15" dirty="0">
                        <a:solidFill>
                          <a:schemeClr val="tx1"/>
                        </a:solidFill>
                        <a:effectLst/>
                        <a:latin typeface="Arial" panose="020B0604020202020204" pitchFamily="34" charset="0"/>
                        <a:ea typeface="Verdana" panose="020B060403050404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algn="l" defTabSz="914400" rtl="0" eaLnBrk="1" fontAlgn="ctr" latinLnBrk="0" hangingPunct="1"/>
                      <a:endParaRPr lang="en-IN" sz="1000" b="1" i="0" u="none" strike="noStrike" kern="1200" dirty="0">
                        <a:solidFill>
                          <a:schemeClr val="tx1"/>
                        </a:solidFill>
                        <a:effectLst/>
                        <a:latin typeface="Arial" panose="020B0604020202020204" pitchFamily="34" charset="0"/>
                        <a:ea typeface="Verdana" panose="020B0604030504040204" pitchFamily="34" charset="0"/>
                        <a:cs typeface="Arial" panose="020B0604020202020204" pitchFamily="34" charset="0"/>
                      </a:endParaRPr>
                    </a:p>
                  </a:txBody>
                  <a:tcPr marL="9525" marR="9525" marT="9525" marB="0"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IN"/>
                    </a:p>
                  </a:txBody>
                  <a:tcPr/>
                </a:tc>
                <a:extLst>
                  <a:ext uri="{0D108BD9-81ED-4DB2-BD59-A6C34878D82A}">
                    <a16:rowId xmlns:a16="http://schemas.microsoft.com/office/drawing/2014/main" val="3932405465"/>
                  </a:ext>
                </a:extLst>
              </a:tr>
              <a:tr h="168322">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endParaRPr lang="en-US" sz="1000" b="1" i="0" u="none" strike="noStrike" kern="1200" spc="15" dirty="0">
                        <a:solidFill>
                          <a:schemeClr val="tx1"/>
                        </a:solidFill>
                        <a:effectLst/>
                        <a:latin typeface="Arial" panose="020B0604020202020204" pitchFamily="34" charset="0"/>
                        <a:ea typeface="Verdana" panose="020B060403050404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algn="l" defTabSz="914400" rtl="0" eaLnBrk="1" fontAlgn="ctr" latinLnBrk="0" hangingPunct="1"/>
                      <a:endParaRPr lang="en-IN" sz="1000" b="1" i="0" u="none" strike="noStrike" kern="1200" dirty="0">
                        <a:solidFill>
                          <a:schemeClr val="tx1"/>
                        </a:solidFill>
                        <a:effectLst/>
                        <a:latin typeface="Arial" panose="020B0604020202020204" pitchFamily="34" charset="0"/>
                        <a:ea typeface="Verdana" panose="020B0604030504040204" pitchFamily="34" charset="0"/>
                        <a:cs typeface="Arial" panose="020B0604020202020204" pitchFamily="34" charset="0"/>
                      </a:endParaRPr>
                    </a:p>
                  </a:txBody>
                  <a:tcPr marL="9525" marR="9525" marT="9525" marB="0"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IN"/>
                    </a:p>
                  </a:txBody>
                  <a:tcPr/>
                </a:tc>
                <a:extLst>
                  <a:ext uri="{0D108BD9-81ED-4DB2-BD59-A6C34878D82A}">
                    <a16:rowId xmlns:a16="http://schemas.microsoft.com/office/drawing/2014/main" val="1454003736"/>
                  </a:ext>
                </a:extLst>
              </a:tr>
              <a:tr h="168322">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endParaRPr lang="en-US" sz="1000" b="1" i="0" u="none" strike="noStrike" kern="1200" spc="15" dirty="0">
                        <a:solidFill>
                          <a:schemeClr val="tx1"/>
                        </a:solidFill>
                        <a:effectLst/>
                        <a:latin typeface="Arial" panose="020B0604020202020204" pitchFamily="34" charset="0"/>
                        <a:ea typeface="Verdana" panose="020B060403050404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algn="l" defTabSz="914400" rtl="0" eaLnBrk="1" fontAlgn="ctr" latinLnBrk="0" hangingPunct="1"/>
                      <a:endParaRPr lang="en-IN" sz="1000" b="1" i="0" u="none" strike="noStrike" kern="1200" dirty="0">
                        <a:solidFill>
                          <a:schemeClr val="tx1"/>
                        </a:solidFill>
                        <a:effectLst/>
                        <a:latin typeface="Arial" panose="020B0604020202020204" pitchFamily="34" charset="0"/>
                        <a:ea typeface="Verdana" panose="020B0604030504040204" pitchFamily="34" charset="0"/>
                        <a:cs typeface="Arial" panose="020B0604020202020204" pitchFamily="34" charset="0"/>
                      </a:endParaRPr>
                    </a:p>
                  </a:txBody>
                  <a:tcPr marL="9525" marR="9525" marT="9525" marB="0"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IN"/>
                    </a:p>
                  </a:txBody>
                  <a:tcPr/>
                </a:tc>
                <a:extLst>
                  <a:ext uri="{0D108BD9-81ED-4DB2-BD59-A6C34878D82A}">
                    <a16:rowId xmlns:a16="http://schemas.microsoft.com/office/drawing/2014/main" val="1887732277"/>
                  </a:ext>
                </a:extLst>
              </a:tr>
            </a:tbl>
          </a:graphicData>
        </a:graphic>
      </p:graphicFrame>
    </p:spTree>
    <p:extLst>
      <p:ext uri="{BB962C8B-B14F-4D97-AF65-F5344CB8AC3E}">
        <p14:creationId xmlns:p14="http://schemas.microsoft.com/office/powerpoint/2010/main" val="309490903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F395557-EEB5-47AE-A0C9-8A379AF8147C}"/>
              </a:ext>
            </a:extLst>
          </p:cNvPr>
          <p:cNvSpPr txBox="1"/>
          <p:nvPr/>
        </p:nvSpPr>
        <p:spPr>
          <a:xfrm>
            <a:off x="250825" y="1157422"/>
            <a:ext cx="8550275" cy="1176925"/>
          </a:xfrm>
          <a:prstGeom prst="rect">
            <a:avLst/>
          </a:prstGeom>
          <a:noFill/>
        </p:spPr>
        <p:txBody>
          <a:bodyPr wrap="square">
            <a:spAutoFit/>
          </a:bodyPr>
          <a:lstStyle/>
          <a:p>
            <a:pPr algn="just">
              <a:lnSpc>
                <a:spcPts val="2200"/>
              </a:lnSpc>
              <a:defRPr/>
            </a:pPr>
            <a:r>
              <a:rPr lang="en-US" sz="1000" dirty="0">
                <a:latin typeface="Verdana" panose="020B0604030504040204" pitchFamily="34" charset="0"/>
                <a:ea typeface="Verdana" panose="020B0604030504040204" pitchFamily="34" charset="0"/>
              </a:rPr>
              <a:t>AAC is produced from naturally occurring materials which are found in large amounts like fine sand, lime, water, other siliceous materials, small amount of aluminum powder, and some industrial byproducts. Furthermore, AAC production require relatively small amounts of raw materials per m^3 of product which provides high resource efficiency and ultimately results into a low environmental impact in all its life cycle.</a:t>
            </a:r>
          </a:p>
        </p:txBody>
      </p:sp>
      <p:sp>
        <p:nvSpPr>
          <p:cNvPr id="10" name="TextBox 9">
            <a:extLst>
              <a:ext uri="{FF2B5EF4-FFF2-40B4-BE49-F238E27FC236}">
                <a16:creationId xmlns:a16="http://schemas.microsoft.com/office/drawing/2014/main" id="{320DD332-FA3B-4A7C-8F5A-4A480EDABE99}"/>
              </a:ext>
            </a:extLst>
          </p:cNvPr>
          <p:cNvSpPr txBox="1"/>
          <p:nvPr/>
        </p:nvSpPr>
        <p:spPr>
          <a:xfrm>
            <a:off x="264888" y="297521"/>
            <a:ext cx="5471885" cy="276999"/>
          </a:xfrm>
          <a:prstGeom prst="rect">
            <a:avLst/>
          </a:prstGeom>
          <a:noFill/>
        </p:spPr>
        <p:txBody>
          <a:bodyPr wrap="square" rtlCol="0">
            <a:spAutoFit/>
          </a:bodyPr>
          <a:lstStyle/>
          <a:p>
            <a:r>
              <a:rPr lang="en-US" sz="1200" b="1" u="none" strike="noStrike" kern="1200" spc="15" dirty="0">
                <a:solidFill>
                  <a:schemeClr val="tx1"/>
                </a:solidFill>
                <a:effectLst/>
                <a:latin typeface="Verdana" panose="020B0604030504040204" pitchFamily="34" charset="0"/>
                <a:ea typeface="Verdana" panose="020B0604030504040204" pitchFamily="34" charset="0"/>
                <a:cs typeface="Arial" panose="020B0604020202020204" pitchFamily="34" charset="0"/>
              </a:rPr>
              <a:t>Sustainable Use of Autoclaved Aerated Concrete </a:t>
            </a:r>
            <a:endParaRPr lang="en-IN" sz="1200" b="1" dirty="0">
              <a:latin typeface="Verdana" panose="020B0604030504040204" pitchFamily="34" charset="0"/>
              <a:ea typeface="Verdana" panose="020B0604030504040204" pitchFamily="34" charset="0"/>
            </a:endParaRPr>
          </a:p>
        </p:txBody>
      </p:sp>
      <p:sp>
        <p:nvSpPr>
          <p:cNvPr id="11" name="Rectangle: Rounded Corners 10">
            <a:extLst>
              <a:ext uri="{FF2B5EF4-FFF2-40B4-BE49-F238E27FC236}">
                <a16:creationId xmlns:a16="http://schemas.microsoft.com/office/drawing/2014/main" id="{37967A93-36C4-45D3-9E49-A133B38D9CCD}"/>
              </a:ext>
            </a:extLst>
          </p:cNvPr>
          <p:cNvSpPr/>
          <p:nvPr/>
        </p:nvSpPr>
        <p:spPr>
          <a:xfrm>
            <a:off x="265339" y="812801"/>
            <a:ext cx="1142547" cy="417190"/>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marR="0" lvl="0" algn="just" defTabSz="457200" rtl="0" eaLnBrk="1" fontAlgn="auto" latinLnBrk="0" hangingPunct="1">
              <a:lnSpc>
                <a:spcPct val="200000"/>
              </a:lnSpc>
              <a:spcBef>
                <a:spcPts val="0"/>
              </a:spcBef>
              <a:spcAft>
                <a:spcPts val="0"/>
              </a:spcAft>
              <a:buClrTx/>
              <a:buSzTx/>
              <a:tabLst/>
              <a:defRPr/>
            </a:pPr>
            <a:r>
              <a:rPr lang="en-US" sz="1100" b="1" dirty="0">
                <a:latin typeface="Verdana" panose="020B0604030504040204" pitchFamily="34" charset="0"/>
                <a:ea typeface="Verdana" panose="020B0604030504040204" pitchFamily="34" charset="0"/>
              </a:rPr>
              <a:t>Resources</a:t>
            </a:r>
          </a:p>
        </p:txBody>
      </p:sp>
      <p:sp>
        <p:nvSpPr>
          <p:cNvPr id="13" name="Rectangle: Rounded Corners 12">
            <a:extLst>
              <a:ext uri="{FF2B5EF4-FFF2-40B4-BE49-F238E27FC236}">
                <a16:creationId xmlns:a16="http://schemas.microsoft.com/office/drawing/2014/main" id="{EBE7DEEC-F782-4A69-85C4-0A9C619FCF10}"/>
              </a:ext>
            </a:extLst>
          </p:cNvPr>
          <p:cNvSpPr/>
          <p:nvPr/>
        </p:nvSpPr>
        <p:spPr>
          <a:xfrm>
            <a:off x="265339" y="2343041"/>
            <a:ext cx="3516080" cy="417190"/>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marR="0" lvl="0" algn="just" defTabSz="457200" rtl="0" eaLnBrk="1" fontAlgn="auto" latinLnBrk="0" hangingPunct="1">
              <a:lnSpc>
                <a:spcPct val="200000"/>
              </a:lnSpc>
              <a:spcBef>
                <a:spcPts val="0"/>
              </a:spcBef>
              <a:spcAft>
                <a:spcPts val="0"/>
              </a:spcAft>
              <a:buClrTx/>
              <a:buSzTx/>
              <a:tabLst/>
              <a:defRPr/>
            </a:pPr>
            <a:r>
              <a:rPr lang="en-IN" sz="1100" b="1" dirty="0">
                <a:latin typeface="Verdana" panose="020B0604030504040204" pitchFamily="34" charset="0"/>
                <a:ea typeface="Verdana" panose="020B0604030504040204" pitchFamily="34" charset="0"/>
              </a:rPr>
              <a:t>Environmental Impact during Production </a:t>
            </a:r>
            <a:endParaRPr lang="en-US" sz="1100" b="1" dirty="0">
              <a:latin typeface="Verdana" panose="020B0604030504040204" pitchFamily="34" charset="0"/>
              <a:ea typeface="Verdana" panose="020B0604030504040204" pitchFamily="34" charset="0"/>
            </a:endParaRPr>
          </a:p>
        </p:txBody>
      </p:sp>
      <p:sp>
        <p:nvSpPr>
          <p:cNvPr id="14" name="TextBox 13">
            <a:extLst>
              <a:ext uri="{FF2B5EF4-FFF2-40B4-BE49-F238E27FC236}">
                <a16:creationId xmlns:a16="http://schemas.microsoft.com/office/drawing/2014/main" id="{5E91C68B-8563-40E9-BEF6-988D76FEE4D5}"/>
              </a:ext>
            </a:extLst>
          </p:cNvPr>
          <p:cNvSpPr txBox="1"/>
          <p:nvPr/>
        </p:nvSpPr>
        <p:spPr>
          <a:xfrm>
            <a:off x="250824" y="2696180"/>
            <a:ext cx="8550275" cy="1176925"/>
          </a:xfrm>
          <a:prstGeom prst="rect">
            <a:avLst/>
          </a:prstGeom>
          <a:noFill/>
        </p:spPr>
        <p:txBody>
          <a:bodyPr wrap="square">
            <a:spAutoFit/>
          </a:bodyPr>
          <a:lstStyle/>
          <a:p>
            <a:pPr algn="just">
              <a:lnSpc>
                <a:spcPts val="2200"/>
              </a:lnSpc>
              <a:defRPr/>
            </a:pPr>
            <a:r>
              <a:rPr lang="en-US" sz="1000" dirty="0">
                <a:latin typeface="Verdana" panose="020B0604030504040204" pitchFamily="34" charset="0"/>
                <a:ea typeface="Verdana" panose="020B0604030504040204" pitchFamily="34" charset="0"/>
              </a:rPr>
              <a:t>During the production process, no raw materials are wasted, and all production offcuts are delivered back into the production circuit. AAC manufacturing requires less energy, thereby reducing use of fossil fuels and associated emissions of carbon dioxide (CO2). In the production process, neither toxic gases nor water/steam are released into the environment. Industrial quality water is used during the production process.</a:t>
            </a:r>
          </a:p>
        </p:txBody>
      </p:sp>
      <p:sp>
        <p:nvSpPr>
          <p:cNvPr id="15" name="Rectangle: Rounded Corners 14">
            <a:extLst>
              <a:ext uri="{FF2B5EF4-FFF2-40B4-BE49-F238E27FC236}">
                <a16:creationId xmlns:a16="http://schemas.microsoft.com/office/drawing/2014/main" id="{04618B94-0A5B-496D-9709-A67ED510A153}"/>
              </a:ext>
            </a:extLst>
          </p:cNvPr>
          <p:cNvSpPr/>
          <p:nvPr/>
        </p:nvSpPr>
        <p:spPr>
          <a:xfrm>
            <a:off x="264888" y="3882143"/>
            <a:ext cx="2920544" cy="415507"/>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marR="0" lvl="0" algn="just" defTabSz="457200" rtl="0" eaLnBrk="1" fontAlgn="auto" latinLnBrk="0" hangingPunct="1">
              <a:lnSpc>
                <a:spcPct val="200000"/>
              </a:lnSpc>
              <a:spcBef>
                <a:spcPts val="0"/>
              </a:spcBef>
              <a:spcAft>
                <a:spcPts val="0"/>
              </a:spcAft>
              <a:buClrTx/>
              <a:buSzTx/>
              <a:tabLst/>
              <a:defRPr/>
            </a:pPr>
            <a:r>
              <a:rPr lang="en-IN" sz="1100" b="1" dirty="0">
                <a:latin typeface="Verdana" panose="020B0604030504040204" pitchFamily="34" charset="0"/>
                <a:ea typeface="Verdana" panose="020B0604030504040204" pitchFamily="34" charset="0"/>
              </a:rPr>
              <a:t>Environmental Impact during Use  </a:t>
            </a:r>
            <a:endParaRPr lang="en-US" sz="1100" b="1" dirty="0">
              <a:latin typeface="Verdana" panose="020B0604030504040204" pitchFamily="34" charset="0"/>
              <a:ea typeface="Verdana" panose="020B0604030504040204" pitchFamily="34" charset="0"/>
            </a:endParaRPr>
          </a:p>
        </p:txBody>
      </p:sp>
      <p:sp>
        <p:nvSpPr>
          <p:cNvPr id="16" name="TextBox 15">
            <a:extLst>
              <a:ext uri="{FF2B5EF4-FFF2-40B4-BE49-F238E27FC236}">
                <a16:creationId xmlns:a16="http://schemas.microsoft.com/office/drawing/2014/main" id="{527EFCA7-8A66-4A1B-B9DA-8301C4AA461B}"/>
              </a:ext>
            </a:extLst>
          </p:cNvPr>
          <p:cNvSpPr txBox="1"/>
          <p:nvPr/>
        </p:nvSpPr>
        <p:spPr>
          <a:xfrm>
            <a:off x="264888" y="4219936"/>
            <a:ext cx="8550275" cy="1176925"/>
          </a:xfrm>
          <a:prstGeom prst="rect">
            <a:avLst/>
          </a:prstGeom>
          <a:noFill/>
        </p:spPr>
        <p:txBody>
          <a:bodyPr wrap="square">
            <a:spAutoFit/>
          </a:bodyPr>
          <a:lstStyle/>
          <a:p>
            <a:pPr algn="just">
              <a:lnSpc>
                <a:spcPts val="2200"/>
              </a:lnSpc>
              <a:defRPr/>
            </a:pPr>
            <a:r>
              <a:rPr lang="en-US" sz="1000" dirty="0">
                <a:latin typeface="Verdana" panose="020B0604030504040204" pitchFamily="34" charset="0"/>
                <a:ea typeface="Verdana" panose="020B0604030504040204" pitchFamily="34" charset="0"/>
              </a:rPr>
              <a:t>The need for cooling in buildings and space heating is being sharply reduced by its excellent thermal efficiency which contributes to environmental protection. Furthermore, its easy workability permits accurate cutting which reduces the solid waste generation during use. Unlike other building materials, AAC need not to be used with insulation products, which increases the cost of production and environmental impact.</a:t>
            </a:r>
          </a:p>
        </p:txBody>
      </p:sp>
      <p:sp>
        <p:nvSpPr>
          <p:cNvPr id="17" name="Rectangle: Rounded Corners 16">
            <a:extLst>
              <a:ext uri="{FF2B5EF4-FFF2-40B4-BE49-F238E27FC236}">
                <a16:creationId xmlns:a16="http://schemas.microsoft.com/office/drawing/2014/main" id="{E08B4853-53C8-40B8-BF55-61D7ECEE2F40}"/>
              </a:ext>
            </a:extLst>
          </p:cNvPr>
          <p:cNvSpPr/>
          <p:nvPr/>
        </p:nvSpPr>
        <p:spPr>
          <a:xfrm>
            <a:off x="264888" y="5384370"/>
            <a:ext cx="2920544" cy="417190"/>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marR="0" lvl="0" algn="just" defTabSz="457200" rtl="0" eaLnBrk="1" fontAlgn="auto" latinLnBrk="0" hangingPunct="1">
              <a:lnSpc>
                <a:spcPct val="200000"/>
              </a:lnSpc>
              <a:spcBef>
                <a:spcPts val="0"/>
              </a:spcBef>
              <a:spcAft>
                <a:spcPts val="0"/>
              </a:spcAft>
              <a:buClrTx/>
              <a:buSzTx/>
              <a:tabLst/>
              <a:defRPr/>
            </a:pPr>
            <a:r>
              <a:rPr lang="en-IN" sz="1100" b="1" dirty="0">
                <a:latin typeface="Verdana" panose="020B0604030504040204" pitchFamily="34" charset="0"/>
                <a:ea typeface="Verdana" panose="020B0604030504040204" pitchFamily="34" charset="0"/>
              </a:rPr>
              <a:t>Reuse, recovery and disposal </a:t>
            </a:r>
            <a:endParaRPr lang="en-US" sz="1100" b="1" dirty="0">
              <a:latin typeface="Verdana" panose="020B0604030504040204" pitchFamily="34" charset="0"/>
              <a:ea typeface="Verdana" panose="020B0604030504040204" pitchFamily="34" charset="0"/>
            </a:endParaRPr>
          </a:p>
        </p:txBody>
      </p:sp>
      <p:sp>
        <p:nvSpPr>
          <p:cNvPr id="19" name="TextBox 18">
            <a:extLst>
              <a:ext uri="{FF2B5EF4-FFF2-40B4-BE49-F238E27FC236}">
                <a16:creationId xmlns:a16="http://schemas.microsoft.com/office/drawing/2014/main" id="{A935CF64-8B5A-4C9C-9BE6-E050085E084E}"/>
              </a:ext>
            </a:extLst>
          </p:cNvPr>
          <p:cNvSpPr txBox="1"/>
          <p:nvPr/>
        </p:nvSpPr>
        <p:spPr>
          <a:xfrm>
            <a:off x="250823" y="5779785"/>
            <a:ext cx="8550275" cy="612668"/>
          </a:xfrm>
          <a:prstGeom prst="rect">
            <a:avLst/>
          </a:prstGeom>
          <a:noFill/>
        </p:spPr>
        <p:txBody>
          <a:bodyPr wrap="square">
            <a:spAutoFit/>
          </a:bodyPr>
          <a:lstStyle/>
          <a:p>
            <a:pPr algn="just">
              <a:lnSpc>
                <a:spcPts val="2200"/>
              </a:lnSpc>
              <a:defRPr/>
            </a:pPr>
            <a:r>
              <a:rPr lang="en-US" sz="1000" dirty="0">
                <a:latin typeface="Verdana" panose="020B0604030504040204" pitchFamily="34" charset="0"/>
                <a:ea typeface="Verdana" panose="020B0604030504040204" pitchFamily="34" charset="0"/>
              </a:rPr>
              <a:t>Waste is being recycled or reused wherever possible to minimize final disposal in landfill throughout the life cycle. AAC’s environmental impact is minor since it contains no toxic substances.  </a:t>
            </a:r>
          </a:p>
        </p:txBody>
      </p:sp>
    </p:spTree>
    <p:extLst>
      <p:ext uri="{BB962C8B-B14F-4D97-AF65-F5344CB8AC3E}">
        <p14:creationId xmlns:p14="http://schemas.microsoft.com/office/powerpoint/2010/main" val="327758144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4295FAF3-66CB-4171-84D1-7BE90921F63B}"/>
              </a:ext>
            </a:extLst>
          </p:cNvPr>
          <p:cNvSpPr txBox="1"/>
          <p:nvPr/>
        </p:nvSpPr>
        <p:spPr>
          <a:xfrm>
            <a:off x="290286" y="1112797"/>
            <a:ext cx="8067117" cy="6755375"/>
          </a:xfrm>
          <a:prstGeom prst="rect">
            <a:avLst/>
          </a:prstGeom>
          <a:noFill/>
        </p:spPr>
        <p:txBody>
          <a:bodyPr wrap="square">
            <a:spAutoFit/>
          </a:bodyPr>
          <a:lstStyle/>
          <a:p>
            <a:pPr marL="171450" indent="-171450" algn="just">
              <a:lnSpc>
                <a:spcPct val="150000"/>
              </a:lnSpc>
              <a:buFont typeface="Arial" panose="020B0604020202020204" pitchFamily="34" charset="0"/>
              <a:buChar char="•"/>
            </a:pPr>
            <a:r>
              <a:rPr lang="en-US" sz="1000" dirty="0">
                <a:latin typeface="Verdana" panose="020B0604030504040204" pitchFamily="34" charset="0"/>
                <a:ea typeface="Verdana" panose="020B0604030504040204" pitchFamily="34" charset="0"/>
              </a:rPr>
              <a:t>Green buildings are becoming more and more the new philosophy of buildings . Sustainable development aims to reduce the energy crisis as well as the environmental pollutions, and could be traced back to the 1970s. Therefore, the need for energy efficient and environmentally friendly buildings is more desired. Moreover, there are many different aspects that affect the concept of sustainability in the architectural and urban design context</a:t>
            </a:r>
          </a:p>
          <a:p>
            <a:pPr marL="171450" indent="-171450" algn="just">
              <a:lnSpc>
                <a:spcPct val="150000"/>
              </a:lnSpc>
              <a:buFont typeface="Arial" panose="020B0604020202020204" pitchFamily="34" charset="0"/>
              <a:buChar char="•"/>
            </a:pPr>
            <a:endParaRPr lang="en-US" sz="1000" dirty="0">
              <a:latin typeface="Verdana" panose="020B0604030504040204" pitchFamily="34" charset="0"/>
              <a:ea typeface="Verdana" panose="020B0604030504040204" pitchFamily="34" charset="0"/>
            </a:endParaRPr>
          </a:p>
          <a:p>
            <a:pPr marL="171450" indent="-171450" algn="just">
              <a:lnSpc>
                <a:spcPct val="150000"/>
              </a:lnSpc>
              <a:buFont typeface="Arial" panose="020B0604020202020204" pitchFamily="34" charset="0"/>
              <a:buChar char="•"/>
            </a:pPr>
            <a:r>
              <a:rPr lang="en-US" sz="1000" dirty="0">
                <a:latin typeface="Verdana" panose="020B0604030504040204" pitchFamily="34" charset="0"/>
                <a:ea typeface="Verdana" panose="020B0604030504040204" pitchFamily="34" charset="0"/>
              </a:rPr>
              <a:t>Fuel Consumption Conducting a life cycle assessment in the transportation phase, AAC blocks show a dramatic reduction in the cost of transportation. To give dimension to the savings, four full trucks of red bricks equals one full truck of AAC blocks. This shows that AAC blocks reduces the cost of transportation and the overall negative impacts of the transportation phase of AAC blocks; meaning, less CO2 emissions from this phase and more savings. Comparing AAC walls to red brick walls regarding fuel consumption shows that one ft2 of carpet area of red brick walls consumes 8 kg of coal, while AAC walls consume 0.9677 kg of coal</a:t>
            </a:r>
          </a:p>
          <a:p>
            <a:pPr marL="171450" indent="-171450" algn="just">
              <a:lnSpc>
                <a:spcPct val="150000"/>
              </a:lnSpc>
              <a:buFont typeface="Arial" panose="020B0604020202020204" pitchFamily="34" charset="0"/>
              <a:buChar char="•"/>
            </a:pPr>
            <a:endParaRPr lang="en-US" sz="1000" dirty="0">
              <a:latin typeface="Verdana" panose="020B0604030504040204" pitchFamily="34" charset="0"/>
              <a:ea typeface="Verdana" panose="020B0604030504040204" pitchFamily="34" charset="0"/>
            </a:endParaRPr>
          </a:p>
          <a:p>
            <a:pPr marL="171450" indent="-171450" algn="just">
              <a:lnSpc>
                <a:spcPct val="150000"/>
              </a:lnSpc>
              <a:buFont typeface="Arial" panose="020B0604020202020204" pitchFamily="34" charset="0"/>
              <a:buChar char="•"/>
            </a:pPr>
            <a:r>
              <a:rPr lang="en-US" sz="1000" dirty="0">
                <a:latin typeface="Verdana" panose="020B0604030504040204" pitchFamily="34" charset="0"/>
                <a:ea typeface="Verdana" panose="020B0604030504040204" pitchFamily="34" charset="0"/>
              </a:rPr>
              <a:t>The consumption of raw materials such as clay and sand in the production process of red bricks causes resource depletion and environmental damages. The method of production of red bricks is done through the removal of the top soil causes waste to the virgin clay raw material. In addition, the top soil consumed by one red brick is 3.2 kg, while red brick walling consumes 25.5 kg of top soil for each one ft2 . On the other hand, AAC blocks do not use top soil. Instead, AAC blocks use fly ash which is a waste product of power plants. Thus, AAC is a green building material that uses waste to be produced.</a:t>
            </a:r>
          </a:p>
          <a:p>
            <a:pPr algn="just">
              <a:lnSpc>
                <a:spcPct val="150000"/>
              </a:lnSpc>
            </a:pPr>
            <a:endParaRPr lang="en-US" sz="1000" dirty="0">
              <a:latin typeface="Verdana" panose="020B0604030504040204" pitchFamily="34" charset="0"/>
              <a:ea typeface="Verdana" panose="020B0604030504040204" pitchFamily="34" charset="0"/>
            </a:endParaRPr>
          </a:p>
          <a:p>
            <a:pPr marL="171450" indent="-171450" algn="just">
              <a:lnSpc>
                <a:spcPct val="150000"/>
              </a:lnSpc>
              <a:buFont typeface="Arial" panose="020B0604020202020204" pitchFamily="34" charset="0"/>
              <a:buChar char="•"/>
            </a:pPr>
            <a:r>
              <a:rPr lang="en-US" sz="1000" dirty="0">
                <a:latin typeface="Verdana" panose="020B0604030504040204" pitchFamily="34" charset="0"/>
                <a:ea typeface="Verdana" panose="020B0604030504040204" pitchFamily="34" charset="0"/>
              </a:rPr>
              <a:t>Furthermore, constructing walls using AAC blocks requires less time due to the modularity and uniformity of the blocks which is associated with less money. This means that, AAC blocks use a significant smaller number of laborers compared to red bricks which uses a larger number of laborers who are mostly children or non-skilled labor. The uniformity of the AAC blocks translates into uniform walls inside and outside, hence thinner plaster, means also less consumption of cement </a:t>
            </a:r>
          </a:p>
          <a:p>
            <a:pPr marL="171450" indent="-171450" algn="just">
              <a:lnSpc>
                <a:spcPct val="150000"/>
              </a:lnSpc>
              <a:buFont typeface="Arial" panose="020B0604020202020204" pitchFamily="34" charset="0"/>
              <a:buChar char="•"/>
            </a:pPr>
            <a:r>
              <a:rPr lang="en-US" sz="1000" dirty="0">
                <a:latin typeface="Verdana" panose="020B0604030504040204" pitchFamily="34" charset="0"/>
                <a:ea typeface="Verdana" panose="020B0604030504040204" pitchFamily="34" charset="0"/>
              </a:rPr>
              <a:t>The ability of AAC blocks to resist fire is much higher than that of traditional red bricks, which is one of the main advantages of AAC blocks. The ability of AAC blocks to resist fire is due to the fact that its mix, which is homogenous, unlike traditional bricks where the mix design has coarse aggregates, which leads to cracking and different expansion rates</a:t>
            </a:r>
            <a:endParaRPr lang="en-IN" sz="1000" dirty="0">
              <a:latin typeface="Verdana" panose="020B0604030504040204" pitchFamily="34" charset="0"/>
              <a:ea typeface="Verdana" panose="020B0604030504040204" pitchFamily="34" charset="0"/>
            </a:endParaRPr>
          </a:p>
        </p:txBody>
      </p:sp>
      <p:sp>
        <p:nvSpPr>
          <p:cNvPr id="6" name="TextBox 5">
            <a:extLst>
              <a:ext uri="{FF2B5EF4-FFF2-40B4-BE49-F238E27FC236}">
                <a16:creationId xmlns:a16="http://schemas.microsoft.com/office/drawing/2014/main" id="{0B20D52C-D8AC-4617-A8F5-2DEB3D2122C0}"/>
              </a:ext>
            </a:extLst>
          </p:cNvPr>
          <p:cNvSpPr txBox="1"/>
          <p:nvPr/>
        </p:nvSpPr>
        <p:spPr>
          <a:xfrm>
            <a:off x="290286" y="100573"/>
            <a:ext cx="5471885" cy="276999"/>
          </a:xfrm>
          <a:prstGeom prst="rect">
            <a:avLst/>
          </a:prstGeom>
          <a:noFill/>
        </p:spPr>
        <p:txBody>
          <a:bodyPr wrap="square" rtlCol="0">
            <a:spAutoFit/>
          </a:bodyPr>
          <a:lstStyle/>
          <a:p>
            <a:r>
              <a:rPr lang="en-US" sz="1200" b="1" u="none" strike="noStrike" kern="1200" spc="15" dirty="0">
                <a:solidFill>
                  <a:schemeClr val="tx1"/>
                </a:solidFill>
                <a:effectLst/>
                <a:latin typeface="Verdana" panose="020B0604030504040204" pitchFamily="34" charset="0"/>
                <a:ea typeface="Verdana" panose="020B0604030504040204" pitchFamily="34" charset="0"/>
                <a:cs typeface="Arial" panose="020B0604020202020204" pitchFamily="34" charset="0"/>
              </a:rPr>
              <a:t>Sustainable Use of Autoclaved Aerated Concrete </a:t>
            </a:r>
            <a:endParaRPr lang="en-IN" sz="1200" b="1" dirty="0">
              <a:latin typeface="Verdana" panose="020B0604030504040204" pitchFamily="34" charset="0"/>
              <a:ea typeface="Verdana" panose="020B0604030504040204" pitchFamily="34" charset="0"/>
            </a:endParaRPr>
          </a:p>
        </p:txBody>
      </p:sp>
      <p:sp>
        <p:nvSpPr>
          <p:cNvPr id="9" name="Rectangle: Rounded Corners 8">
            <a:extLst>
              <a:ext uri="{FF2B5EF4-FFF2-40B4-BE49-F238E27FC236}">
                <a16:creationId xmlns:a16="http://schemas.microsoft.com/office/drawing/2014/main" id="{8A9A4C50-8BA2-4481-B963-2CD91779F931}"/>
              </a:ext>
            </a:extLst>
          </p:cNvPr>
          <p:cNvSpPr/>
          <p:nvPr/>
        </p:nvSpPr>
        <p:spPr>
          <a:xfrm>
            <a:off x="290286" y="711691"/>
            <a:ext cx="2885824" cy="417190"/>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marR="0" lvl="0" algn="just" defTabSz="457200" rtl="0" eaLnBrk="1" fontAlgn="auto" latinLnBrk="0" hangingPunct="1">
              <a:lnSpc>
                <a:spcPct val="200000"/>
              </a:lnSpc>
              <a:spcBef>
                <a:spcPts val="0"/>
              </a:spcBef>
              <a:spcAft>
                <a:spcPts val="0"/>
              </a:spcAft>
              <a:buClrTx/>
              <a:buSzTx/>
              <a:tabLst/>
              <a:defRPr/>
            </a:pPr>
            <a:r>
              <a:rPr lang="en-US" sz="1100" b="1" dirty="0">
                <a:latin typeface="Verdana" panose="020B0604030504040204" pitchFamily="34" charset="0"/>
                <a:ea typeface="Verdana" panose="020B0604030504040204" pitchFamily="34" charset="0"/>
              </a:rPr>
              <a:t>Use of Sustainable Products:</a:t>
            </a:r>
          </a:p>
        </p:txBody>
      </p:sp>
    </p:spTree>
    <p:extLst>
      <p:ext uri="{BB962C8B-B14F-4D97-AF65-F5344CB8AC3E}">
        <p14:creationId xmlns:p14="http://schemas.microsoft.com/office/powerpoint/2010/main" val="59674605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E8BAA09-29C2-4641-8E40-05F3E5AD4647}"/>
              </a:ext>
            </a:extLst>
          </p:cNvPr>
          <p:cNvSpPr txBox="1"/>
          <p:nvPr/>
        </p:nvSpPr>
        <p:spPr>
          <a:xfrm>
            <a:off x="355599" y="1016951"/>
            <a:ext cx="8512629" cy="3998210"/>
          </a:xfrm>
          <a:prstGeom prst="rect">
            <a:avLst/>
          </a:prstGeom>
          <a:noFill/>
        </p:spPr>
        <p:txBody>
          <a:bodyPr wrap="square">
            <a:spAutoFit/>
          </a:bodyPr>
          <a:lstStyle/>
          <a:p>
            <a:pPr marL="84138" indent="-84138" algn="just">
              <a:lnSpc>
                <a:spcPts val="2200"/>
              </a:lnSpc>
              <a:buFont typeface="Arial" panose="020B0604020202020204" pitchFamily="34" charset="0"/>
              <a:buChar char="•"/>
              <a:defRPr/>
            </a:pPr>
            <a:r>
              <a:rPr lang="en-US" sz="1000" dirty="0">
                <a:latin typeface="Verdana" panose="020B0604030504040204" pitchFamily="34" charset="0"/>
                <a:ea typeface="Verdana" panose="020B0604030504040204" pitchFamily="34" charset="0"/>
              </a:rPr>
              <a:t>As per European Union’s political target to achieve 20% energy savings by 2020, manufacturers of autoclaved aerated  concrete in Europe are complying with the same to climate change mitigation, via energy efficiency gains in buildings. Refurbishment of public buildings, with an obligation for Member Countries to renovate 3% of the total floor area owned by their public bodies per year is being undertaken.</a:t>
            </a:r>
          </a:p>
          <a:p>
            <a:pPr marL="84138" indent="-84138" algn="just">
              <a:lnSpc>
                <a:spcPts val="2200"/>
              </a:lnSpc>
              <a:buFont typeface="Arial" panose="020B0604020202020204" pitchFamily="34" charset="0"/>
              <a:buChar char="•"/>
              <a:defRPr/>
            </a:pPr>
            <a:r>
              <a:rPr lang="en-US" sz="1000" dirty="0">
                <a:latin typeface="Verdana" panose="020B0604030504040204" pitchFamily="34" charset="0"/>
                <a:ea typeface="Verdana" panose="020B0604030504040204" pitchFamily="34" charset="0"/>
              </a:rPr>
              <a:t>Buildings more than 50 years in constructions, AAC based structural solutions for low-energy buildings, offering high insulation properties and thermal mass is being promoted by the manufacturers to builders associations, architects and municipal authorities. </a:t>
            </a:r>
          </a:p>
          <a:p>
            <a:pPr marL="84138" indent="-84138" algn="just">
              <a:lnSpc>
                <a:spcPts val="2200"/>
              </a:lnSpc>
              <a:buFont typeface="Arial" panose="020B0604020202020204" pitchFamily="34" charset="0"/>
              <a:buChar char="•"/>
              <a:defRPr/>
            </a:pPr>
            <a:r>
              <a:rPr lang="en-US" sz="1000" dirty="0">
                <a:latin typeface="Verdana" panose="020B0604030504040204" pitchFamily="34" charset="0"/>
                <a:ea typeface="Verdana" panose="020B0604030504040204" pitchFamily="34" charset="0"/>
              </a:rPr>
              <a:t>AAC manufacturers e.g. </a:t>
            </a:r>
            <a:r>
              <a:rPr lang="en-US" sz="1000" dirty="0" err="1">
                <a:latin typeface="Verdana" panose="020B0604030504040204" pitchFamily="34" charset="0"/>
                <a:ea typeface="Verdana" panose="020B0604030504040204" pitchFamily="34" charset="0"/>
              </a:rPr>
              <a:t>Xella</a:t>
            </a:r>
            <a:r>
              <a:rPr lang="en-US" sz="1000" dirty="0">
                <a:latin typeface="Verdana" panose="020B0604030504040204" pitchFamily="34" charset="0"/>
                <a:ea typeface="Verdana" panose="020B0604030504040204" pitchFamily="34" charset="0"/>
              </a:rPr>
              <a:t> are sourcing 80% of raw materials from local suppliers so as to reduce transportation overheads, increased use of recycled material such as glass, limestone, water, construction waste and aggregate waste to reduce dependency on natural resources exploration and mining, Improvement of recyclability, energy efficient (heat absorption and radiation) as well as thermal-insulation to achieve higher sustainability goals.</a:t>
            </a:r>
          </a:p>
          <a:p>
            <a:pPr marL="84138" indent="-84138" algn="just">
              <a:lnSpc>
                <a:spcPts val="2200"/>
              </a:lnSpc>
              <a:buFont typeface="Arial" panose="020B0604020202020204" pitchFamily="34" charset="0"/>
              <a:buChar char="•"/>
              <a:defRPr/>
            </a:pPr>
            <a:r>
              <a:rPr lang="en-US" sz="1000" dirty="0">
                <a:latin typeface="Verdana" panose="020B0604030504040204" pitchFamily="34" charset="0"/>
                <a:ea typeface="Verdana" panose="020B0604030504040204" pitchFamily="34" charset="0"/>
              </a:rPr>
              <a:t>Short optimized freight routes imbibing lower carbon emissions are being undertaken by manufacturers in shipment of goods to destination sites</a:t>
            </a:r>
          </a:p>
          <a:p>
            <a:pPr marL="541338" lvl="1" indent="-84138" algn="just">
              <a:lnSpc>
                <a:spcPts val="2200"/>
              </a:lnSpc>
              <a:buFont typeface="Arial" panose="020B0604020202020204" pitchFamily="34" charset="0"/>
              <a:buChar char="•"/>
              <a:defRPr/>
            </a:pPr>
            <a:endParaRPr lang="en-US" sz="1000" dirty="0">
              <a:latin typeface="Verdana" panose="020B0604030504040204" pitchFamily="34" charset="0"/>
              <a:ea typeface="Verdana" panose="020B0604030504040204" pitchFamily="34" charset="0"/>
            </a:endParaRPr>
          </a:p>
        </p:txBody>
      </p:sp>
      <p:sp>
        <p:nvSpPr>
          <p:cNvPr id="5" name="TextBox 4">
            <a:extLst>
              <a:ext uri="{FF2B5EF4-FFF2-40B4-BE49-F238E27FC236}">
                <a16:creationId xmlns:a16="http://schemas.microsoft.com/office/drawing/2014/main" id="{3E98A002-2323-4003-8C80-1A104248308F}"/>
              </a:ext>
            </a:extLst>
          </p:cNvPr>
          <p:cNvSpPr txBox="1"/>
          <p:nvPr/>
        </p:nvSpPr>
        <p:spPr>
          <a:xfrm>
            <a:off x="236753" y="114641"/>
            <a:ext cx="5471885" cy="276999"/>
          </a:xfrm>
          <a:prstGeom prst="rect">
            <a:avLst/>
          </a:prstGeom>
          <a:noFill/>
          <a:ln>
            <a:noFill/>
          </a:ln>
        </p:spPr>
        <p:txBody>
          <a:bodyPr vert="horz" lIns="91440" tIns="45720" rIns="91440" bIns="45720" rtlCol="0" anchor="ctr">
            <a:normAutofit fontScale="70000" lnSpcReduction="20000"/>
          </a:bodyPr>
          <a:lstStyle>
            <a:lvl1pPr indent="0" defTabSz="914400">
              <a:lnSpc>
                <a:spcPct val="90000"/>
              </a:lnSpc>
              <a:spcBef>
                <a:spcPts val="1000"/>
              </a:spcBef>
              <a:buFont typeface="Arial" panose="020B0604020202020204" pitchFamily="34" charset="0"/>
              <a:buNone/>
              <a:defRPr sz="1200" b="1" spc="300">
                <a:solidFill>
                  <a:schemeClr val="bg2">
                    <a:lumMod val="25000"/>
                  </a:schemeClr>
                </a:solidFill>
                <a:latin typeface="Verdana" panose="020B0604030504040204" pitchFamily="34" charset="0"/>
                <a:cs typeface="Arial" panose="020B0604020202020204" pitchFamily="34" charset="0"/>
              </a:defRPr>
            </a:lvl1pPr>
            <a:lvl2pPr marL="685800" indent="-228600" defTabSz="914400">
              <a:lnSpc>
                <a:spcPct val="90000"/>
              </a:lnSpc>
              <a:spcBef>
                <a:spcPts val="500"/>
              </a:spcBef>
              <a:buFont typeface="Arial" panose="020B0604020202020204" pitchFamily="34" charset="0"/>
              <a:buChar char="•"/>
              <a:defRPr sz="2400"/>
            </a:lvl2pPr>
            <a:lvl3pPr marL="1143000" indent="-228600" defTabSz="914400">
              <a:lnSpc>
                <a:spcPct val="90000"/>
              </a:lnSpc>
              <a:spcBef>
                <a:spcPts val="500"/>
              </a:spcBef>
              <a:buFont typeface="Arial" panose="020B0604020202020204" pitchFamily="34" charset="0"/>
              <a:buChar char="•"/>
              <a:defRPr sz="2000"/>
            </a:lvl3pPr>
            <a:lvl4pPr marL="1600200" indent="-228600" defTabSz="914400">
              <a:lnSpc>
                <a:spcPct val="90000"/>
              </a:lnSpc>
              <a:spcBef>
                <a:spcPts val="500"/>
              </a:spcBef>
              <a:buFont typeface="Arial" panose="020B0604020202020204" pitchFamily="34" charset="0"/>
              <a:buChar char="•"/>
            </a:lvl4pPr>
            <a:lvl5pPr marL="2057400" indent="-228600" defTabSz="914400">
              <a:lnSpc>
                <a:spcPct val="90000"/>
              </a:lnSpc>
              <a:spcBef>
                <a:spcPts val="500"/>
              </a:spcBef>
              <a:buFont typeface="Arial" panose="020B0604020202020204" pitchFamily="34" charset="0"/>
              <a:buChar char="•"/>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r>
              <a:rPr lang="en-US" dirty="0"/>
              <a:t>Sustainability Initiatives Undertaken By AAC Industry</a:t>
            </a:r>
            <a:endParaRPr lang="en-IN" dirty="0"/>
          </a:p>
        </p:txBody>
      </p:sp>
    </p:spTree>
    <p:extLst>
      <p:ext uri="{BB962C8B-B14F-4D97-AF65-F5344CB8AC3E}">
        <p14:creationId xmlns:p14="http://schemas.microsoft.com/office/powerpoint/2010/main" val="234966024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fruit, kiwi, cucumber&#10;&#10;Description automatically generated">
            <a:extLst>
              <a:ext uri="{FF2B5EF4-FFF2-40B4-BE49-F238E27FC236}">
                <a16:creationId xmlns:a16="http://schemas.microsoft.com/office/drawing/2014/main" id="{755216FE-C0A1-4531-806F-C7E6BEF62EE9}"/>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0" y="743917"/>
            <a:ext cx="8721969" cy="5808038"/>
          </a:xfrm>
          <a:prstGeom prst="rect">
            <a:avLst/>
          </a:prstGeom>
        </p:spPr>
      </p:pic>
      <p:sp>
        <p:nvSpPr>
          <p:cNvPr id="5" name="TextBox 4">
            <a:extLst>
              <a:ext uri="{FF2B5EF4-FFF2-40B4-BE49-F238E27FC236}">
                <a16:creationId xmlns:a16="http://schemas.microsoft.com/office/drawing/2014/main" id="{923F170F-1683-4138-8CB8-958D7CA4C48E}"/>
              </a:ext>
            </a:extLst>
          </p:cNvPr>
          <p:cNvSpPr txBox="1"/>
          <p:nvPr/>
        </p:nvSpPr>
        <p:spPr>
          <a:xfrm rot="1163932">
            <a:off x="2252870" y="1031483"/>
            <a:ext cx="1391478" cy="246221"/>
          </a:xfrm>
          <a:prstGeom prst="rect">
            <a:avLst/>
          </a:prstGeom>
          <a:solidFill>
            <a:srgbClr val="EAEAEA"/>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0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 name="Rectangle 1">
            <a:extLst>
              <a:ext uri="{FF2B5EF4-FFF2-40B4-BE49-F238E27FC236}">
                <a16:creationId xmlns:a16="http://schemas.microsoft.com/office/drawing/2014/main" id="{EB210328-40A2-4E18-8920-E94A187B669E}"/>
              </a:ext>
            </a:extLst>
          </p:cNvPr>
          <p:cNvSpPr/>
          <p:nvPr/>
        </p:nvSpPr>
        <p:spPr>
          <a:xfrm>
            <a:off x="0" y="743917"/>
            <a:ext cx="5592419" cy="1021412"/>
          </a:xfrm>
          <a:custGeom>
            <a:avLst/>
            <a:gdLst>
              <a:gd name="connsiteX0" fmla="*/ 0 w 6032500"/>
              <a:gd name="connsiteY0" fmla="*/ 0 h 1083212"/>
              <a:gd name="connsiteX1" fmla="*/ 6032500 w 6032500"/>
              <a:gd name="connsiteY1" fmla="*/ 0 h 1083212"/>
              <a:gd name="connsiteX2" fmla="*/ 6032500 w 6032500"/>
              <a:gd name="connsiteY2" fmla="*/ 1083212 h 1083212"/>
              <a:gd name="connsiteX3" fmla="*/ 0 w 6032500"/>
              <a:gd name="connsiteY3" fmla="*/ 1083212 h 1083212"/>
              <a:gd name="connsiteX4" fmla="*/ 0 w 6032500"/>
              <a:gd name="connsiteY4" fmla="*/ 0 h 1083212"/>
              <a:gd name="connsiteX0" fmla="*/ 0 w 6032500"/>
              <a:gd name="connsiteY0" fmla="*/ 0 h 1083212"/>
              <a:gd name="connsiteX1" fmla="*/ 6032500 w 6032500"/>
              <a:gd name="connsiteY1" fmla="*/ 0 h 1083212"/>
              <a:gd name="connsiteX2" fmla="*/ 5526063 w 6032500"/>
              <a:gd name="connsiteY2" fmla="*/ 1083212 h 1083212"/>
              <a:gd name="connsiteX3" fmla="*/ 0 w 6032500"/>
              <a:gd name="connsiteY3" fmla="*/ 1083212 h 1083212"/>
              <a:gd name="connsiteX4" fmla="*/ 0 w 6032500"/>
              <a:gd name="connsiteY4" fmla="*/ 0 h 1083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32500" h="1083212">
                <a:moveTo>
                  <a:pt x="0" y="0"/>
                </a:moveTo>
                <a:lnTo>
                  <a:pt x="6032500" y="0"/>
                </a:lnTo>
                <a:lnTo>
                  <a:pt x="5526063" y="1083212"/>
                </a:lnTo>
                <a:lnTo>
                  <a:pt x="0" y="1083212"/>
                </a:lnTo>
                <a:lnTo>
                  <a:pt x="0" y="0"/>
                </a:lnTo>
                <a:close/>
              </a:path>
            </a:pathLst>
          </a:custGeom>
          <a:solidFill>
            <a:schemeClr val="tx1"/>
          </a:solidFill>
          <a:ln>
            <a:noFill/>
          </a:ln>
          <a:effectLst>
            <a:innerShdw blurRad="76200" dist="76200" dir="18900000">
              <a:prstClr val="black">
                <a:alpha val="46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marR="0" lvl="1" indent="0" algn="l" defTabSz="4572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a:ln>
                  <a:noFill/>
                </a:ln>
                <a:solidFill>
                  <a:schemeClr val="bg1"/>
                </a:solidFill>
                <a:effectLst/>
                <a:uLnTx/>
                <a:uFillTx/>
                <a:latin typeface="Arial" panose="020B0604020202020204" pitchFamily="34" charset="0"/>
                <a:ea typeface="+mn-ea"/>
                <a:cs typeface="Arial" panose="020B0604020202020204" pitchFamily="34" charset="0"/>
              </a:rPr>
              <a:t>Sustainable Use of Autoclaved Aerated Concrete</a:t>
            </a:r>
          </a:p>
        </p:txBody>
      </p:sp>
    </p:spTree>
    <p:extLst>
      <p:ext uri="{BB962C8B-B14F-4D97-AF65-F5344CB8AC3E}">
        <p14:creationId xmlns:p14="http://schemas.microsoft.com/office/powerpoint/2010/main" val="330957324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682E709-5306-4257-81D5-23FE25AC6CE1}"/>
              </a:ext>
            </a:extLst>
          </p:cNvPr>
          <p:cNvSpPr>
            <a:spLocks noGrp="1"/>
          </p:cNvSpPr>
          <p:nvPr>
            <p:ph type="body" sz="quarter" idx="4294967295"/>
          </p:nvPr>
        </p:nvSpPr>
        <p:spPr>
          <a:xfrm>
            <a:off x="149609" y="0"/>
            <a:ext cx="7863840" cy="457200"/>
          </a:xfrm>
          <a:noFill/>
          <a:ln>
            <a:noFill/>
          </a:ln>
        </p:spPr>
        <p:txBody>
          <a:bodyPr vert="horz" lIns="91440" tIns="45720" rIns="91440" bIns="45720" rtlCol="0" anchor="ctr">
            <a:normAutofit fontScale="85000" lnSpcReduction="10000"/>
          </a:bodyPr>
          <a:lstStyle/>
          <a:p>
            <a:r>
              <a:rPr lang="en-US" dirty="0">
                <a:latin typeface="Verdana" panose="020B0604030504040204" pitchFamily="34" charset="0"/>
              </a:rPr>
              <a:t>Sustainable Use of Autoclaved Aerated Concrete</a:t>
            </a:r>
            <a:endParaRPr lang="en-IN" dirty="0">
              <a:latin typeface="Verdana" panose="020B0604030504040204" pitchFamily="34" charset="0"/>
            </a:endParaRPr>
          </a:p>
        </p:txBody>
      </p:sp>
      <p:sp>
        <p:nvSpPr>
          <p:cNvPr id="7" name="TextBox 6">
            <a:extLst>
              <a:ext uri="{FF2B5EF4-FFF2-40B4-BE49-F238E27FC236}">
                <a16:creationId xmlns:a16="http://schemas.microsoft.com/office/drawing/2014/main" id="{4295FAF3-66CB-4171-84D1-7BE90921F63B}"/>
              </a:ext>
            </a:extLst>
          </p:cNvPr>
          <p:cNvSpPr txBox="1"/>
          <p:nvPr/>
        </p:nvSpPr>
        <p:spPr>
          <a:xfrm>
            <a:off x="198846" y="589921"/>
            <a:ext cx="8746308" cy="5678157"/>
          </a:xfrm>
          <a:prstGeom prst="rect">
            <a:avLst/>
          </a:prstGeom>
          <a:noFill/>
        </p:spPr>
        <p:txBody>
          <a:bodyPr wrap="square">
            <a:spAutoFit/>
          </a:bodyPr>
          <a:lstStyle/>
          <a:p>
            <a:r>
              <a:rPr lang="en-IN" sz="1000" b="1" u="sng" dirty="0">
                <a:latin typeface="Verdana" panose="020B0604030504040204" pitchFamily="34" charset="0"/>
                <a:ea typeface="Verdana" panose="020B0604030504040204" pitchFamily="34" charset="0"/>
              </a:rPr>
              <a:t>Sustainable Products:</a:t>
            </a:r>
          </a:p>
          <a:p>
            <a:pPr algn="just">
              <a:lnSpc>
                <a:spcPct val="150000"/>
              </a:lnSpc>
            </a:pPr>
            <a:r>
              <a:rPr lang="en-US" sz="1000" dirty="0">
                <a:latin typeface="Verdana" panose="020B0604030504040204" pitchFamily="34" charset="0"/>
                <a:ea typeface="Verdana" panose="020B0604030504040204" pitchFamily="34" charset="0"/>
                <a:cs typeface="Vani" panose="02040502050405020303" pitchFamily="18" charset="0"/>
              </a:rPr>
              <a:t>Green buildings are becoming more and more the new philosophy of buildings . Sustainable development aims to reduce the energy crisis as well as the environmental pollutions and could be traced back to the 1970s. Therefore, the need for energy efficient and environmentally friendly buildings is more desired. Moreover, there are many different aspects that affect the concept of sustainability in the architectural and urban design context</a:t>
            </a:r>
          </a:p>
          <a:p>
            <a:pPr algn="just"/>
            <a:endParaRPr lang="en-US" sz="1000" dirty="0">
              <a:latin typeface="Verdana" panose="020B0604030504040204" pitchFamily="34" charset="0"/>
              <a:ea typeface="Verdana" panose="020B0604030504040204" pitchFamily="34" charset="0"/>
              <a:cs typeface="Vani" panose="02040502050405020303" pitchFamily="18" charset="0"/>
            </a:endParaRPr>
          </a:p>
          <a:p>
            <a:pPr algn="just">
              <a:lnSpc>
                <a:spcPct val="150000"/>
              </a:lnSpc>
            </a:pPr>
            <a:r>
              <a:rPr lang="en-US" sz="1000" dirty="0">
                <a:latin typeface="Verdana" panose="020B0604030504040204" pitchFamily="34" charset="0"/>
                <a:ea typeface="Verdana" panose="020B0604030504040204" pitchFamily="34" charset="0"/>
                <a:cs typeface="Vani" panose="02040502050405020303" pitchFamily="18" charset="0"/>
              </a:rPr>
              <a:t>Fuel Consumption Conducting a life cycle assessment in the transportation phase, AAC blocks show a dramatic reduction in the cost of transportation. To give dimension to the savings, four full trucks of red bricks equals one full truck of AAC blocks. This shows that AAC blocks reduces the cost of transportation and the overall negative impacts of the transportation phase of AAC blocks; meaning, less CO2 emissions from this phase and more savings. Comparing AAC walls to red brick walls regarding fuel consumption shows that one ft2 of carpet area of red brick walls consumes 8 kg of coal, while AAC walls consume 0.9677 kg of coal</a:t>
            </a:r>
          </a:p>
          <a:p>
            <a:pPr algn="just"/>
            <a:endParaRPr lang="en-US" sz="1000" dirty="0">
              <a:latin typeface="Verdana" panose="020B0604030504040204" pitchFamily="34" charset="0"/>
              <a:ea typeface="Verdana" panose="020B0604030504040204" pitchFamily="34" charset="0"/>
              <a:cs typeface="Vani" panose="02040502050405020303" pitchFamily="18" charset="0"/>
            </a:endParaRPr>
          </a:p>
          <a:p>
            <a:pPr algn="just">
              <a:lnSpc>
                <a:spcPct val="150000"/>
              </a:lnSpc>
            </a:pPr>
            <a:r>
              <a:rPr lang="en-US" sz="1000" dirty="0">
                <a:latin typeface="Verdana" panose="020B0604030504040204" pitchFamily="34" charset="0"/>
                <a:ea typeface="Verdana" panose="020B0604030504040204" pitchFamily="34" charset="0"/>
                <a:cs typeface="Vani" panose="02040502050405020303" pitchFamily="18" charset="0"/>
              </a:rPr>
              <a:t>The consumption of raw materials such as clay and sand in the production process of red bricks causes resource depletion and environmental damages. The method of production of red bricks is done through the removal of the topsoil causes waste to the virgin clay raw material. In addition, the topsoil consumed by one red brick is 3.2 kg, while red brick walling consumes 25.5 kg of topsoil for each one ft2 . On the other hand, AAC blocks do not use topsoil. Instead, AAC blocks use fly ash which is a waste product of power plants. Thus, AAC is a green building material that uses waste to be produced.</a:t>
            </a:r>
          </a:p>
          <a:p>
            <a:pPr algn="just"/>
            <a:endParaRPr lang="en-US" sz="1000" dirty="0">
              <a:latin typeface="Verdana" panose="020B0604030504040204" pitchFamily="34" charset="0"/>
              <a:ea typeface="Verdana" panose="020B0604030504040204" pitchFamily="34" charset="0"/>
              <a:cs typeface="Vani" panose="02040502050405020303" pitchFamily="18" charset="0"/>
            </a:endParaRPr>
          </a:p>
          <a:p>
            <a:pPr algn="just"/>
            <a:endParaRPr lang="en-US" sz="1000" dirty="0">
              <a:latin typeface="Verdana" panose="020B0604030504040204" pitchFamily="34" charset="0"/>
              <a:ea typeface="Verdana" panose="020B0604030504040204" pitchFamily="34" charset="0"/>
              <a:cs typeface="Vani" panose="02040502050405020303" pitchFamily="18" charset="0"/>
            </a:endParaRPr>
          </a:p>
          <a:p>
            <a:pPr algn="just">
              <a:lnSpc>
                <a:spcPct val="150000"/>
              </a:lnSpc>
            </a:pPr>
            <a:r>
              <a:rPr lang="en-US" sz="1000" dirty="0">
                <a:latin typeface="Verdana" panose="020B0604030504040204" pitchFamily="34" charset="0"/>
                <a:ea typeface="Verdana" panose="020B0604030504040204" pitchFamily="34" charset="0"/>
                <a:cs typeface="Vani" panose="02040502050405020303" pitchFamily="18" charset="0"/>
              </a:rPr>
              <a:t>Furthermore, constructing walls using AAC blocks requires less time due to the modularity and uniformity of the blocks which is associated with less money. This means that, AAC blocks use a significant smaller number of laborers compared to red bricks which uses a larger number of laborers who are mostly children or non-skilled labor. The uniformity of the AAC blocks translates into uniform walls inside and outside, hence thinner plaster, means also less consumption of cement </a:t>
            </a:r>
          </a:p>
          <a:p>
            <a:pPr algn="just">
              <a:lnSpc>
                <a:spcPct val="150000"/>
              </a:lnSpc>
            </a:pPr>
            <a:r>
              <a:rPr lang="en-US" sz="1000" dirty="0">
                <a:latin typeface="Verdana" panose="020B0604030504040204" pitchFamily="34" charset="0"/>
                <a:ea typeface="Verdana" panose="020B0604030504040204" pitchFamily="34" charset="0"/>
              </a:rPr>
              <a:t>The ability of AAC blocks to resist fire is much higher than that of traditional red bricks, which is one of the main advantages of AAC blocks. The ability of AAC blocks to resist fire is due to the fact that its mix, which is homogenous, unlike traditional bricks where the mix design has coarse aggregates, which leads to cracking and different expansion rates</a:t>
            </a:r>
            <a:endParaRPr lang="en-IN" sz="1000" dirty="0">
              <a:latin typeface="Verdana" panose="020B0604030504040204" pitchFamily="34" charset="0"/>
              <a:ea typeface="Verdana" panose="020B0604030504040204" pitchFamily="34" charset="0"/>
              <a:cs typeface="Vani" panose="02040502050405020303" pitchFamily="18" charset="0"/>
            </a:endParaRPr>
          </a:p>
        </p:txBody>
      </p:sp>
    </p:spTree>
    <p:extLst>
      <p:ext uri="{BB962C8B-B14F-4D97-AF65-F5344CB8AC3E}">
        <p14:creationId xmlns:p14="http://schemas.microsoft.com/office/powerpoint/2010/main" val="402140399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CC78266-9D39-411C-98DD-48CD17873EBD}"/>
              </a:ext>
            </a:extLst>
          </p:cNvPr>
          <p:cNvSpPr>
            <a:spLocks noGrp="1"/>
          </p:cNvSpPr>
          <p:nvPr>
            <p:ph type="body" sz="quarter" idx="4294967295"/>
          </p:nvPr>
        </p:nvSpPr>
        <p:spPr>
          <a:xfrm>
            <a:off x="172832" y="187138"/>
            <a:ext cx="8309985" cy="457200"/>
          </a:xfrm>
          <a:noFill/>
          <a:ln>
            <a:noFill/>
          </a:ln>
        </p:spPr>
        <p:txBody>
          <a:bodyPr vert="horz" lIns="91440" tIns="45720" rIns="91440" bIns="45720" rtlCol="0" anchor="ctr">
            <a:normAutofit fontScale="55000" lnSpcReduction="20000"/>
          </a:bodyPr>
          <a:lstStyle/>
          <a:p>
            <a:r>
              <a:rPr lang="en-US" dirty="0">
                <a:latin typeface="Verdana" panose="020B0604030504040204" pitchFamily="34" charset="0"/>
              </a:rPr>
              <a:t>Technology that reduces CO2 emissions when using AAC (Thermal Insulation Property) </a:t>
            </a:r>
          </a:p>
          <a:p>
            <a:endParaRPr lang="en-IN" dirty="0">
              <a:latin typeface="Verdana" panose="020B0604030504040204" pitchFamily="34" charset="0"/>
            </a:endParaRPr>
          </a:p>
        </p:txBody>
      </p:sp>
      <p:sp>
        <p:nvSpPr>
          <p:cNvPr id="9" name="TextBox 8">
            <a:extLst>
              <a:ext uri="{FF2B5EF4-FFF2-40B4-BE49-F238E27FC236}">
                <a16:creationId xmlns:a16="http://schemas.microsoft.com/office/drawing/2014/main" id="{7C1A09A9-2EB8-4637-AB21-DF4C9FA24855}"/>
              </a:ext>
            </a:extLst>
          </p:cNvPr>
          <p:cNvSpPr txBox="1"/>
          <p:nvPr/>
        </p:nvSpPr>
        <p:spPr>
          <a:xfrm>
            <a:off x="61057" y="620461"/>
            <a:ext cx="8421760" cy="5581977"/>
          </a:xfrm>
          <a:prstGeom prst="rect">
            <a:avLst/>
          </a:prstGeom>
          <a:noFill/>
        </p:spPr>
        <p:txBody>
          <a:bodyPr wrap="square">
            <a:spAutoFit/>
          </a:bodyPr>
          <a:lstStyle/>
          <a:p>
            <a:pPr marL="171450" indent="-171450" algn="just">
              <a:lnSpc>
                <a:spcPct val="200000"/>
              </a:lnSpc>
              <a:buFont typeface="Arial" panose="020B0604020202020204" pitchFamily="34" charset="0"/>
              <a:buChar char="•"/>
            </a:pPr>
            <a:r>
              <a:rPr lang="en-US" sz="1000" dirty="0">
                <a:latin typeface="Verdana" panose="020B0604030504040204" pitchFamily="34" charset="0"/>
                <a:ea typeface="Verdana" panose="020B0604030504040204" pitchFamily="34" charset="0"/>
              </a:rPr>
              <a:t>Production of autoclaved aerated concrete (AAC) from power industry waste cinders represents a progressive technology for processing of industrial waste in a new form of building material with good qualities</a:t>
            </a:r>
            <a:endParaRPr lang="en-US" sz="1000" spc="15" dirty="0">
              <a:latin typeface="Verdana" panose="020B0604030504040204" pitchFamily="34" charset="0"/>
              <a:ea typeface="Verdana" panose="020B0604030504040204" pitchFamily="34" charset="0"/>
              <a:cs typeface="Arial" panose="020B0604020202020204" pitchFamily="34" charset="0"/>
            </a:endParaRPr>
          </a:p>
          <a:p>
            <a:pPr marL="171450" indent="-171450" algn="just">
              <a:lnSpc>
                <a:spcPct val="200000"/>
              </a:lnSpc>
              <a:buFont typeface="Arial" panose="020B0604020202020204" pitchFamily="34" charset="0"/>
              <a:buChar char="•"/>
            </a:pPr>
            <a:endParaRPr lang="en-US" sz="1000" spc="15" dirty="0">
              <a:latin typeface="Verdana" panose="020B0604030504040204" pitchFamily="34" charset="0"/>
              <a:ea typeface="Verdana" panose="020B0604030504040204" pitchFamily="34" charset="0"/>
              <a:cs typeface="Arial" panose="020B0604020202020204" pitchFamily="34" charset="0"/>
            </a:endParaRPr>
          </a:p>
          <a:p>
            <a:pPr marL="171450" indent="-171450" algn="just">
              <a:lnSpc>
                <a:spcPct val="200000"/>
              </a:lnSpc>
              <a:buFont typeface="Arial" panose="020B0604020202020204" pitchFamily="34" charset="0"/>
              <a:buChar char="•"/>
            </a:pPr>
            <a:r>
              <a:rPr lang="en-US" sz="1000" spc="15" dirty="0">
                <a:latin typeface="Verdana" panose="020B0604030504040204" pitchFamily="34" charset="0"/>
                <a:ea typeface="Verdana" panose="020B0604030504040204" pitchFamily="34" charset="0"/>
                <a:cs typeface="Arial" panose="020B0604020202020204" pitchFamily="34" charset="0"/>
              </a:rPr>
              <a:t>High energy efficiency is one of the determining characteristics of autoclaved aerated concrete. AAC’s cellular structure gives it a thermal efficiency 10 times higher than that of aggregate concrete and two to three times better than clay brick. Consequently, buildings made of AAC are warm in winter and cool in summer.</a:t>
            </a:r>
          </a:p>
          <a:p>
            <a:pPr marL="171450" indent="-171450" algn="just">
              <a:lnSpc>
                <a:spcPct val="200000"/>
              </a:lnSpc>
              <a:buFont typeface="Arial" panose="020B0604020202020204" pitchFamily="34" charset="0"/>
              <a:buChar char="•"/>
            </a:pPr>
            <a:r>
              <a:rPr lang="en-US" sz="1000" spc="15" dirty="0">
                <a:latin typeface="Verdana" panose="020B0604030504040204" pitchFamily="34" charset="0"/>
                <a:ea typeface="Verdana" panose="020B0604030504040204" pitchFamily="34" charset="0"/>
                <a:cs typeface="Arial" panose="020B0604020202020204" pitchFamily="34" charset="0"/>
              </a:rPr>
              <a:t>AAC’s excellent inherent thermal insulation properties not only reduce the need for space heating and cooling, thereby cutting carbon dioxide emissions and combating climate change, but also make the use of additional insulation materials unnecessary. AAC is energy-efficient over its whole life cycle. Its production requires less energy than other construction materials and its light weight saves energy in transportation.</a:t>
            </a:r>
          </a:p>
          <a:p>
            <a:pPr marL="171450" indent="-171450" algn="just">
              <a:lnSpc>
                <a:spcPct val="200000"/>
              </a:lnSpc>
              <a:buFont typeface="Arial" panose="020B0604020202020204" pitchFamily="34" charset="0"/>
              <a:buChar char="•"/>
            </a:pPr>
            <a:r>
              <a:rPr lang="en-US" sz="1000" spc="15" dirty="0">
                <a:latin typeface="Verdana" panose="020B0604030504040204" pitchFamily="34" charset="0"/>
                <a:ea typeface="Verdana" panose="020B0604030504040204" pitchFamily="34" charset="0"/>
                <a:cs typeface="Arial" panose="020B0604020202020204" pitchFamily="34" charset="0"/>
              </a:rPr>
              <a:t>In one of the study, It was shown that the energy use in the residential buildings can be reduced by 7% if autoclaved aerated concrete (AAC) walls are used. Each square </a:t>
            </a:r>
            <a:r>
              <a:rPr lang="en-US" sz="1000" spc="15" dirty="0" err="1">
                <a:latin typeface="Verdana" panose="020B0604030504040204" pitchFamily="34" charset="0"/>
                <a:ea typeface="Verdana" panose="020B0604030504040204" pitchFamily="34" charset="0"/>
                <a:cs typeface="Arial" panose="020B0604020202020204" pitchFamily="34" charset="0"/>
              </a:rPr>
              <a:t>metre</a:t>
            </a:r>
            <a:r>
              <a:rPr lang="en-US" sz="1000" spc="15" dirty="0">
                <a:latin typeface="Verdana" panose="020B0604030504040204" pitchFamily="34" charset="0"/>
                <a:ea typeface="Verdana" panose="020B0604030504040204" pitchFamily="34" charset="0"/>
                <a:cs typeface="Arial" panose="020B0604020202020204" pitchFamily="34" charset="0"/>
              </a:rPr>
              <a:t> of ACC wall can save almost 350 kg of CO2 emissions throughout its life cycle. </a:t>
            </a:r>
          </a:p>
          <a:p>
            <a:pPr marL="171450" indent="-171450" algn="just">
              <a:lnSpc>
                <a:spcPct val="200000"/>
              </a:lnSpc>
              <a:buFont typeface="Arial" panose="020B0604020202020204" pitchFamily="34" charset="0"/>
              <a:buChar char="•"/>
            </a:pPr>
            <a:r>
              <a:rPr lang="en-US" sz="1000" spc="15" dirty="0">
                <a:latin typeface="Verdana" panose="020B0604030504040204" pitchFamily="34" charset="0"/>
                <a:ea typeface="Verdana" panose="020B0604030504040204" pitchFamily="34" charset="0"/>
                <a:cs typeface="Arial" panose="020B0604020202020204" pitchFamily="34" charset="0"/>
              </a:rPr>
              <a:t>The building sector consumes more than 40% of the total energy in the European Union, As the demands on reducing the energy consumption of buildings became tighter, the manufacturers are trying to adapt their products to the new regulations</a:t>
            </a:r>
          </a:p>
          <a:p>
            <a:pPr marL="171450" indent="-171450" algn="just">
              <a:lnSpc>
                <a:spcPct val="200000"/>
              </a:lnSpc>
              <a:buFont typeface="Arial" panose="020B0604020202020204" pitchFamily="34" charset="0"/>
              <a:buChar char="•"/>
            </a:pPr>
            <a:endParaRPr lang="en-IN" sz="1000" spc="15" dirty="0">
              <a:latin typeface="Verdana" panose="020B0604030504040204" pitchFamily="34" charset="0"/>
              <a:ea typeface="Verdana" panose="020B0604030504040204" pitchFamily="34" charset="0"/>
              <a:cs typeface="Arial" panose="020B0604020202020204" pitchFamily="34" charset="0"/>
            </a:endParaRPr>
          </a:p>
          <a:p>
            <a:pPr marL="171450" indent="-171450" algn="just">
              <a:lnSpc>
                <a:spcPct val="200000"/>
              </a:lnSpc>
              <a:buFont typeface="Arial" panose="020B0604020202020204" pitchFamily="34" charset="0"/>
              <a:buChar char="•"/>
            </a:pPr>
            <a:endParaRPr lang="en-US" sz="1000" spc="15" dirty="0">
              <a:latin typeface="Verdana" panose="020B0604030504040204" pitchFamily="34" charset="0"/>
              <a:ea typeface="Verdana" panose="020B0604030504040204" pitchFamily="34" charset="0"/>
              <a:cs typeface="Arial" panose="020B0604020202020204" pitchFamily="34" charset="0"/>
            </a:endParaRPr>
          </a:p>
        </p:txBody>
      </p:sp>
    </p:spTree>
    <p:extLst>
      <p:ext uri="{BB962C8B-B14F-4D97-AF65-F5344CB8AC3E}">
        <p14:creationId xmlns:p14="http://schemas.microsoft.com/office/powerpoint/2010/main" val="395941449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FB5198B-815C-4653-8A3E-9C709725F3E8}"/>
              </a:ext>
            </a:extLst>
          </p:cNvPr>
          <p:cNvSpPr>
            <a:spLocks noGrp="1"/>
          </p:cNvSpPr>
          <p:nvPr>
            <p:ph type="body" sz="quarter" idx="4294967295"/>
          </p:nvPr>
        </p:nvSpPr>
        <p:spPr>
          <a:xfrm>
            <a:off x="261731" y="0"/>
            <a:ext cx="7863840" cy="457200"/>
          </a:xfrm>
          <a:noFill/>
          <a:ln>
            <a:noFill/>
          </a:ln>
        </p:spPr>
        <p:txBody>
          <a:bodyPr vert="horz" lIns="91440" tIns="45720" rIns="91440" bIns="45720" rtlCol="0" anchor="ctr">
            <a:normAutofit fontScale="85000" lnSpcReduction="10000"/>
          </a:bodyPr>
          <a:lstStyle/>
          <a:p>
            <a:r>
              <a:rPr lang="en-US" dirty="0">
                <a:latin typeface="Verdana" panose="020B0604030504040204" pitchFamily="34" charset="0"/>
              </a:rPr>
              <a:t>Formulation of AAC using sustainable material </a:t>
            </a:r>
          </a:p>
        </p:txBody>
      </p:sp>
      <p:sp>
        <p:nvSpPr>
          <p:cNvPr id="5" name="TextBox 4">
            <a:extLst>
              <a:ext uri="{FF2B5EF4-FFF2-40B4-BE49-F238E27FC236}">
                <a16:creationId xmlns:a16="http://schemas.microsoft.com/office/drawing/2014/main" id="{503940D2-811C-45C1-92EF-D704AE0EBF77}"/>
              </a:ext>
            </a:extLst>
          </p:cNvPr>
          <p:cNvSpPr txBox="1"/>
          <p:nvPr/>
        </p:nvSpPr>
        <p:spPr>
          <a:xfrm>
            <a:off x="261731" y="512231"/>
            <a:ext cx="8620538" cy="2504212"/>
          </a:xfrm>
          <a:prstGeom prst="rect">
            <a:avLst/>
          </a:prstGeom>
          <a:noFill/>
        </p:spPr>
        <p:txBody>
          <a:bodyPr wrap="square">
            <a:spAutoFit/>
          </a:bodyPr>
          <a:lstStyle/>
          <a:p>
            <a:pPr marL="171450" indent="-171450" algn="just">
              <a:lnSpc>
                <a:spcPct val="200000"/>
              </a:lnSpc>
              <a:buFont typeface="Arial" panose="020B0604020202020204" pitchFamily="34" charset="0"/>
              <a:buChar char="•"/>
            </a:pPr>
            <a:r>
              <a:rPr lang="en-US" sz="1000" spc="15" dirty="0">
                <a:latin typeface="Verdana" panose="020B0604030504040204" pitchFamily="34" charset="0"/>
                <a:ea typeface="Verdana" panose="020B0604030504040204" pitchFamily="34" charset="0"/>
                <a:cs typeface="Arial" panose="020B0604020202020204" pitchFamily="34" charset="0"/>
              </a:rPr>
              <a:t>The fly ash produced in the power plants can be used as an alternative siliceous raw material to produce AAC and additionally reduce the problem with waste. Fly ash blocks also provide significant life-cycle energy benefits, making productive reuse of an industrial waste product. The thermal insulating properties of fly ash-based concrete, as indicated by the heat conductivity, exhibits less moisture influence.</a:t>
            </a:r>
          </a:p>
          <a:p>
            <a:pPr marL="171450" indent="-171450" algn="just">
              <a:lnSpc>
                <a:spcPct val="200000"/>
              </a:lnSpc>
              <a:buFont typeface="Arial" panose="020B0604020202020204" pitchFamily="34" charset="0"/>
              <a:buChar char="•"/>
            </a:pPr>
            <a:r>
              <a:rPr lang="en-US" sz="1000" spc="15" dirty="0">
                <a:latin typeface="Verdana" panose="020B0604030504040204" pitchFamily="34" charset="0"/>
                <a:ea typeface="Verdana" panose="020B0604030504040204" pitchFamily="34" charset="0"/>
                <a:cs typeface="Arial" panose="020B0604020202020204" pitchFamily="34" charset="0"/>
              </a:rPr>
              <a:t>Manufacturers of AAC have been instrumental in developing houses with low or very low energy needs. Currently, a German house is considered to be low-energy if its heating requirements are 25% less than national thermal insulation regulations require</a:t>
            </a:r>
            <a:endParaRPr lang="en-IN" sz="1000" spc="15" dirty="0">
              <a:latin typeface="Verdana" panose="020B0604030504040204" pitchFamily="34" charset="0"/>
              <a:ea typeface="Verdana" panose="020B0604030504040204" pitchFamily="34" charset="0"/>
              <a:cs typeface="Arial" panose="020B0604020202020204" pitchFamily="34" charset="0"/>
            </a:endParaRPr>
          </a:p>
          <a:p>
            <a:pPr marL="171450" indent="-171450" algn="just">
              <a:lnSpc>
                <a:spcPct val="200000"/>
              </a:lnSpc>
              <a:buFont typeface="Arial" panose="020B0604020202020204" pitchFamily="34" charset="0"/>
              <a:buChar char="•"/>
            </a:pPr>
            <a:endParaRPr lang="en-US" sz="1000" spc="15" dirty="0">
              <a:latin typeface="Verdana" panose="020B0604030504040204" pitchFamily="34" charset="0"/>
              <a:ea typeface="Verdana" panose="020B0604030504040204" pitchFamily="34" charset="0"/>
              <a:cs typeface="Arial" panose="020B0604020202020204" pitchFamily="34" charset="0"/>
            </a:endParaRPr>
          </a:p>
        </p:txBody>
      </p:sp>
      <p:graphicFrame>
        <p:nvGraphicFramePr>
          <p:cNvPr id="8" name="Table 7">
            <a:extLst>
              <a:ext uri="{FF2B5EF4-FFF2-40B4-BE49-F238E27FC236}">
                <a16:creationId xmlns:a16="http://schemas.microsoft.com/office/drawing/2014/main" id="{D59026DB-65D6-4269-9E88-79D87E418C4E}"/>
              </a:ext>
            </a:extLst>
          </p:cNvPr>
          <p:cNvGraphicFramePr>
            <a:graphicFrameLocks noGrp="1"/>
          </p:cNvGraphicFramePr>
          <p:nvPr>
            <p:extLst>
              <p:ext uri="{D42A27DB-BD31-4B8C-83A1-F6EECF244321}">
                <p14:modId xmlns:p14="http://schemas.microsoft.com/office/powerpoint/2010/main" val="1845257647"/>
              </p:ext>
            </p:extLst>
          </p:nvPr>
        </p:nvGraphicFramePr>
        <p:xfrm>
          <a:off x="261731" y="4157657"/>
          <a:ext cx="8620538" cy="1744980"/>
        </p:xfrm>
        <a:graphic>
          <a:graphicData uri="http://schemas.openxmlformats.org/drawingml/2006/table">
            <a:tbl>
              <a:tblPr>
                <a:tableStyleId>{16D9F66E-5EB9-4882-86FB-DCBF35E3C3E4}</a:tableStyleId>
              </a:tblPr>
              <a:tblGrid>
                <a:gridCol w="1942859">
                  <a:extLst>
                    <a:ext uri="{9D8B030D-6E8A-4147-A177-3AD203B41FA5}">
                      <a16:colId xmlns:a16="http://schemas.microsoft.com/office/drawing/2014/main" val="2674095731"/>
                    </a:ext>
                  </a:extLst>
                </a:gridCol>
                <a:gridCol w="3215559">
                  <a:extLst>
                    <a:ext uri="{9D8B030D-6E8A-4147-A177-3AD203B41FA5}">
                      <a16:colId xmlns:a16="http://schemas.microsoft.com/office/drawing/2014/main" val="2405793255"/>
                    </a:ext>
                  </a:extLst>
                </a:gridCol>
                <a:gridCol w="3462120">
                  <a:extLst>
                    <a:ext uri="{9D8B030D-6E8A-4147-A177-3AD203B41FA5}">
                      <a16:colId xmlns:a16="http://schemas.microsoft.com/office/drawing/2014/main" val="3454170942"/>
                    </a:ext>
                  </a:extLst>
                </a:gridCol>
              </a:tblGrid>
              <a:tr h="191881">
                <a:tc>
                  <a:txBody>
                    <a:bodyPr/>
                    <a:lstStyle/>
                    <a:p>
                      <a:pPr algn="ctr" fontAlgn="ctr"/>
                      <a:r>
                        <a:rPr lang="en-IN" sz="1400" b="1" u="none" strike="noStrike" dirty="0">
                          <a:solidFill>
                            <a:schemeClr val="bg1"/>
                          </a:solidFill>
                          <a:effectLst/>
                        </a:rPr>
                        <a:t>Parameter</a:t>
                      </a:r>
                      <a:endParaRPr lang="en-IN" sz="1400" b="1" i="0" u="none" strike="noStrike" dirty="0">
                        <a:solidFill>
                          <a:schemeClr val="bg1"/>
                        </a:solidFill>
                        <a:effectLst/>
                        <a:latin typeface="Verdana" panose="020B0604030504040204" pitchFamily="34" charset="0"/>
                        <a:ea typeface="Verdana" panose="020B0604030504040204" pitchFamily="34" charset="0"/>
                        <a:cs typeface="Arial" panose="020B0604020202020204" pitchFamily="34" charset="0"/>
                      </a:endParaRPr>
                    </a:p>
                  </a:txBody>
                  <a:tcPr marL="9525" marR="9525" marT="9525" marB="0" anchor="ctr">
                    <a:solidFill>
                      <a:schemeClr val="accent6">
                        <a:lumMod val="75000"/>
                      </a:schemeClr>
                    </a:solidFill>
                  </a:tcPr>
                </a:tc>
                <a:tc>
                  <a:txBody>
                    <a:bodyPr/>
                    <a:lstStyle/>
                    <a:p>
                      <a:pPr algn="ctr" fontAlgn="ctr"/>
                      <a:r>
                        <a:rPr lang="en-IN" sz="1400" b="1" u="none" strike="noStrike" dirty="0">
                          <a:solidFill>
                            <a:schemeClr val="bg1"/>
                          </a:solidFill>
                          <a:effectLst/>
                        </a:rPr>
                        <a:t>AAC Blocks</a:t>
                      </a:r>
                      <a:endParaRPr lang="en-IN" sz="1400" b="1" i="0" u="none" strike="noStrike" dirty="0">
                        <a:solidFill>
                          <a:schemeClr val="bg1"/>
                        </a:solidFill>
                        <a:effectLst/>
                        <a:latin typeface="Verdana" panose="020B0604030504040204" pitchFamily="34" charset="0"/>
                        <a:ea typeface="Verdana" panose="020B0604030504040204" pitchFamily="34" charset="0"/>
                        <a:cs typeface="Arial" panose="020B0604020202020204" pitchFamily="34" charset="0"/>
                      </a:endParaRPr>
                    </a:p>
                  </a:txBody>
                  <a:tcPr marL="9525" marR="9525" marT="9525" marB="0" anchor="ctr">
                    <a:solidFill>
                      <a:schemeClr val="accent6">
                        <a:lumMod val="75000"/>
                      </a:schemeClr>
                    </a:solidFill>
                  </a:tcPr>
                </a:tc>
                <a:tc>
                  <a:txBody>
                    <a:bodyPr/>
                    <a:lstStyle/>
                    <a:p>
                      <a:pPr algn="ctr" fontAlgn="ctr"/>
                      <a:r>
                        <a:rPr lang="en-IN" sz="1400" b="1" u="none" strike="noStrike" dirty="0">
                          <a:solidFill>
                            <a:schemeClr val="bg1"/>
                          </a:solidFill>
                          <a:effectLst/>
                        </a:rPr>
                        <a:t>Clay Bricks</a:t>
                      </a:r>
                      <a:endParaRPr lang="en-IN" sz="1400" b="1" i="0" u="none" strike="noStrike" dirty="0">
                        <a:solidFill>
                          <a:schemeClr val="bg1"/>
                        </a:solidFill>
                        <a:effectLst/>
                        <a:latin typeface="Verdana" panose="020B0604030504040204" pitchFamily="34" charset="0"/>
                        <a:ea typeface="Verdana" panose="020B0604030504040204" pitchFamily="34" charset="0"/>
                        <a:cs typeface="Arial" panose="020B0604020202020204" pitchFamily="34" charset="0"/>
                      </a:endParaRPr>
                    </a:p>
                  </a:txBody>
                  <a:tcPr marL="9525" marR="9525" marT="9525" marB="0" anchor="ctr">
                    <a:solidFill>
                      <a:schemeClr val="accent6">
                        <a:lumMod val="75000"/>
                      </a:schemeClr>
                    </a:solidFill>
                  </a:tcPr>
                </a:tc>
                <a:extLst>
                  <a:ext uri="{0D108BD9-81ED-4DB2-BD59-A6C34878D82A}">
                    <a16:rowId xmlns:a16="http://schemas.microsoft.com/office/drawing/2014/main" val="3974551370"/>
                  </a:ext>
                </a:extLst>
              </a:tr>
              <a:tr h="420408">
                <a:tc>
                  <a:txBody>
                    <a:bodyPr/>
                    <a:lstStyle/>
                    <a:p>
                      <a:pPr algn="l" fontAlgn="ctr"/>
                      <a:r>
                        <a:rPr lang="en-IN" sz="1400" u="none" strike="noStrike" dirty="0">
                          <a:effectLst/>
                        </a:rPr>
                        <a:t>Soil consumption</a:t>
                      </a:r>
                      <a:endParaRPr lang="en-IN" sz="1400" b="0" i="0" u="none" strike="noStrike" dirty="0">
                        <a:solidFill>
                          <a:srgbClr val="000000"/>
                        </a:solidFill>
                        <a:effectLst/>
                        <a:latin typeface="Verdana" panose="020B0604030504040204" pitchFamily="34" charset="0"/>
                        <a:ea typeface="Verdana" panose="020B0604030504040204" pitchFamily="34" charset="0"/>
                        <a:cs typeface="Arial" panose="020B0604020202020204" pitchFamily="34" charset="0"/>
                      </a:endParaRPr>
                    </a:p>
                  </a:txBody>
                  <a:tcPr marL="9525" marR="9525" marT="9525" marB="0" anchor="ctr"/>
                </a:tc>
                <a:tc>
                  <a:txBody>
                    <a:bodyPr/>
                    <a:lstStyle/>
                    <a:p>
                      <a:pPr algn="l" fontAlgn="ctr"/>
                      <a:r>
                        <a:rPr lang="en-US" sz="1400" u="none" strike="noStrike" dirty="0">
                          <a:effectLst/>
                        </a:rPr>
                        <a:t>Uses fly ash which is a thermal power plant waste product &amp; thus no consumption of topsoil</a:t>
                      </a:r>
                      <a:endParaRPr lang="en-US" sz="1400" b="0" i="0" u="none" strike="noStrike" dirty="0">
                        <a:solidFill>
                          <a:srgbClr val="262726"/>
                        </a:solidFill>
                        <a:effectLst/>
                        <a:latin typeface="Verdana" panose="020B0604030504040204" pitchFamily="34" charset="0"/>
                        <a:ea typeface="Verdana" panose="020B0604030504040204" pitchFamily="34" charset="0"/>
                        <a:cs typeface="Arial" panose="020B0604020202020204" pitchFamily="34" charset="0"/>
                      </a:endParaRPr>
                    </a:p>
                  </a:txBody>
                  <a:tcPr marL="9525" marR="9525" marT="9525" marB="0" anchor="ctr"/>
                </a:tc>
                <a:tc>
                  <a:txBody>
                    <a:bodyPr/>
                    <a:lstStyle/>
                    <a:p>
                      <a:pPr algn="l" fontAlgn="ctr"/>
                      <a:r>
                        <a:rPr lang="en-US" sz="1400" u="none" strike="noStrike" dirty="0">
                          <a:effectLst/>
                        </a:rPr>
                        <a:t>One sq ft of carpet area with clay brick walling will consume 25.5 kg of topsoil</a:t>
                      </a:r>
                      <a:endParaRPr lang="en-US" sz="1400" b="0" i="0" u="none" strike="noStrike" dirty="0">
                        <a:solidFill>
                          <a:srgbClr val="262726"/>
                        </a:solidFill>
                        <a:effectLst/>
                        <a:latin typeface="Verdana" panose="020B0604030504040204" pitchFamily="34" charset="0"/>
                        <a:ea typeface="Verdana" panose="020B0604030504040204" pitchFamily="34" charset="0"/>
                        <a:cs typeface="Arial" panose="020B0604020202020204" pitchFamily="34" charset="0"/>
                      </a:endParaRPr>
                    </a:p>
                  </a:txBody>
                  <a:tcPr marL="9525" marR="9525" marT="9525" marB="0" anchor="ctr"/>
                </a:tc>
                <a:extLst>
                  <a:ext uri="{0D108BD9-81ED-4DB2-BD59-A6C34878D82A}">
                    <a16:rowId xmlns:a16="http://schemas.microsoft.com/office/drawing/2014/main" val="1064503139"/>
                  </a:ext>
                </a:extLst>
              </a:tr>
              <a:tr h="362442">
                <a:tc>
                  <a:txBody>
                    <a:bodyPr/>
                    <a:lstStyle/>
                    <a:p>
                      <a:pPr algn="l" fontAlgn="b"/>
                      <a:r>
                        <a:rPr lang="en-IN" sz="1400" u="none" strike="noStrike" dirty="0">
                          <a:effectLst/>
                        </a:rPr>
                        <a:t>Fuel Consumption</a:t>
                      </a:r>
                      <a:endParaRPr lang="en-IN" sz="1400" b="0" i="0" u="none" strike="noStrike" dirty="0">
                        <a:solidFill>
                          <a:srgbClr val="000000"/>
                        </a:solidFill>
                        <a:effectLst/>
                        <a:latin typeface="Verdana" panose="020B0604030504040204" pitchFamily="34" charset="0"/>
                        <a:ea typeface="Verdana" panose="020B0604030504040204" pitchFamily="34" charset="0"/>
                        <a:cs typeface="Arial" panose="020B0604020202020204" pitchFamily="34" charset="0"/>
                      </a:endParaRPr>
                    </a:p>
                  </a:txBody>
                  <a:tcPr marL="9525" marR="9525" marT="9525" marB="0" anchor="b"/>
                </a:tc>
                <a:tc>
                  <a:txBody>
                    <a:bodyPr/>
                    <a:lstStyle/>
                    <a:p>
                      <a:pPr algn="l" fontAlgn="b"/>
                      <a:r>
                        <a:rPr lang="en-US" sz="1400" u="none" strike="noStrike" dirty="0">
                          <a:effectLst/>
                        </a:rPr>
                        <a:t>One sq ft of carpet area with AAC blocks will consume 1 kg of coal</a:t>
                      </a:r>
                      <a:endParaRPr lang="en-US" sz="1400" b="0" i="0" u="none" strike="noStrike" dirty="0">
                        <a:solidFill>
                          <a:srgbClr val="000000"/>
                        </a:solidFill>
                        <a:effectLst/>
                        <a:latin typeface="Verdana" panose="020B0604030504040204" pitchFamily="34" charset="0"/>
                        <a:ea typeface="Verdana" panose="020B0604030504040204" pitchFamily="34" charset="0"/>
                        <a:cs typeface="Arial" panose="020B0604020202020204" pitchFamily="34" charset="0"/>
                      </a:endParaRPr>
                    </a:p>
                  </a:txBody>
                  <a:tcPr marL="9525" marR="9525" marT="9525" marB="0" anchor="b"/>
                </a:tc>
                <a:tc>
                  <a:txBody>
                    <a:bodyPr/>
                    <a:lstStyle/>
                    <a:p>
                      <a:pPr algn="l" fontAlgn="ctr"/>
                      <a:r>
                        <a:rPr lang="en-US" sz="1400" u="none" strike="noStrike" dirty="0">
                          <a:effectLst/>
                        </a:rPr>
                        <a:t>One sq ft of carpet area with clay bricks will consume 8 kg of coal</a:t>
                      </a:r>
                      <a:endParaRPr lang="en-US" sz="1400" b="0" i="0" u="none" strike="noStrike" dirty="0">
                        <a:solidFill>
                          <a:srgbClr val="262726"/>
                        </a:solidFill>
                        <a:effectLst/>
                        <a:latin typeface="Verdana" panose="020B0604030504040204" pitchFamily="34" charset="0"/>
                        <a:ea typeface="Verdana" panose="020B0604030504040204" pitchFamily="34" charset="0"/>
                        <a:cs typeface="Arial" panose="020B0604020202020204" pitchFamily="34" charset="0"/>
                      </a:endParaRPr>
                    </a:p>
                  </a:txBody>
                  <a:tcPr marL="9525" marR="9525" marT="9525" marB="0" anchor="ctr"/>
                </a:tc>
                <a:extLst>
                  <a:ext uri="{0D108BD9-81ED-4DB2-BD59-A6C34878D82A}">
                    <a16:rowId xmlns:a16="http://schemas.microsoft.com/office/drawing/2014/main" val="3053476104"/>
                  </a:ext>
                </a:extLst>
              </a:tr>
              <a:tr h="362442">
                <a:tc>
                  <a:txBody>
                    <a:bodyPr/>
                    <a:lstStyle/>
                    <a:p>
                      <a:pPr algn="l" fontAlgn="ctr"/>
                      <a:r>
                        <a:rPr lang="en-IN" sz="1400" u="none" strike="noStrike" dirty="0">
                          <a:effectLst/>
                        </a:rPr>
                        <a:t>CO2 Emission</a:t>
                      </a:r>
                      <a:endParaRPr lang="en-IN" sz="1400" b="0" i="0" u="none" strike="noStrike" dirty="0">
                        <a:solidFill>
                          <a:srgbClr val="000000"/>
                        </a:solidFill>
                        <a:effectLst/>
                        <a:latin typeface="Verdana" panose="020B0604030504040204" pitchFamily="34" charset="0"/>
                        <a:ea typeface="Verdana" panose="020B0604030504040204" pitchFamily="34" charset="0"/>
                        <a:cs typeface="Arial" panose="020B0604020202020204" pitchFamily="34" charset="0"/>
                      </a:endParaRPr>
                    </a:p>
                  </a:txBody>
                  <a:tcPr marL="9525" marR="9525" marT="9525" marB="0" anchor="ctr"/>
                </a:tc>
                <a:tc>
                  <a:txBody>
                    <a:bodyPr/>
                    <a:lstStyle/>
                    <a:p>
                      <a:pPr algn="l" fontAlgn="ctr"/>
                      <a:r>
                        <a:rPr lang="en-US" sz="1400" u="none" strike="noStrike" dirty="0">
                          <a:effectLst/>
                        </a:rPr>
                        <a:t>Co2 emission One sq ft of carpet area will emit 1.5 kg of CO2</a:t>
                      </a:r>
                      <a:endParaRPr lang="en-US" sz="1400" b="0" i="0" u="none" strike="noStrike" dirty="0">
                        <a:solidFill>
                          <a:srgbClr val="000000"/>
                        </a:solidFill>
                        <a:effectLst/>
                        <a:latin typeface="Verdana" panose="020B0604030504040204" pitchFamily="34" charset="0"/>
                        <a:ea typeface="Verdana" panose="020B0604030504040204" pitchFamily="34" charset="0"/>
                        <a:cs typeface="Arial" panose="020B0604020202020204" pitchFamily="34" charset="0"/>
                      </a:endParaRPr>
                    </a:p>
                  </a:txBody>
                  <a:tcPr marL="9525" marR="9525" marT="9525" marB="0" anchor="ctr"/>
                </a:tc>
                <a:tc>
                  <a:txBody>
                    <a:bodyPr/>
                    <a:lstStyle/>
                    <a:p>
                      <a:pPr algn="l" fontAlgn="ctr"/>
                      <a:r>
                        <a:rPr lang="en-US" sz="1400" u="none" strike="noStrike" dirty="0">
                          <a:effectLst/>
                        </a:rPr>
                        <a:t>One sq ft of carpet area will emit 12kg of CO2</a:t>
                      </a:r>
                      <a:endParaRPr lang="en-US" sz="1400" b="0" i="0" u="none" strike="noStrike" dirty="0">
                        <a:solidFill>
                          <a:srgbClr val="262726"/>
                        </a:solidFill>
                        <a:effectLst/>
                        <a:latin typeface="Verdana" panose="020B0604030504040204" pitchFamily="34" charset="0"/>
                        <a:ea typeface="Verdana" panose="020B0604030504040204" pitchFamily="34" charset="0"/>
                        <a:cs typeface="Arial" panose="020B0604020202020204" pitchFamily="34" charset="0"/>
                      </a:endParaRPr>
                    </a:p>
                  </a:txBody>
                  <a:tcPr marL="9525" marR="9525" marT="9525" marB="0" anchor="ctr"/>
                </a:tc>
                <a:extLst>
                  <a:ext uri="{0D108BD9-81ED-4DB2-BD59-A6C34878D82A}">
                    <a16:rowId xmlns:a16="http://schemas.microsoft.com/office/drawing/2014/main" val="2629790531"/>
                  </a:ext>
                </a:extLst>
              </a:tr>
            </a:tbl>
          </a:graphicData>
        </a:graphic>
      </p:graphicFrame>
      <p:sp>
        <p:nvSpPr>
          <p:cNvPr id="4" name="TextBox 3">
            <a:extLst>
              <a:ext uri="{FF2B5EF4-FFF2-40B4-BE49-F238E27FC236}">
                <a16:creationId xmlns:a16="http://schemas.microsoft.com/office/drawing/2014/main" id="{1FDC29B0-23C8-4502-AA6B-F13954F0E9EA}"/>
              </a:ext>
            </a:extLst>
          </p:cNvPr>
          <p:cNvSpPr txBox="1"/>
          <p:nvPr/>
        </p:nvSpPr>
        <p:spPr>
          <a:xfrm>
            <a:off x="436098" y="3577836"/>
            <a:ext cx="7948247" cy="307777"/>
          </a:xfrm>
          <a:prstGeom prst="rect">
            <a:avLst/>
          </a:prstGeom>
          <a:noFill/>
        </p:spPr>
        <p:txBody>
          <a:bodyPr wrap="square" rtlCol="0">
            <a:spAutoFit/>
          </a:bodyPr>
          <a:lstStyle/>
          <a:p>
            <a:r>
              <a:rPr lang="en-US" sz="1400" b="1" dirty="0"/>
              <a:t>Below Table Highlights the Comparison of AAC Block vs. Clay Bricks in terms of Sustainability Criteria:-</a:t>
            </a:r>
            <a:endParaRPr lang="en-IN" sz="1400" b="1" dirty="0"/>
          </a:p>
        </p:txBody>
      </p:sp>
    </p:spTree>
    <p:extLst>
      <p:ext uri="{BB962C8B-B14F-4D97-AF65-F5344CB8AC3E}">
        <p14:creationId xmlns:p14="http://schemas.microsoft.com/office/powerpoint/2010/main" val="20424981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BA6D05A-3C7D-4C19-956D-4376D4EBA3AF}"/>
              </a:ext>
            </a:extLst>
          </p:cNvPr>
          <p:cNvSpPr txBox="1"/>
          <p:nvPr/>
        </p:nvSpPr>
        <p:spPr>
          <a:xfrm>
            <a:off x="232229" y="709538"/>
            <a:ext cx="8599715" cy="2092881"/>
          </a:xfrm>
          <a:prstGeom prst="rect">
            <a:avLst/>
          </a:prstGeom>
          <a:noFill/>
        </p:spPr>
        <p:txBody>
          <a:bodyPr wrap="square">
            <a:spAutoFit/>
          </a:bodyPr>
          <a:lstStyle/>
          <a:p>
            <a:r>
              <a:rPr lang="en-US" sz="1000" b="1" dirty="0">
                <a:latin typeface="Verdana" panose="020B0604030504040204" pitchFamily="34" charset="0"/>
                <a:ea typeface="Verdana" panose="020B0604030504040204" pitchFamily="34" charset="0"/>
              </a:rPr>
              <a:t>Raw Material use for  AAC  are Contributing to carbon-emission reduction, energy efficiency, and cost effectiveness</a:t>
            </a:r>
          </a:p>
          <a:p>
            <a:pPr marL="285750" indent="-285750">
              <a:buFont typeface="Arial" panose="020B0604020202020204" pitchFamily="34" charset="0"/>
              <a:buChar char="•"/>
            </a:pPr>
            <a:r>
              <a:rPr lang="en-US" sz="1000" dirty="0">
                <a:latin typeface="Verdana" panose="020B0604030504040204" pitchFamily="34" charset="0"/>
                <a:ea typeface="Verdana" panose="020B0604030504040204" pitchFamily="34" charset="0"/>
              </a:rPr>
              <a:t>Limestone </a:t>
            </a:r>
          </a:p>
          <a:p>
            <a:pPr marL="285750" indent="-285750">
              <a:buFont typeface="Arial" panose="020B0604020202020204" pitchFamily="34" charset="0"/>
              <a:buChar char="•"/>
            </a:pPr>
            <a:r>
              <a:rPr lang="en-US" sz="1000" dirty="0">
                <a:latin typeface="Verdana" panose="020B0604030504040204" pitchFamily="34" charset="0"/>
                <a:ea typeface="Verdana" panose="020B0604030504040204" pitchFamily="34" charset="0"/>
              </a:rPr>
              <a:t>Sand </a:t>
            </a:r>
          </a:p>
          <a:p>
            <a:pPr marL="285750" indent="-285750">
              <a:buFont typeface="Arial" panose="020B0604020202020204" pitchFamily="34" charset="0"/>
              <a:buChar char="•"/>
            </a:pPr>
            <a:r>
              <a:rPr lang="en-US" sz="1000" dirty="0">
                <a:latin typeface="Verdana" panose="020B0604030504040204" pitchFamily="34" charset="0"/>
                <a:ea typeface="Verdana" panose="020B0604030504040204" pitchFamily="34" charset="0"/>
              </a:rPr>
              <a:t>Cement </a:t>
            </a:r>
          </a:p>
          <a:p>
            <a:pPr marL="285750" indent="-285750">
              <a:buFont typeface="Arial" panose="020B0604020202020204" pitchFamily="34" charset="0"/>
              <a:buChar char="•"/>
            </a:pPr>
            <a:r>
              <a:rPr lang="en-US" sz="1000" dirty="0">
                <a:latin typeface="Verdana" panose="020B0604030504040204" pitchFamily="34" charset="0"/>
                <a:ea typeface="Verdana" panose="020B0604030504040204" pitchFamily="34" charset="0"/>
              </a:rPr>
              <a:t>Water </a:t>
            </a:r>
          </a:p>
          <a:p>
            <a:pPr marL="285750" indent="-285750">
              <a:buFont typeface="Arial" panose="020B0604020202020204" pitchFamily="34" charset="0"/>
              <a:buChar char="•"/>
            </a:pPr>
            <a:r>
              <a:rPr lang="en-US" sz="1000" dirty="0">
                <a:latin typeface="Verdana" panose="020B0604030504040204" pitchFamily="34" charset="0"/>
                <a:ea typeface="Verdana" panose="020B0604030504040204" pitchFamily="34" charset="0"/>
              </a:rPr>
              <a:t>Recycled material (primarily used glass) </a:t>
            </a:r>
          </a:p>
          <a:p>
            <a:pPr marL="285750" indent="-285750">
              <a:buFont typeface="Arial" panose="020B0604020202020204" pitchFamily="34" charset="0"/>
              <a:buChar char="•"/>
            </a:pPr>
            <a:r>
              <a:rPr lang="en-US" sz="1000" dirty="0">
                <a:latin typeface="Verdana" panose="020B0604030504040204" pitchFamily="34" charset="0"/>
                <a:ea typeface="Verdana" panose="020B0604030504040204" pitchFamily="34" charset="0"/>
              </a:rPr>
              <a:t>Polystyrene</a:t>
            </a:r>
          </a:p>
          <a:p>
            <a:pPr marL="285750" indent="-285750">
              <a:buFont typeface="Arial" panose="020B0604020202020204" pitchFamily="34" charset="0"/>
              <a:buChar char="•"/>
            </a:pPr>
            <a:endParaRPr lang="en-US" sz="1000" dirty="0">
              <a:latin typeface="Verdana" panose="020B0604030504040204" pitchFamily="34" charset="0"/>
              <a:ea typeface="Verdana" panose="020B0604030504040204" pitchFamily="34" charset="0"/>
            </a:endParaRPr>
          </a:p>
          <a:p>
            <a:pPr marL="171450" indent="-171450">
              <a:buFont typeface="Arial" panose="020B0604020202020204" pitchFamily="34" charset="0"/>
              <a:buChar char="•"/>
            </a:pPr>
            <a:r>
              <a:rPr lang="en-US" sz="1000" dirty="0">
                <a:latin typeface="Verdana" panose="020B0604030504040204" pitchFamily="34" charset="0"/>
                <a:ea typeface="Verdana" panose="020B0604030504040204" pitchFamily="34" charset="0"/>
              </a:rPr>
              <a:t>Secondary Raw material for this to reduce the CO2 are as below</a:t>
            </a:r>
          </a:p>
          <a:p>
            <a:pPr marL="171450" indent="-171450">
              <a:buFont typeface="Arial" panose="020B0604020202020204" pitchFamily="34" charset="0"/>
              <a:buChar char="•"/>
            </a:pPr>
            <a:r>
              <a:rPr lang="en-US" sz="1000" dirty="0">
                <a:latin typeface="Verdana" panose="020B0604030504040204" pitchFamily="34" charset="0"/>
                <a:ea typeface="Verdana" panose="020B0604030504040204" pitchFamily="34" charset="0"/>
              </a:rPr>
              <a:t>Aluminium Oxide,</a:t>
            </a:r>
          </a:p>
          <a:p>
            <a:pPr marL="171450" indent="-171450">
              <a:buFont typeface="Arial" panose="020B0604020202020204" pitchFamily="34" charset="0"/>
              <a:buChar char="•"/>
            </a:pPr>
            <a:r>
              <a:rPr lang="en-US" sz="1000" dirty="0">
                <a:latin typeface="Verdana" panose="020B0604030504040204" pitchFamily="34" charset="0"/>
                <a:ea typeface="Verdana" panose="020B0604030504040204" pitchFamily="34" charset="0"/>
              </a:rPr>
              <a:t>EAF Slag (</a:t>
            </a:r>
            <a:r>
              <a:rPr lang="en-IN" sz="1000" dirty="0">
                <a:latin typeface="Verdana" panose="020B0604030504040204" pitchFamily="34" charset="0"/>
                <a:ea typeface="Verdana" panose="020B0604030504040204" pitchFamily="34" charset="0"/>
              </a:rPr>
              <a:t>electric arc furnace</a:t>
            </a:r>
            <a:r>
              <a:rPr lang="en-US" sz="1000" dirty="0">
                <a:latin typeface="Verdana" panose="020B0604030504040204" pitchFamily="34" charset="0"/>
                <a:ea typeface="Verdana" panose="020B0604030504040204" pitchFamily="34" charset="0"/>
              </a:rPr>
              <a:t>) and ladle furnace slag (LF) as secondary raw materials supplied by regional providers</a:t>
            </a:r>
          </a:p>
          <a:p>
            <a:pPr marL="171450" indent="-171450">
              <a:buFont typeface="Arial" panose="020B0604020202020204" pitchFamily="34" charset="0"/>
              <a:buChar char="•"/>
            </a:pPr>
            <a:r>
              <a:rPr lang="en-US" sz="1000" dirty="0">
                <a:latin typeface="Verdana" panose="020B0604030504040204" pitchFamily="34" charset="0"/>
                <a:ea typeface="Verdana" panose="020B0604030504040204" pitchFamily="34" charset="0"/>
              </a:rPr>
              <a:t>ECO Cement</a:t>
            </a:r>
          </a:p>
          <a:p>
            <a:pPr marL="171450" indent="-171450">
              <a:buFont typeface="Arial" panose="020B0604020202020204" pitchFamily="34" charset="0"/>
              <a:buChar char="•"/>
            </a:pPr>
            <a:r>
              <a:rPr lang="en-US" sz="1000" dirty="0">
                <a:latin typeface="Verdana" panose="020B0604030504040204" pitchFamily="34" charset="0"/>
                <a:ea typeface="Verdana" panose="020B0604030504040204" pitchFamily="34" charset="0"/>
              </a:rPr>
              <a:t>Ceramic Waste</a:t>
            </a:r>
          </a:p>
        </p:txBody>
      </p:sp>
      <p:sp>
        <p:nvSpPr>
          <p:cNvPr id="4" name="TextBox 3">
            <a:extLst>
              <a:ext uri="{FF2B5EF4-FFF2-40B4-BE49-F238E27FC236}">
                <a16:creationId xmlns:a16="http://schemas.microsoft.com/office/drawing/2014/main" id="{7C36AA8F-F176-4BA4-9165-B5B261817B63}"/>
              </a:ext>
            </a:extLst>
          </p:cNvPr>
          <p:cNvSpPr txBox="1"/>
          <p:nvPr/>
        </p:nvSpPr>
        <p:spPr>
          <a:xfrm>
            <a:off x="232229" y="3054757"/>
            <a:ext cx="8392235" cy="1631216"/>
          </a:xfrm>
          <a:prstGeom prst="rect">
            <a:avLst/>
          </a:prstGeom>
          <a:noFill/>
        </p:spPr>
        <p:txBody>
          <a:bodyPr wrap="square" rtlCol="0">
            <a:spAutoFit/>
          </a:bodyPr>
          <a:lstStyle/>
          <a:p>
            <a:pPr algn="just"/>
            <a:r>
              <a:rPr lang="en-US" sz="1000" dirty="0">
                <a:latin typeface="Verdana" panose="020B0604030504040204" pitchFamily="34" charset="0"/>
                <a:ea typeface="Verdana" panose="020B0604030504040204" pitchFamily="34" charset="0"/>
              </a:rPr>
              <a:t>Companies are putting efforts to reduce the carbon emission</a:t>
            </a:r>
            <a:r>
              <a:rPr lang="en-IN" sz="1000" dirty="0">
                <a:latin typeface="Verdana" panose="020B0604030504040204" pitchFamily="34" charset="0"/>
                <a:ea typeface="Verdana" panose="020B0604030504040204" pitchFamily="34" charset="0"/>
              </a:rPr>
              <a:t>, e.g. </a:t>
            </a:r>
            <a:r>
              <a:rPr lang="en-IN" sz="1000" dirty="0" err="1">
                <a:latin typeface="Verdana" panose="020B0604030504040204" pitchFamily="34" charset="0"/>
                <a:ea typeface="Verdana" panose="020B0604030504040204" pitchFamily="34" charset="0"/>
              </a:rPr>
              <a:t>Xella</a:t>
            </a:r>
            <a:r>
              <a:rPr lang="en-IN" sz="1000" dirty="0">
                <a:latin typeface="Verdana" panose="020B0604030504040204" pitchFamily="34" charset="0"/>
                <a:ea typeface="Verdana" panose="020B0604030504040204" pitchFamily="34" charset="0"/>
              </a:rPr>
              <a:t> major producer of AAC products has targeted </a:t>
            </a:r>
            <a:r>
              <a:rPr lang="en-IN" sz="1000" dirty="0" err="1">
                <a:latin typeface="Verdana" panose="020B0604030504040204" pitchFamily="34" charset="0"/>
                <a:ea typeface="Verdana" panose="020B0604030504040204" pitchFamily="34" charset="0"/>
              </a:rPr>
              <a:t>tp</a:t>
            </a:r>
            <a:r>
              <a:rPr lang="en-IN" sz="1000" dirty="0">
                <a:latin typeface="Verdana" panose="020B0604030504040204" pitchFamily="34" charset="0"/>
                <a:ea typeface="Verdana" panose="020B0604030504040204" pitchFamily="34" charset="0"/>
              </a:rPr>
              <a:t> </a:t>
            </a:r>
            <a:r>
              <a:rPr lang="en-US" sz="1000" dirty="0">
                <a:latin typeface="Verdana" panose="020B0604030504040204" pitchFamily="34" charset="0"/>
                <a:ea typeface="Verdana" panose="020B0604030504040204" pitchFamily="34" charset="0"/>
              </a:rPr>
              <a:t>reduced of  CO</a:t>
            </a:r>
            <a:r>
              <a:rPr lang="en-US" sz="1000" baseline="-25000" dirty="0">
                <a:latin typeface="Verdana" panose="020B0604030504040204" pitchFamily="34" charset="0"/>
                <a:ea typeface="Verdana" panose="020B0604030504040204" pitchFamily="34" charset="0"/>
              </a:rPr>
              <a:t>2</a:t>
            </a:r>
            <a:r>
              <a:rPr lang="en-US" sz="1000" dirty="0">
                <a:latin typeface="Verdana" panose="020B0604030504040204" pitchFamily="34" charset="0"/>
                <a:ea typeface="Verdana" panose="020B0604030504040204" pitchFamily="34" charset="0"/>
              </a:rPr>
              <a:t> emission intensity (scope 1 and 2) by 2030</a:t>
            </a:r>
          </a:p>
          <a:p>
            <a:pPr algn="just"/>
            <a:endParaRPr lang="en-US" sz="1000" dirty="0">
              <a:latin typeface="Verdana" panose="020B0604030504040204" pitchFamily="34" charset="0"/>
              <a:ea typeface="Verdana" panose="020B0604030504040204" pitchFamily="34" charset="0"/>
            </a:endParaRPr>
          </a:p>
          <a:p>
            <a:pPr marL="171450" indent="-171450" algn="just">
              <a:buFont typeface="Arial" panose="020B0604020202020204" pitchFamily="34" charset="0"/>
              <a:buChar char="•"/>
            </a:pPr>
            <a:r>
              <a:rPr lang="en-US" sz="1000" dirty="0">
                <a:latin typeface="Verdana" panose="020B0604030504040204" pitchFamily="34" charset="0"/>
                <a:ea typeface="Verdana" panose="020B0604030504040204" pitchFamily="34" charset="0"/>
              </a:rPr>
              <a:t>Photovoltaic panels on the rooftops of our production sites</a:t>
            </a:r>
          </a:p>
          <a:p>
            <a:pPr marL="171450" indent="-171450" algn="just">
              <a:buFont typeface="Arial" panose="020B0604020202020204" pitchFamily="34" charset="0"/>
              <a:buChar char="•"/>
            </a:pPr>
            <a:r>
              <a:rPr lang="en-US" sz="1000" dirty="0">
                <a:latin typeface="Verdana" panose="020B0604030504040204" pitchFamily="34" charset="0"/>
                <a:ea typeface="Verdana" panose="020B0604030504040204" pitchFamily="34" charset="0"/>
              </a:rPr>
              <a:t> Energy-saving LED lighting solutions</a:t>
            </a:r>
          </a:p>
          <a:p>
            <a:pPr marL="171450" indent="-171450" algn="just">
              <a:buFont typeface="Arial" panose="020B0604020202020204" pitchFamily="34" charset="0"/>
              <a:buChar char="•"/>
            </a:pPr>
            <a:r>
              <a:rPr lang="en-US" sz="1000" dirty="0">
                <a:latin typeface="Verdana" panose="020B0604030504040204" pitchFamily="34" charset="0"/>
                <a:ea typeface="Verdana" panose="020B0604030504040204" pitchFamily="34" charset="0"/>
              </a:rPr>
              <a:t> Exchanging steam generators for more carbon-friendly alternatives (such as gas)</a:t>
            </a:r>
          </a:p>
          <a:p>
            <a:pPr marL="171450" indent="-171450" algn="just">
              <a:buFont typeface="Arial" panose="020B0604020202020204" pitchFamily="34" charset="0"/>
              <a:buChar char="•"/>
            </a:pPr>
            <a:r>
              <a:rPr lang="en-US" sz="1000" dirty="0">
                <a:latin typeface="Verdana" panose="020B0604030504040204" pitchFamily="34" charset="0"/>
                <a:ea typeface="Verdana" panose="020B0604030504040204" pitchFamily="34" charset="0"/>
              </a:rPr>
              <a:t>Boosting procurement of renewable energy </a:t>
            </a:r>
          </a:p>
          <a:p>
            <a:pPr marL="171450" indent="-171450" algn="just">
              <a:buFont typeface="Arial" panose="020B0604020202020204" pitchFamily="34" charset="0"/>
              <a:buChar char="•"/>
            </a:pPr>
            <a:r>
              <a:rPr lang="en-US" sz="1000" dirty="0">
                <a:latin typeface="Verdana" panose="020B0604030504040204" pitchFamily="34" charset="0"/>
                <a:ea typeface="Verdana" panose="020B0604030504040204" pitchFamily="34" charset="0"/>
              </a:rPr>
              <a:t> Investing in cogeneration, particularly in the Insulation business unit</a:t>
            </a:r>
          </a:p>
          <a:p>
            <a:pPr marL="171450" indent="-171450" algn="just">
              <a:buFont typeface="Arial" panose="020B0604020202020204" pitchFamily="34" charset="0"/>
              <a:buChar char="•"/>
            </a:pPr>
            <a:r>
              <a:rPr lang="en-US" sz="1000" dirty="0">
                <a:latin typeface="Verdana" panose="020B0604030504040204" pitchFamily="34" charset="0"/>
                <a:ea typeface="Verdana" panose="020B0604030504040204" pitchFamily="34" charset="0"/>
              </a:rPr>
              <a:t> Replacing old machines with newer, more energy-efficient systems</a:t>
            </a:r>
          </a:p>
          <a:p>
            <a:pPr marL="171450" indent="-171450" algn="just">
              <a:buFont typeface="Arial" panose="020B0604020202020204" pitchFamily="34" charset="0"/>
              <a:buChar char="•"/>
            </a:pPr>
            <a:r>
              <a:rPr lang="en-US" sz="1000" dirty="0">
                <a:latin typeface="Verdana" panose="020B0604030504040204" pitchFamily="34" charset="0"/>
                <a:ea typeface="Verdana" panose="020B0604030504040204" pitchFamily="34" charset="0"/>
              </a:rPr>
              <a:t> Expanding our “green logistics programs” (rail, water, electric vehicles, optimal utilization of freight and logistics capacities)</a:t>
            </a:r>
          </a:p>
        </p:txBody>
      </p:sp>
      <p:sp>
        <p:nvSpPr>
          <p:cNvPr id="7" name="Text Placeholder 1">
            <a:extLst>
              <a:ext uri="{FF2B5EF4-FFF2-40B4-BE49-F238E27FC236}">
                <a16:creationId xmlns:a16="http://schemas.microsoft.com/office/drawing/2014/main" id="{35FD0720-57A0-4AC4-87BB-A7D63B495736}"/>
              </a:ext>
            </a:extLst>
          </p:cNvPr>
          <p:cNvSpPr>
            <a:spLocks noGrp="1"/>
          </p:cNvSpPr>
          <p:nvPr>
            <p:ph type="body" sz="quarter" idx="4294967295"/>
          </p:nvPr>
        </p:nvSpPr>
        <p:spPr>
          <a:xfrm>
            <a:off x="232229" y="0"/>
            <a:ext cx="7863840" cy="457200"/>
          </a:xfrm>
          <a:noFill/>
          <a:ln>
            <a:noFill/>
          </a:ln>
        </p:spPr>
        <p:txBody>
          <a:bodyPr vert="horz" lIns="91440" tIns="45720" rIns="91440" bIns="45720" rtlCol="0" anchor="ctr">
            <a:normAutofit fontScale="85000" lnSpcReduction="10000"/>
          </a:bodyPr>
          <a:lstStyle/>
          <a:p>
            <a:r>
              <a:rPr lang="en-US" dirty="0">
                <a:latin typeface="Verdana" panose="020B0604030504040204" pitchFamily="34" charset="0"/>
              </a:rPr>
              <a:t>Formulation of AAC using sustainable material </a:t>
            </a:r>
          </a:p>
        </p:txBody>
      </p:sp>
    </p:spTree>
    <p:extLst>
      <p:ext uri="{BB962C8B-B14F-4D97-AF65-F5344CB8AC3E}">
        <p14:creationId xmlns:p14="http://schemas.microsoft.com/office/powerpoint/2010/main" val="149888863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3010FFF-06DF-4AC8-99F5-C15814B18726}"/>
              </a:ext>
            </a:extLst>
          </p:cNvPr>
          <p:cNvSpPr>
            <a:spLocks noGrp="1"/>
          </p:cNvSpPr>
          <p:nvPr>
            <p:ph type="body" sz="quarter" idx="4294967295"/>
          </p:nvPr>
        </p:nvSpPr>
        <p:spPr>
          <a:xfrm>
            <a:off x="261731" y="84790"/>
            <a:ext cx="7863840" cy="457200"/>
          </a:xfrm>
        </p:spPr>
        <p:txBody>
          <a:bodyPr>
            <a:normAutofit fontScale="77500" lnSpcReduction="20000"/>
          </a:bodyPr>
          <a:lstStyle/>
          <a:p>
            <a:r>
              <a:rPr lang="en-US" dirty="0">
                <a:latin typeface="Verdana" panose="020B0604030504040204" pitchFamily="34" charset="0"/>
              </a:rPr>
              <a:t>Advantages of Using Autoclaved Aerated Concrete</a:t>
            </a:r>
            <a:endParaRPr lang="en-US" b="0" dirty="0">
              <a:latin typeface="Verdana" panose="020B0604030504040204" pitchFamily="34" charset="0"/>
            </a:endParaRPr>
          </a:p>
          <a:p>
            <a:endParaRPr lang="en-IN" dirty="0"/>
          </a:p>
        </p:txBody>
      </p:sp>
      <p:sp>
        <p:nvSpPr>
          <p:cNvPr id="5" name="TextBox 4">
            <a:extLst>
              <a:ext uri="{FF2B5EF4-FFF2-40B4-BE49-F238E27FC236}">
                <a16:creationId xmlns:a16="http://schemas.microsoft.com/office/drawing/2014/main" id="{ABCF330F-EAF3-4903-9A93-6589A20C60F9}"/>
              </a:ext>
            </a:extLst>
          </p:cNvPr>
          <p:cNvSpPr txBox="1"/>
          <p:nvPr/>
        </p:nvSpPr>
        <p:spPr>
          <a:xfrm>
            <a:off x="261731" y="904063"/>
            <a:ext cx="8620538" cy="2257990"/>
          </a:xfrm>
          <a:prstGeom prst="rect">
            <a:avLst/>
          </a:prstGeom>
          <a:noFill/>
        </p:spPr>
        <p:txBody>
          <a:bodyPr wrap="square">
            <a:spAutoFit/>
          </a:bodyPr>
          <a:lstStyle/>
          <a:p>
            <a:pPr algn="just">
              <a:lnSpc>
                <a:spcPct val="200000"/>
              </a:lnSpc>
            </a:pPr>
            <a:r>
              <a:rPr lang="en-US" sz="1200" b="1" dirty="0">
                <a:effectLst/>
                <a:latin typeface="Verdana" panose="020B0604030504040204" pitchFamily="34" charset="0"/>
              </a:rPr>
              <a:t>Environment Friendly</a:t>
            </a:r>
          </a:p>
          <a:p>
            <a:pPr algn="just">
              <a:lnSpc>
                <a:spcPct val="200000"/>
              </a:lnSpc>
            </a:pPr>
            <a:r>
              <a:rPr lang="en-US" sz="1000" b="0" dirty="0">
                <a:solidFill>
                  <a:srgbClr val="222222"/>
                </a:solidFill>
                <a:effectLst/>
                <a:latin typeface="Verdana" panose="020B0604030504040204" pitchFamily="34" charset="0"/>
              </a:rPr>
              <a:t>The ability of a product to reduce material use, utilize recycled products, and avoid toxic emissions is the basic criteria for determining whether a product qualifies as “green” or can be used in a sustainable manner. In this regard, Autoclaved aerated concrete stands out. AAC is non-toxic  which does not pollute the air, land or water. Aerated autoclaved concrete blocks are created of  recycled fly-ash, which is a waste generated in steel furnaces. Starting from the production to their transport, to the construction of AAC-based structures and maintenance, these blocks contribute to sustainability through a reduction of carbon footprints. The AAC Blocks are highly resource-efficient and environmentally friendly.</a:t>
            </a:r>
          </a:p>
        </p:txBody>
      </p:sp>
      <p:sp>
        <p:nvSpPr>
          <p:cNvPr id="6" name="TextBox 5">
            <a:extLst>
              <a:ext uri="{FF2B5EF4-FFF2-40B4-BE49-F238E27FC236}">
                <a16:creationId xmlns:a16="http://schemas.microsoft.com/office/drawing/2014/main" id="{D66147C1-A019-46A0-9A49-55E633199D13}"/>
              </a:ext>
            </a:extLst>
          </p:cNvPr>
          <p:cNvSpPr txBox="1"/>
          <p:nvPr/>
        </p:nvSpPr>
        <p:spPr>
          <a:xfrm>
            <a:off x="261731" y="3429000"/>
            <a:ext cx="8481392" cy="2257990"/>
          </a:xfrm>
          <a:prstGeom prst="rect">
            <a:avLst/>
          </a:prstGeom>
          <a:noFill/>
        </p:spPr>
        <p:txBody>
          <a:bodyPr wrap="square">
            <a:spAutoFit/>
          </a:bodyPr>
          <a:lstStyle/>
          <a:p>
            <a:pPr algn="just">
              <a:lnSpc>
                <a:spcPct val="200000"/>
              </a:lnSpc>
            </a:pPr>
            <a:r>
              <a:rPr lang="en-US" sz="1200" b="1" dirty="0">
                <a:latin typeface="Verdana" panose="020B0604030504040204" pitchFamily="34" charset="0"/>
              </a:rPr>
              <a:t>Improved Insulation Properties</a:t>
            </a:r>
          </a:p>
          <a:p>
            <a:pPr algn="just">
              <a:lnSpc>
                <a:spcPct val="200000"/>
              </a:lnSpc>
            </a:pPr>
            <a:r>
              <a:rPr lang="en-US" sz="1000" b="0" dirty="0">
                <a:solidFill>
                  <a:srgbClr val="222222"/>
                </a:solidFill>
                <a:effectLst/>
                <a:latin typeface="Verdana" panose="020B0604030504040204" pitchFamily="34" charset="0"/>
              </a:rPr>
              <a:t>The use of autoclaved aerated concrete has a vast range of cost-effective benefits. The insulation properties of AAC reduce the heating costs of buildings constructed with autoclaved aerated concrete, which results in consequent fuel savings of the building’s lifecycle. AAC block weighs quite less as compared to the conventional bricks ultimately resulting into great reduction of deadweight. Further, the reduced deadweight results in a reduction of the use of cement and steel which helps greatly in cost savings. Additionally, AAC-related construction doesn’t need more than 24 hours of curing time, the water requirement is substantially reduced which again reduces the costs quite significantly.</a:t>
            </a:r>
          </a:p>
        </p:txBody>
      </p:sp>
    </p:spTree>
    <p:extLst>
      <p:ext uri="{BB962C8B-B14F-4D97-AF65-F5344CB8AC3E}">
        <p14:creationId xmlns:p14="http://schemas.microsoft.com/office/powerpoint/2010/main" val="17472237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8E7C3CB-F5A8-43F6-941F-70CBB907D6CC}"/>
              </a:ext>
            </a:extLst>
          </p:cNvPr>
          <p:cNvSpPr txBox="1"/>
          <p:nvPr/>
        </p:nvSpPr>
        <p:spPr>
          <a:xfrm>
            <a:off x="204821" y="512396"/>
            <a:ext cx="8480219" cy="5520422"/>
          </a:xfrm>
          <a:prstGeom prst="rect">
            <a:avLst/>
          </a:prstGeom>
          <a:noFill/>
        </p:spPr>
        <p:txBody>
          <a:bodyPr wrap="square">
            <a:spAutoFit/>
          </a:bodyPr>
          <a:lstStyle/>
          <a:p>
            <a:pPr algn="just">
              <a:lnSpc>
                <a:spcPct val="200000"/>
              </a:lnSpc>
            </a:pPr>
            <a:r>
              <a:rPr lang="en-US" sz="1200" b="1" dirty="0">
                <a:latin typeface="Verdana" panose="020B0604030504040204" pitchFamily="34" charset="0"/>
              </a:rPr>
              <a:t>Sound Absorption:</a:t>
            </a:r>
          </a:p>
          <a:p>
            <a:pPr algn="just">
              <a:lnSpc>
                <a:spcPct val="200000"/>
              </a:lnSpc>
            </a:pPr>
            <a:r>
              <a:rPr lang="en-US" sz="1000" b="0" dirty="0">
                <a:solidFill>
                  <a:srgbClr val="222222"/>
                </a:solidFill>
                <a:effectLst/>
                <a:latin typeface="Verdana" panose="020B0604030504040204" pitchFamily="34" charset="0"/>
              </a:rPr>
              <a:t>The porous inhibition of the AAC blocks enables sound absorption. The Sound Transmission Class rating of the AAC blocks up to 45 db.  AAC blocks are perhaps  the ideal material for the construction of walls in commercial buildings such as hotels and hospitals to name a few.</a:t>
            </a:r>
          </a:p>
          <a:p>
            <a:pPr algn="just">
              <a:lnSpc>
                <a:spcPct val="200000"/>
              </a:lnSpc>
            </a:pPr>
            <a:r>
              <a:rPr lang="en-US" sz="1200" b="1" dirty="0">
                <a:latin typeface="Verdana" panose="020B0604030504040204" pitchFamily="34" charset="0"/>
              </a:rPr>
              <a:t>Fire and Pest Resistive:</a:t>
            </a:r>
          </a:p>
          <a:p>
            <a:pPr algn="just">
              <a:lnSpc>
                <a:spcPct val="200000"/>
              </a:lnSpc>
            </a:pPr>
            <a:r>
              <a:rPr lang="en-US" sz="1000" b="0" dirty="0">
                <a:solidFill>
                  <a:srgbClr val="222222"/>
                </a:solidFill>
                <a:effectLst/>
                <a:latin typeface="Verdana" panose="020B0604030504040204" pitchFamily="34" charset="0"/>
              </a:rPr>
              <a:t>Owing to its natural composition and its  thickness inhibition, the Autoclaved Aerated Concrete (AAC) Blocks offers excellent fire resistance  If fire safety is your prime concern, then these blocks are the most preferred product for you. Additionally, AAC Block consists of the inorganic material that helps to prevent termites, damages or losses.</a:t>
            </a:r>
          </a:p>
          <a:p>
            <a:pPr algn="just">
              <a:lnSpc>
                <a:spcPct val="200000"/>
              </a:lnSpc>
            </a:pPr>
            <a:r>
              <a:rPr lang="en-US" sz="1200" b="1" dirty="0">
                <a:latin typeface="Verdana" panose="020B0604030504040204" pitchFamily="34" charset="0"/>
              </a:rPr>
              <a:t>Easy to install:</a:t>
            </a:r>
          </a:p>
          <a:p>
            <a:pPr algn="just">
              <a:lnSpc>
                <a:spcPct val="200000"/>
              </a:lnSpc>
            </a:pPr>
            <a:r>
              <a:rPr lang="en-US" sz="1000" b="0" dirty="0">
                <a:solidFill>
                  <a:srgbClr val="222222"/>
                </a:solidFill>
                <a:effectLst/>
                <a:latin typeface="Verdana" panose="020B0604030504040204" pitchFamily="34" charset="0"/>
              </a:rPr>
              <a:t>AAC blocks are very easy to handle, and ordinary tools are used for cutting it. AAC blocks also come with larger sizes and fewer joints. This ultimately results in faster construction work as the installation time required is less. AAC Blocks have an attractive appearance and could be adapted to any style of architecture.</a:t>
            </a:r>
            <a:endParaRPr lang="en-US" sz="1000" dirty="0">
              <a:solidFill>
                <a:srgbClr val="222222"/>
              </a:solidFill>
              <a:latin typeface="Verdana" panose="020B0604030504040204" pitchFamily="34" charset="0"/>
            </a:endParaRPr>
          </a:p>
          <a:p>
            <a:pPr algn="just">
              <a:lnSpc>
                <a:spcPct val="200000"/>
              </a:lnSpc>
            </a:pPr>
            <a:r>
              <a:rPr lang="en-US" sz="1200" b="1" dirty="0">
                <a:latin typeface="Verdana" panose="020B0604030504040204" pitchFamily="34" charset="0"/>
              </a:rPr>
              <a:t>Thermal Insulation</a:t>
            </a:r>
          </a:p>
          <a:p>
            <a:pPr algn="just">
              <a:lnSpc>
                <a:spcPct val="200000"/>
              </a:lnSpc>
            </a:pPr>
            <a:r>
              <a:rPr lang="en-US" sz="1000" b="0" dirty="0">
                <a:solidFill>
                  <a:srgbClr val="222222"/>
                </a:solidFill>
                <a:effectLst/>
                <a:latin typeface="Verdana" panose="020B0604030504040204" pitchFamily="34" charset="0"/>
              </a:rPr>
              <a:t>Exceptional thermal insulating qualities of AAC Blocks makes them an excellent green product. The thermal conductivity of these blocks helps in maintaining the inner temperature to be warm during the winters  and vice versa, which ultimately leads to saving electrical load consequently and enhances energy efficiency.</a:t>
            </a:r>
          </a:p>
          <a:p>
            <a:pPr algn="just">
              <a:lnSpc>
                <a:spcPct val="200000"/>
              </a:lnSpc>
            </a:pPr>
            <a:endParaRPr lang="en-US" sz="1000" b="0" dirty="0">
              <a:solidFill>
                <a:srgbClr val="222222"/>
              </a:solidFill>
              <a:effectLst/>
              <a:latin typeface="Verdana" panose="020B0604030504040204" pitchFamily="34" charset="0"/>
            </a:endParaRPr>
          </a:p>
        </p:txBody>
      </p:sp>
      <p:sp>
        <p:nvSpPr>
          <p:cNvPr id="7" name="Text Placeholder 6">
            <a:extLst>
              <a:ext uri="{FF2B5EF4-FFF2-40B4-BE49-F238E27FC236}">
                <a16:creationId xmlns:a16="http://schemas.microsoft.com/office/drawing/2014/main" id="{A5B36F19-9767-4F34-BDD3-9352A1D64320}"/>
              </a:ext>
            </a:extLst>
          </p:cNvPr>
          <p:cNvSpPr>
            <a:spLocks noGrp="1"/>
          </p:cNvSpPr>
          <p:nvPr>
            <p:ph type="body" sz="quarter" idx="4294967295"/>
          </p:nvPr>
        </p:nvSpPr>
        <p:spPr>
          <a:xfrm>
            <a:off x="156679" y="55196"/>
            <a:ext cx="7863840" cy="457200"/>
          </a:xfrm>
        </p:spPr>
        <p:txBody>
          <a:bodyPr>
            <a:normAutofit fontScale="77500" lnSpcReduction="20000"/>
          </a:bodyPr>
          <a:lstStyle/>
          <a:p>
            <a:r>
              <a:rPr lang="en-US" dirty="0">
                <a:latin typeface="Verdana" panose="020B0604030504040204" pitchFamily="34" charset="0"/>
              </a:rPr>
              <a:t>Advantages of Using Autoclaved Aerated Concrete</a:t>
            </a:r>
            <a:endParaRPr lang="en-US" b="0" dirty="0">
              <a:latin typeface="Verdana" panose="020B0604030504040204" pitchFamily="34" charset="0"/>
            </a:endParaRPr>
          </a:p>
        </p:txBody>
      </p:sp>
    </p:spTree>
    <p:extLst>
      <p:ext uri="{BB962C8B-B14F-4D97-AF65-F5344CB8AC3E}">
        <p14:creationId xmlns:p14="http://schemas.microsoft.com/office/powerpoint/2010/main" val="26767673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F888F908-0425-448A-9F48-E1135DF27EBA}"/>
              </a:ext>
            </a:extLst>
          </p:cNvPr>
          <p:cNvSpPr txBox="1">
            <a:spLocks/>
          </p:cNvSpPr>
          <p:nvPr/>
        </p:nvSpPr>
        <p:spPr>
          <a:xfrm>
            <a:off x="2516321" y="5408723"/>
            <a:ext cx="4111357" cy="415636"/>
          </a:xfrm>
          <a:prstGeom prst="rect">
            <a:avLst/>
          </a:prstGeom>
        </p:spPr>
        <p:txBody>
          <a:bodyPr vert="horz" lIns="83127" tIns="41564" rIns="83127" bIns="41564" rtlCol="0">
            <a:noAutofit/>
          </a:bodyPr>
          <a:lstStyle>
            <a:lvl1pPr marL="188595" indent="-188595" algn="l" defTabSz="754380" rtl="0" eaLnBrk="1" latinLnBrk="0" hangingPunct="1">
              <a:lnSpc>
                <a:spcPct val="90000"/>
              </a:lnSpc>
              <a:spcBef>
                <a:spcPts val="825"/>
              </a:spcBef>
              <a:buFont typeface="Arial" panose="020B0604020202020204" pitchFamily="34" charset="0"/>
              <a:buChar char="•"/>
              <a:defRPr sz="2310" kern="1200">
                <a:solidFill>
                  <a:schemeClr val="tx1"/>
                </a:solidFill>
                <a:latin typeface="+mn-lt"/>
                <a:ea typeface="+mn-ea"/>
                <a:cs typeface="+mn-cs"/>
              </a:defRPr>
            </a:lvl1pPr>
            <a:lvl2pPr marL="565785" indent="-188595" algn="l" defTabSz="754380" rtl="0" eaLnBrk="1" latinLnBrk="0" hangingPunct="1">
              <a:lnSpc>
                <a:spcPct val="90000"/>
              </a:lnSpc>
              <a:spcBef>
                <a:spcPts val="413"/>
              </a:spcBef>
              <a:buFont typeface="Arial" panose="020B0604020202020204" pitchFamily="34" charset="0"/>
              <a:buChar char="•"/>
              <a:defRPr sz="1980" kern="1200">
                <a:solidFill>
                  <a:schemeClr val="tx1"/>
                </a:solidFill>
                <a:latin typeface="+mn-lt"/>
                <a:ea typeface="+mn-ea"/>
                <a:cs typeface="+mn-cs"/>
              </a:defRPr>
            </a:lvl2pPr>
            <a:lvl3pPr marL="942975" indent="-188595" algn="l" defTabSz="754380" rtl="0" eaLnBrk="1" latinLnBrk="0" hangingPunct="1">
              <a:lnSpc>
                <a:spcPct val="90000"/>
              </a:lnSpc>
              <a:spcBef>
                <a:spcPts val="413"/>
              </a:spcBef>
              <a:buFont typeface="Arial" panose="020B0604020202020204" pitchFamily="34" charset="0"/>
              <a:buChar char="•"/>
              <a:defRPr sz="1650" kern="1200">
                <a:solidFill>
                  <a:schemeClr val="tx1"/>
                </a:solidFill>
                <a:latin typeface="+mn-lt"/>
                <a:ea typeface="+mn-ea"/>
                <a:cs typeface="+mn-cs"/>
              </a:defRPr>
            </a:lvl3pPr>
            <a:lvl4pPr marL="132016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4pPr>
            <a:lvl5pPr marL="169735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5pPr>
            <a:lvl6pPr marL="207454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6pPr>
            <a:lvl7pPr marL="245173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7pPr>
            <a:lvl8pPr marL="282892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8pPr>
            <a:lvl9pPr marL="320611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9pPr>
          </a:lstStyle>
          <a:p>
            <a:pPr marL="0" indent="0" algn="ctr">
              <a:lnSpc>
                <a:spcPct val="100000"/>
              </a:lnSpc>
              <a:spcBef>
                <a:spcPct val="0"/>
              </a:spcBef>
              <a:buNone/>
            </a:pPr>
            <a:r>
              <a:rPr lang="en-US" sz="2182" b="1" spc="-136" dirty="0">
                <a:solidFill>
                  <a:schemeClr val="tx1">
                    <a:lumMod val="85000"/>
                    <a:lumOff val="15000"/>
                  </a:schemeClr>
                </a:solidFill>
                <a:latin typeface="Montserrat" panose="02000505000000020004" pitchFamily="2" charset="0"/>
                <a:ea typeface="+mj-ea"/>
                <a:cs typeface="+mj-cs"/>
              </a:rPr>
              <a:t>PRODUCT OVERVIEW &amp; SCOPE OF ANALYSIS</a:t>
            </a:r>
          </a:p>
        </p:txBody>
      </p:sp>
      <p:sp>
        <p:nvSpPr>
          <p:cNvPr id="7" name="Rectangle 6">
            <a:extLst>
              <a:ext uri="{FF2B5EF4-FFF2-40B4-BE49-F238E27FC236}">
                <a16:creationId xmlns:a16="http://schemas.microsoft.com/office/drawing/2014/main" id="{BFE2372B-05E8-4923-AC4D-F4FC76797F11}"/>
              </a:ext>
            </a:extLst>
          </p:cNvPr>
          <p:cNvSpPr/>
          <p:nvPr/>
        </p:nvSpPr>
        <p:spPr>
          <a:xfrm>
            <a:off x="0" y="6462569"/>
            <a:ext cx="9144000" cy="139370"/>
          </a:xfrm>
          <a:prstGeom prst="rect">
            <a:avLst/>
          </a:prstGeom>
          <a:solidFill>
            <a:srgbClr val="2360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36" dirty="0">
              <a:solidFill>
                <a:schemeClr val="accent6">
                  <a:lumMod val="75000"/>
                </a:schemeClr>
              </a:solidFill>
            </a:endParaRPr>
          </a:p>
        </p:txBody>
      </p:sp>
      <p:pic>
        <p:nvPicPr>
          <p:cNvPr id="2" name="Picture 1">
            <a:extLst>
              <a:ext uri="{FF2B5EF4-FFF2-40B4-BE49-F238E27FC236}">
                <a16:creationId xmlns:a16="http://schemas.microsoft.com/office/drawing/2014/main" id="{5B818D3F-105D-4A66-A5D4-F6900B4C48DC}"/>
              </a:ext>
            </a:extLst>
          </p:cNvPr>
          <p:cNvPicPr>
            <a:picLocks noChangeAspect="1"/>
          </p:cNvPicPr>
          <p:nvPr/>
        </p:nvPicPr>
        <p:blipFill>
          <a:blip r:embed="rId2"/>
          <a:stretch>
            <a:fillRect/>
          </a:stretch>
        </p:blipFill>
        <p:spPr>
          <a:xfrm>
            <a:off x="0" y="1"/>
            <a:ext cx="9144000" cy="5186148"/>
          </a:xfrm>
          <a:prstGeom prst="rect">
            <a:avLst/>
          </a:prstGeom>
          <a:effectLst>
            <a:innerShdw blurRad="63500" dist="50800" dir="5400000">
              <a:prstClr val="black">
                <a:alpha val="50000"/>
              </a:prstClr>
            </a:innerShdw>
          </a:effectLst>
        </p:spPr>
      </p:pic>
    </p:spTree>
    <p:extLst>
      <p:ext uri="{BB962C8B-B14F-4D97-AF65-F5344CB8AC3E}">
        <p14:creationId xmlns:p14="http://schemas.microsoft.com/office/powerpoint/2010/main" val="119264506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E5158A7-5818-43F6-B106-B8C3BD58C54C}"/>
              </a:ext>
            </a:extLst>
          </p:cNvPr>
          <p:cNvSpPr>
            <a:spLocks noGrp="1"/>
          </p:cNvSpPr>
          <p:nvPr>
            <p:ph type="body" sz="quarter" idx="4294967295"/>
          </p:nvPr>
        </p:nvSpPr>
        <p:spPr>
          <a:xfrm>
            <a:off x="0" y="0"/>
            <a:ext cx="7863840" cy="457200"/>
          </a:xfrm>
          <a:noFill/>
          <a:ln>
            <a:noFill/>
          </a:ln>
        </p:spPr>
        <p:txBody>
          <a:bodyPr vert="horz" lIns="91440" tIns="45720" rIns="91440" bIns="45720" rtlCol="0" anchor="ctr">
            <a:normAutofit lnSpcReduction="10000"/>
          </a:bodyPr>
          <a:lstStyle/>
          <a:p>
            <a:r>
              <a:rPr lang="en-US" dirty="0">
                <a:latin typeface="Verdana" panose="020B0604030504040204" pitchFamily="34" charset="0"/>
              </a:rPr>
              <a:t>Features of Autoclaved Aerated Concrete</a:t>
            </a:r>
            <a:endParaRPr lang="en-IN" dirty="0">
              <a:latin typeface="Verdana" panose="020B0604030504040204" pitchFamily="34" charset="0"/>
            </a:endParaRPr>
          </a:p>
        </p:txBody>
      </p:sp>
      <p:sp>
        <p:nvSpPr>
          <p:cNvPr id="7" name="TextBox 6">
            <a:extLst>
              <a:ext uri="{FF2B5EF4-FFF2-40B4-BE49-F238E27FC236}">
                <a16:creationId xmlns:a16="http://schemas.microsoft.com/office/drawing/2014/main" id="{C208B0BD-0B96-4BB1-BBA7-03BD10184F78}"/>
              </a:ext>
            </a:extLst>
          </p:cNvPr>
          <p:cNvSpPr txBox="1"/>
          <p:nvPr/>
        </p:nvSpPr>
        <p:spPr>
          <a:xfrm>
            <a:off x="156679" y="497988"/>
            <a:ext cx="8511071" cy="5458867"/>
          </a:xfrm>
          <a:prstGeom prst="rect">
            <a:avLst/>
          </a:prstGeom>
          <a:noFill/>
        </p:spPr>
        <p:txBody>
          <a:bodyPr wrap="square">
            <a:spAutoFit/>
          </a:bodyPr>
          <a:lstStyle/>
          <a:p>
            <a:pPr algn="just">
              <a:lnSpc>
                <a:spcPct val="200000"/>
              </a:lnSpc>
            </a:pPr>
            <a:r>
              <a:rPr lang="en-US" sz="1200" b="1" dirty="0">
                <a:effectLst/>
                <a:latin typeface="Verdana" panose="020B0604030504040204" pitchFamily="34" charset="0"/>
              </a:rPr>
              <a:t>Seismic resistant:</a:t>
            </a:r>
          </a:p>
          <a:p>
            <a:pPr algn="just">
              <a:lnSpc>
                <a:spcPct val="200000"/>
              </a:lnSpc>
            </a:pPr>
            <a:r>
              <a:rPr lang="en-US" sz="1000" b="0" i="0" dirty="0">
                <a:solidFill>
                  <a:srgbClr val="222222"/>
                </a:solidFill>
                <a:effectLst/>
                <a:latin typeface="Verdana" panose="020B0604030504040204" pitchFamily="34" charset="0"/>
              </a:rPr>
              <a:t>The recent Nepal mishap has been an eye opener for the building structure worldwide. Therefore, it has become even more important to consider seismic resistibility of individual buildings. The impact of the earthquake is directly proportional to the weight of the building, in this regard, AAC Block is a great choice. The lightweight property of the AAC blocks results in higher steadiness. For instance, the majority of AAC homes in the 1995 Kobe, Japan earthquake survived substantially undamaged.</a:t>
            </a:r>
          </a:p>
          <a:p>
            <a:pPr algn="just">
              <a:lnSpc>
                <a:spcPct val="200000"/>
              </a:lnSpc>
            </a:pPr>
            <a:r>
              <a:rPr lang="en-US" sz="1200" b="1" dirty="0">
                <a:effectLst/>
                <a:latin typeface="Verdana" panose="020B0604030504040204" pitchFamily="34" charset="0"/>
              </a:rPr>
              <a:t>Moisture Resistance</a:t>
            </a:r>
          </a:p>
          <a:p>
            <a:pPr algn="just">
              <a:lnSpc>
                <a:spcPct val="200000"/>
              </a:lnSpc>
            </a:pPr>
            <a:r>
              <a:rPr lang="en-US" sz="1000" b="0" i="0" dirty="0">
                <a:solidFill>
                  <a:srgbClr val="222222"/>
                </a:solidFill>
                <a:effectLst/>
                <a:latin typeface="Verdana" panose="020B0604030504040204" pitchFamily="34" charset="0"/>
              </a:rPr>
              <a:t>Moisture from both external and internal sources can cause damage to buildings, therefore, moisture protection is a primary consideration. External moisture sources such as  rain and water from the soil and  internal moisture, usually forms humidity and can cause condensation both internally and externally. But AAC blocks porous structure evenly distributing  the water as small air bubbles  throughout the material. Because of their cellular and discontinuous microstructure, there is a resistance of water penetrability and thus provides superior resistance to moisture penetration.</a:t>
            </a:r>
          </a:p>
          <a:p>
            <a:pPr algn="just">
              <a:lnSpc>
                <a:spcPct val="200000"/>
              </a:lnSpc>
            </a:pPr>
            <a:r>
              <a:rPr lang="en-US" sz="1200" b="1" dirty="0" err="1">
                <a:latin typeface="Verdana" panose="020B0604030504040204" pitchFamily="34" charset="0"/>
              </a:rPr>
              <a:t>Mould</a:t>
            </a:r>
            <a:r>
              <a:rPr lang="en-US" sz="1200" b="1" dirty="0">
                <a:latin typeface="Verdana" panose="020B0604030504040204" pitchFamily="34" charset="0"/>
              </a:rPr>
              <a:t> resistant and non-toxic:</a:t>
            </a:r>
          </a:p>
          <a:p>
            <a:pPr algn="just">
              <a:lnSpc>
                <a:spcPct val="200000"/>
              </a:lnSpc>
            </a:pPr>
            <a:r>
              <a:rPr lang="en-US" sz="1000" b="0" i="0" dirty="0">
                <a:solidFill>
                  <a:srgbClr val="222222"/>
                </a:solidFill>
                <a:effectLst/>
                <a:latin typeface="Verdana" panose="020B0604030504040204" pitchFamily="34" charset="0"/>
              </a:rPr>
              <a:t>AAC is manufactured from non-biodegradable materials, which neither rot nor attract </a:t>
            </a:r>
            <a:r>
              <a:rPr lang="en-US" sz="1000" b="0" i="0" dirty="0" err="1">
                <a:solidFill>
                  <a:srgbClr val="222222"/>
                </a:solidFill>
                <a:effectLst/>
                <a:latin typeface="Verdana" panose="020B0604030504040204" pitchFamily="34" charset="0"/>
              </a:rPr>
              <a:t>mould</a:t>
            </a:r>
            <a:r>
              <a:rPr lang="en-US" sz="1000" b="0" i="0" dirty="0">
                <a:solidFill>
                  <a:srgbClr val="222222"/>
                </a:solidFill>
                <a:effectLst/>
                <a:latin typeface="Verdana" panose="020B0604030504040204" pitchFamily="34" charset="0"/>
              </a:rPr>
              <a:t>, keeping interiors clean and durable. AAC construction has very low air infiltration and is mold resistant, the indoor air quality of AAC structures is always better. Autoclaved Aerated Concretes do not contain any toxic gas substances and does not harbor or encourage vermin.</a:t>
            </a:r>
          </a:p>
          <a:p>
            <a:pPr algn="just">
              <a:lnSpc>
                <a:spcPct val="200000"/>
              </a:lnSpc>
            </a:pPr>
            <a:endParaRPr lang="en-US" sz="1000" b="0" i="0" dirty="0">
              <a:solidFill>
                <a:srgbClr val="222222"/>
              </a:solidFill>
              <a:effectLst/>
              <a:latin typeface="Verdana" panose="020B0604030504040204" pitchFamily="34" charset="0"/>
            </a:endParaRPr>
          </a:p>
          <a:p>
            <a:pPr algn="just">
              <a:lnSpc>
                <a:spcPct val="200000"/>
              </a:lnSpc>
            </a:pPr>
            <a:endParaRPr lang="en-US" sz="1000" b="0" i="0" dirty="0">
              <a:solidFill>
                <a:srgbClr val="222222"/>
              </a:solidFill>
              <a:effectLst/>
              <a:latin typeface="Verdana" panose="020B0604030504040204" pitchFamily="34" charset="0"/>
            </a:endParaRPr>
          </a:p>
        </p:txBody>
      </p:sp>
    </p:spTree>
    <p:extLst>
      <p:ext uri="{BB962C8B-B14F-4D97-AF65-F5344CB8AC3E}">
        <p14:creationId xmlns:p14="http://schemas.microsoft.com/office/powerpoint/2010/main" val="188869024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7D23A2D-FD3D-4C1D-A794-E4BC77479197}"/>
              </a:ext>
            </a:extLst>
          </p:cNvPr>
          <p:cNvSpPr>
            <a:spLocks noGrp="1"/>
          </p:cNvSpPr>
          <p:nvPr>
            <p:ph type="body" sz="quarter" idx="4294967295"/>
          </p:nvPr>
        </p:nvSpPr>
        <p:spPr>
          <a:xfrm>
            <a:off x="156679" y="63901"/>
            <a:ext cx="7863840" cy="457200"/>
          </a:xfrm>
          <a:noFill/>
          <a:ln>
            <a:noFill/>
          </a:ln>
        </p:spPr>
        <p:txBody>
          <a:bodyPr vert="horz" lIns="91440" tIns="45720" rIns="91440" bIns="45720" rtlCol="0" anchor="ctr">
            <a:normAutofit fontScale="77500" lnSpcReduction="20000"/>
          </a:bodyPr>
          <a:lstStyle/>
          <a:p>
            <a:r>
              <a:rPr lang="en-US" dirty="0">
                <a:latin typeface="Verdana" panose="020B0604030504040204" pitchFamily="34" charset="0"/>
              </a:rPr>
              <a:t>Recommended Use of Autoclaved Aerated Concrete</a:t>
            </a:r>
          </a:p>
          <a:p>
            <a:endParaRPr lang="en-IN" dirty="0">
              <a:latin typeface="Verdana" panose="020B0604030504040204" pitchFamily="34" charset="0"/>
            </a:endParaRPr>
          </a:p>
        </p:txBody>
      </p:sp>
      <p:sp>
        <p:nvSpPr>
          <p:cNvPr id="4" name="TextBox 3">
            <a:extLst>
              <a:ext uri="{FF2B5EF4-FFF2-40B4-BE49-F238E27FC236}">
                <a16:creationId xmlns:a16="http://schemas.microsoft.com/office/drawing/2014/main" id="{73279967-1132-4D3F-8856-2E06EC75F6A3}"/>
              </a:ext>
            </a:extLst>
          </p:cNvPr>
          <p:cNvSpPr txBox="1"/>
          <p:nvPr/>
        </p:nvSpPr>
        <p:spPr>
          <a:xfrm>
            <a:off x="156679" y="3771132"/>
            <a:ext cx="8722278" cy="2565767"/>
          </a:xfrm>
          <a:prstGeom prst="rect">
            <a:avLst/>
          </a:prstGeom>
          <a:noFill/>
        </p:spPr>
        <p:txBody>
          <a:bodyPr wrap="square">
            <a:spAutoFit/>
          </a:bodyPr>
          <a:lstStyle/>
          <a:p>
            <a:pPr algn="just">
              <a:lnSpc>
                <a:spcPct val="200000"/>
              </a:lnSpc>
            </a:pPr>
            <a:r>
              <a:rPr lang="en-US" sz="1200" b="1" i="0" dirty="0">
                <a:solidFill>
                  <a:srgbClr val="222222"/>
                </a:solidFill>
                <a:effectLst/>
                <a:latin typeface="Verdana" panose="020B0604030504040204" pitchFamily="34" charset="0"/>
              </a:rPr>
              <a:t>Conclusion:</a:t>
            </a:r>
            <a:endParaRPr lang="en-US" sz="1200" b="0" i="0" dirty="0">
              <a:solidFill>
                <a:srgbClr val="222222"/>
              </a:solidFill>
              <a:effectLst/>
              <a:latin typeface="Verdana" panose="020B0604030504040204" pitchFamily="34" charset="0"/>
            </a:endParaRPr>
          </a:p>
          <a:p>
            <a:pPr algn="just">
              <a:lnSpc>
                <a:spcPct val="200000"/>
              </a:lnSpc>
            </a:pPr>
            <a:r>
              <a:rPr lang="en-US" sz="1000" b="0" i="0" dirty="0">
                <a:solidFill>
                  <a:srgbClr val="222222"/>
                </a:solidFill>
                <a:effectLst/>
                <a:latin typeface="Verdana" panose="020B0604030504040204" pitchFamily="34" charset="0"/>
              </a:rPr>
              <a:t>Green building has become the need of time. The product’s segmentation has therefore become even more important. Through adhering to green materials such as AAC Blocks  and a little help from technology the efficiency can be materialized in a broader sense. AAC products may be used for both interior and exterior construction, and may be painted or coated with a  plaster or any suitable compound to guard against the elements, or covered with siding materials such as veneer brick (</a:t>
            </a:r>
            <a:r>
              <a:rPr lang="en-US" sz="1000" b="0" i="0" dirty="0">
                <a:solidFill>
                  <a:srgbClr val="202124"/>
                </a:solidFill>
                <a:effectLst/>
                <a:latin typeface="arial" panose="020B0604020202020204" pitchFamily="34" charset="0"/>
              </a:rPr>
              <a:t>the brick is on the exterior for aesthetic purposes</a:t>
            </a:r>
            <a:r>
              <a:rPr lang="en-US" sz="1000" b="0" i="0" dirty="0">
                <a:solidFill>
                  <a:srgbClr val="222222"/>
                </a:solidFill>
                <a:effectLst/>
                <a:latin typeface="Verdana" panose="020B0604030504040204" pitchFamily="34" charset="0"/>
              </a:rPr>
              <a:t>) or vinyl siding (</a:t>
            </a:r>
            <a:r>
              <a:rPr lang="en-US" sz="1000" b="0" i="0" dirty="0">
                <a:solidFill>
                  <a:srgbClr val="4D5156"/>
                </a:solidFill>
                <a:effectLst/>
                <a:latin typeface="arial" panose="020B0604020202020204" pitchFamily="34" charset="0"/>
              </a:rPr>
              <a:t>used for decoration and weatherproofing, imitating wood clapboard, board and batten or shakes</a:t>
            </a:r>
            <a:r>
              <a:rPr lang="en-US" sz="1000" b="0" i="0" dirty="0">
                <a:solidFill>
                  <a:srgbClr val="222222"/>
                </a:solidFill>
                <a:effectLst/>
                <a:latin typeface="Verdana" panose="020B0604030504040204" pitchFamily="34" charset="0"/>
              </a:rPr>
              <a:t>). In addition to their quick and easy installation, AAC materials can be routed, sanded, or cut to size on site using standard power tools with carbon steel cutters.</a:t>
            </a:r>
          </a:p>
        </p:txBody>
      </p:sp>
      <p:sp>
        <p:nvSpPr>
          <p:cNvPr id="6" name="TextBox 5">
            <a:extLst>
              <a:ext uri="{FF2B5EF4-FFF2-40B4-BE49-F238E27FC236}">
                <a16:creationId xmlns:a16="http://schemas.microsoft.com/office/drawing/2014/main" id="{A2D1B02D-C55D-4AF0-A127-EB934AD85F4C}"/>
              </a:ext>
            </a:extLst>
          </p:cNvPr>
          <p:cNvSpPr txBox="1"/>
          <p:nvPr/>
        </p:nvSpPr>
        <p:spPr>
          <a:xfrm>
            <a:off x="156679" y="521101"/>
            <a:ext cx="8722278" cy="3119765"/>
          </a:xfrm>
          <a:prstGeom prst="rect">
            <a:avLst/>
          </a:prstGeom>
          <a:noFill/>
        </p:spPr>
        <p:txBody>
          <a:bodyPr wrap="square">
            <a:spAutoFit/>
          </a:bodyPr>
          <a:lstStyle/>
          <a:p>
            <a:pPr algn="just">
              <a:lnSpc>
                <a:spcPct val="200000"/>
              </a:lnSpc>
            </a:pPr>
            <a:r>
              <a:rPr lang="en-US" sz="1000" b="0" i="0" dirty="0">
                <a:solidFill>
                  <a:srgbClr val="222222"/>
                </a:solidFill>
                <a:effectLst/>
                <a:latin typeface="Verdana" panose="020B0604030504040204" pitchFamily="34" charset="0"/>
              </a:rPr>
              <a:t>Autoclaved aerated concrete is primarily employed as blocks and panels. Blocks are stacked up similar to conventional masonry units, with a thin-bed mortar. Panels are installed vertically, extending from floor level to the top of the wall. AAC is a highly thermally insulating concrete-based material used for both interior and exterior construction. Besides AAC’s insulating capability, one of its advantages is quick and easy installation, because the material can be routed, sanded, or cut to size on-site using standard power tools with carbon steel cutters. AAC is well suited for high-rise buildings and those with high-temperature variations. Due to its lower density, high-rise buildings constructed using AAC require less steel and concrete for structural members. The mortar needed for the laying AAC blocks is reduced due to the lower number of joints. Similarly, the material required for rendering is also lower due to the dimensional accuracy of AAC. The increased thermal efficiency of AAC makes it suitable for use in areas with extreme temperatures, as it eliminates the need for separate materials for construction and insulation, leading to faster construction and cost savings.</a:t>
            </a:r>
          </a:p>
        </p:txBody>
      </p:sp>
    </p:spTree>
    <p:extLst>
      <p:ext uri="{BB962C8B-B14F-4D97-AF65-F5344CB8AC3E}">
        <p14:creationId xmlns:p14="http://schemas.microsoft.com/office/powerpoint/2010/main" val="427608226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fruit, kiwi, cucumber&#10;&#10;Description automatically generated">
            <a:extLst>
              <a:ext uri="{FF2B5EF4-FFF2-40B4-BE49-F238E27FC236}">
                <a16:creationId xmlns:a16="http://schemas.microsoft.com/office/drawing/2014/main" id="{755216FE-C0A1-4531-806F-C7E6BEF62EE9}"/>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0" y="743917"/>
            <a:ext cx="8721969" cy="5808038"/>
          </a:xfrm>
          <a:prstGeom prst="rect">
            <a:avLst/>
          </a:prstGeom>
        </p:spPr>
      </p:pic>
      <p:sp>
        <p:nvSpPr>
          <p:cNvPr id="5" name="TextBox 4">
            <a:extLst>
              <a:ext uri="{FF2B5EF4-FFF2-40B4-BE49-F238E27FC236}">
                <a16:creationId xmlns:a16="http://schemas.microsoft.com/office/drawing/2014/main" id="{923F170F-1683-4138-8CB8-958D7CA4C48E}"/>
              </a:ext>
            </a:extLst>
          </p:cNvPr>
          <p:cNvSpPr txBox="1"/>
          <p:nvPr/>
        </p:nvSpPr>
        <p:spPr>
          <a:xfrm rot="1163932">
            <a:off x="2252870" y="1031483"/>
            <a:ext cx="1391478" cy="246221"/>
          </a:xfrm>
          <a:prstGeom prst="rect">
            <a:avLst/>
          </a:prstGeom>
          <a:solidFill>
            <a:srgbClr val="EAEAEA"/>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0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 name="Rectangle 1">
            <a:extLst>
              <a:ext uri="{FF2B5EF4-FFF2-40B4-BE49-F238E27FC236}">
                <a16:creationId xmlns:a16="http://schemas.microsoft.com/office/drawing/2014/main" id="{EB210328-40A2-4E18-8920-E94A187B669E}"/>
              </a:ext>
            </a:extLst>
          </p:cNvPr>
          <p:cNvSpPr/>
          <p:nvPr/>
        </p:nvSpPr>
        <p:spPr>
          <a:xfrm>
            <a:off x="0" y="743917"/>
            <a:ext cx="5592419" cy="1021412"/>
          </a:xfrm>
          <a:custGeom>
            <a:avLst/>
            <a:gdLst>
              <a:gd name="connsiteX0" fmla="*/ 0 w 6032500"/>
              <a:gd name="connsiteY0" fmla="*/ 0 h 1083212"/>
              <a:gd name="connsiteX1" fmla="*/ 6032500 w 6032500"/>
              <a:gd name="connsiteY1" fmla="*/ 0 h 1083212"/>
              <a:gd name="connsiteX2" fmla="*/ 6032500 w 6032500"/>
              <a:gd name="connsiteY2" fmla="*/ 1083212 h 1083212"/>
              <a:gd name="connsiteX3" fmla="*/ 0 w 6032500"/>
              <a:gd name="connsiteY3" fmla="*/ 1083212 h 1083212"/>
              <a:gd name="connsiteX4" fmla="*/ 0 w 6032500"/>
              <a:gd name="connsiteY4" fmla="*/ 0 h 1083212"/>
              <a:gd name="connsiteX0" fmla="*/ 0 w 6032500"/>
              <a:gd name="connsiteY0" fmla="*/ 0 h 1083212"/>
              <a:gd name="connsiteX1" fmla="*/ 6032500 w 6032500"/>
              <a:gd name="connsiteY1" fmla="*/ 0 h 1083212"/>
              <a:gd name="connsiteX2" fmla="*/ 5526063 w 6032500"/>
              <a:gd name="connsiteY2" fmla="*/ 1083212 h 1083212"/>
              <a:gd name="connsiteX3" fmla="*/ 0 w 6032500"/>
              <a:gd name="connsiteY3" fmla="*/ 1083212 h 1083212"/>
              <a:gd name="connsiteX4" fmla="*/ 0 w 6032500"/>
              <a:gd name="connsiteY4" fmla="*/ 0 h 1083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32500" h="1083212">
                <a:moveTo>
                  <a:pt x="0" y="0"/>
                </a:moveTo>
                <a:lnTo>
                  <a:pt x="6032500" y="0"/>
                </a:lnTo>
                <a:lnTo>
                  <a:pt x="5526063" y="1083212"/>
                </a:lnTo>
                <a:lnTo>
                  <a:pt x="0" y="1083212"/>
                </a:lnTo>
                <a:lnTo>
                  <a:pt x="0" y="0"/>
                </a:lnTo>
                <a:close/>
              </a:path>
            </a:pathLst>
          </a:custGeom>
          <a:solidFill>
            <a:schemeClr val="tx1"/>
          </a:solidFill>
          <a:ln>
            <a:noFill/>
          </a:ln>
          <a:effectLst>
            <a:innerShdw blurRad="76200" dist="76200" dir="18900000">
              <a:prstClr val="black">
                <a:alpha val="46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marR="0" lvl="1" indent="0" algn="l" defTabSz="4572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a:ln>
                  <a:noFill/>
                </a:ln>
                <a:solidFill>
                  <a:schemeClr val="bg1"/>
                </a:solidFill>
                <a:effectLst/>
                <a:uLnTx/>
                <a:uFillTx/>
                <a:latin typeface="Arial" panose="020B0604020202020204" pitchFamily="34" charset="0"/>
                <a:ea typeface="+mn-ea"/>
                <a:cs typeface="Arial" panose="020B0604020202020204" pitchFamily="34" charset="0"/>
              </a:rPr>
              <a:t>Inter-corporation CO2 emission trading in Europe ( Qualitative)</a:t>
            </a:r>
          </a:p>
        </p:txBody>
      </p:sp>
    </p:spTree>
    <p:extLst>
      <p:ext uri="{BB962C8B-B14F-4D97-AF65-F5344CB8AC3E}">
        <p14:creationId xmlns:p14="http://schemas.microsoft.com/office/powerpoint/2010/main" val="157934116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55D8DBD-AC0C-4BAB-87B0-C5BF878E90D1}"/>
              </a:ext>
            </a:extLst>
          </p:cNvPr>
          <p:cNvSpPr>
            <a:spLocks noGrp="1"/>
          </p:cNvSpPr>
          <p:nvPr>
            <p:ph type="body" sz="quarter" idx="4294967295"/>
          </p:nvPr>
        </p:nvSpPr>
        <p:spPr>
          <a:xfrm>
            <a:off x="369482" y="-1719"/>
            <a:ext cx="7863840" cy="457200"/>
          </a:xfrm>
          <a:noFill/>
          <a:ln>
            <a:noFill/>
          </a:ln>
        </p:spPr>
        <p:txBody>
          <a:bodyPr vert="horz" lIns="91440" tIns="45720" rIns="91440" bIns="45720" rtlCol="0" anchor="ctr">
            <a:normAutofit fontScale="70000" lnSpcReduction="20000"/>
          </a:bodyPr>
          <a:lstStyle/>
          <a:p>
            <a:r>
              <a:rPr lang="en-IN" dirty="0">
                <a:latin typeface="Verdana" panose="020B0604030504040204" pitchFamily="34" charset="0"/>
              </a:rPr>
              <a:t>Inter-corporation CO2 emission trading in Europe (1/3) </a:t>
            </a:r>
          </a:p>
        </p:txBody>
      </p:sp>
      <p:sp>
        <p:nvSpPr>
          <p:cNvPr id="5" name="TextBox 4">
            <a:extLst>
              <a:ext uri="{FF2B5EF4-FFF2-40B4-BE49-F238E27FC236}">
                <a16:creationId xmlns:a16="http://schemas.microsoft.com/office/drawing/2014/main" id="{CA63CE5E-673B-4E1E-BF08-D662A3818E16}"/>
              </a:ext>
            </a:extLst>
          </p:cNvPr>
          <p:cNvSpPr txBox="1"/>
          <p:nvPr/>
        </p:nvSpPr>
        <p:spPr>
          <a:xfrm>
            <a:off x="253142" y="635327"/>
            <a:ext cx="8637715" cy="5555367"/>
          </a:xfrm>
          <a:prstGeom prst="rect">
            <a:avLst/>
          </a:prstGeom>
          <a:noFill/>
        </p:spPr>
        <p:txBody>
          <a:bodyPr wrap="square">
            <a:spAutoFit/>
          </a:bodyPr>
          <a:lstStyle/>
          <a:p>
            <a:pPr marL="171450" indent="-171450" algn="just">
              <a:lnSpc>
                <a:spcPct val="150000"/>
              </a:lnSpc>
              <a:buFont typeface="Arial" panose="020B0604020202020204" pitchFamily="34" charset="0"/>
              <a:buChar char="•"/>
            </a:pPr>
            <a:r>
              <a:rPr lang="en-US" sz="1000" dirty="0">
                <a:latin typeface="Verdana" panose="020B0604030504040204" pitchFamily="34" charset="0"/>
                <a:ea typeface="Verdana" panose="020B0604030504040204" pitchFamily="34" charset="0"/>
                <a:cs typeface="Vani" panose="02040502050405020303" pitchFamily="18" charset="0"/>
              </a:rPr>
              <a:t>Climate change is having a significant impact on businesses, society, and individuals. It is increasingly understood that a shift towards a low-carbon economy is needed. The building and construction sector plays a central role in this shift. The sector’s greenhouse gas (GHG) emissions account for approximately 40% of global GHG emissions (WBCSD 2018). The major contributors to these emissions are the materials used as well as the heating, cooling, and lighting of buildings and infrastructure.</a:t>
            </a:r>
          </a:p>
          <a:p>
            <a:pPr algn="just"/>
            <a:endParaRPr lang="en-US" sz="1000" dirty="0">
              <a:latin typeface="Verdana" panose="020B0604030504040204" pitchFamily="34" charset="0"/>
              <a:ea typeface="Verdana" panose="020B0604030504040204" pitchFamily="34" charset="0"/>
              <a:cs typeface="Vani" panose="02040502050405020303" pitchFamily="18" charset="0"/>
            </a:endParaRPr>
          </a:p>
          <a:p>
            <a:pPr marL="171450" indent="-171450" algn="just">
              <a:lnSpc>
                <a:spcPct val="150000"/>
              </a:lnSpc>
              <a:buFont typeface="Arial" panose="020B0604020202020204" pitchFamily="34" charset="0"/>
              <a:buChar char="•"/>
            </a:pPr>
            <a:r>
              <a:rPr lang="en-US" sz="1000" dirty="0">
                <a:latin typeface="Verdana" panose="020B0604030504040204" pitchFamily="34" charset="0"/>
                <a:ea typeface="Verdana" panose="020B0604030504040204" pitchFamily="34" charset="0"/>
                <a:cs typeface="Vani" panose="02040502050405020303" pitchFamily="18" charset="0"/>
              </a:rPr>
              <a:t>European  carbon markets are an appealing and increasingly using popular tool to regulate carbon emissions. By putting a price on carbon, carbon markets reshape incentives faced by firms and reduce the value of emissions. The general belief is that a carbon market needs a high price in order to reduce emissions.</a:t>
            </a:r>
          </a:p>
          <a:p>
            <a:pPr algn="just"/>
            <a:endParaRPr lang="en-US" sz="1000" dirty="0">
              <a:latin typeface="Verdana" panose="020B0604030504040204" pitchFamily="34" charset="0"/>
              <a:ea typeface="Verdana" panose="020B0604030504040204" pitchFamily="34" charset="0"/>
              <a:cs typeface="Vani" panose="02040502050405020303" pitchFamily="18" charset="0"/>
            </a:endParaRPr>
          </a:p>
          <a:p>
            <a:pPr marL="171450" indent="-171450" algn="just">
              <a:lnSpc>
                <a:spcPct val="150000"/>
              </a:lnSpc>
              <a:buFont typeface="Arial" panose="020B0604020202020204" pitchFamily="34" charset="0"/>
              <a:buChar char="•"/>
            </a:pPr>
            <a:r>
              <a:rPr lang="en-US" sz="1000" dirty="0">
                <a:latin typeface="Verdana" panose="020B0604030504040204" pitchFamily="34" charset="0"/>
                <a:ea typeface="Verdana" panose="020B0604030504040204" pitchFamily="34" charset="0"/>
                <a:cs typeface="Vani" panose="02040502050405020303" pitchFamily="18" charset="0"/>
              </a:rPr>
              <a:t>It requires strong policy action  to curb greenhouse gas (GHG) emissions . A feature of the climate regime has been its willingness to experiment with a wide range of tools, including decentralized, market-based institutions. Market-based institutions rely on markets to price externalities and change the behavior of firms and individuals.</a:t>
            </a:r>
          </a:p>
          <a:p>
            <a:pPr algn="just">
              <a:lnSpc>
                <a:spcPct val="150000"/>
              </a:lnSpc>
            </a:pPr>
            <a:endParaRPr lang="en-US" sz="1000" dirty="0">
              <a:latin typeface="Verdana" panose="020B0604030504040204" pitchFamily="34" charset="0"/>
              <a:ea typeface="Verdana" panose="020B0604030504040204" pitchFamily="34" charset="0"/>
              <a:cs typeface="Vani" panose="02040502050405020303" pitchFamily="18" charset="0"/>
            </a:endParaRPr>
          </a:p>
          <a:p>
            <a:pPr marL="171450" indent="-171450" algn="just">
              <a:lnSpc>
                <a:spcPct val="150000"/>
              </a:lnSpc>
              <a:buFont typeface="Arial" panose="020B0604020202020204" pitchFamily="34" charset="0"/>
              <a:buChar char="•"/>
            </a:pPr>
            <a:r>
              <a:rPr lang="en-US" sz="1000" dirty="0">
                <a:latin typeface="Verdana" panose="020B0604030504040204" pitchFamily="34" charset="0"/>
                <a:ea typeface="Verdana" panose="020B0604030504040204" pitchFamily="34" charset="0"/>
                <a:cs typeface="Vani" panose="02040502050405020303" pitchFamily="18" charset="0"/>
              </a:rPr>
              <a:t>Among such institutions, the European Union’s Emissions Trading System (EU ETS) stands out as the most ambitious attempt to date to reduce carbon emissions. The EU ETS has been the EU’s flagship initiative to reach its climate targets under the Kyoto Protocol. It is a cap-and-trade system in which governments set an allowable total amount of emissions (“cap”) over a certain period and issue tradable emission permits (“trade”). These permits, which are typically good for 1 ton of CO2, are the currency in carbon markets. Carbon markets are appealing as they reduce emissions at lowest cost.</a:t>
            </a:r>
          </a:p>
          <a:p>
            <a:pPr marL="171450" indent="-171450" algn="just">
              <a:buFont typeface="Arial" panose="020B0604020202020204" pitchFamily="34" charset="0"/>
              <a:buChar char="•"/>
            </a:pPr>
            <a:endParaRPr lang="en-US" sz="1000" dirty="0">
              <a:latin typeface="Verdana" panose="020B0604030504040204" pitchFamily="34" charset="0"/>
              <a:ea typeface="Verdana" panose="020B0604030504040204" pitchFamily="34" charset="0"/>
              <a:cs typeface="Vani" panose="02040502050405020303" pitchFamily="18" charset="0"/>
            </a:endParaRPr>
          </a:p>
          <a:p>
            <a:pPr marL="171450" indent="-171450" algn="just">
              <a:lnSpc>
                <a:spcPct val="150000"/>
              </a:lnSpc>
              <a:buFont typeface="Arial" panose="020B0604020202020204" pitchFamily="34" charset="0"/>
              <a:buChar char="•"/>
            </a:pPr>
            <a:r>
              <a:rPr lang="en-US" sz="1000" dirty="0">
                <a:latin typeface="Verdana" panose="020B0604030504040204" pitchFamily="34" charset="0"/>
                <a:ea typeface="Verdana" panose="020B0604030504040204" pitchFamily="34" charset="0"/>
                <a:cs typeface="Vani" panose="02040502050405020303" pitchFamily="18" charset="0"/>
              </a:rPr>
              <a:t>On 14 July 2021, the European Commission released proposed amendments to the EU ETS as part of the ‘Fit for 55’ package – policies designed to deliver a cumulative emissions reduction of at least 55% by 2030 compared to 1990 levels. The proposed directive highlights the EU ETS as “a core instrument to help the EU achieve the increased 2030 target and a successful and just transition towards the 2050 climate neutrality.</a:t>
            </a:r>
          </a:p>
          <a:p>
            <a:pPr algn="just"/>
            <a:endParaRPr lang="en-US" sz="1000" dirty="0">
              <a:latin typeface="Verdana" panose="020B0604030504040204" pitchFamily="34" charset="0"/>
              <a:ea typeface="Verdana" panose="020B0604030504040204" pitchFamily="34" charset="0"/>
              <a:cs typeface="Vani" panose="02040502050405020303" pitchFamily="18" charset="0"/>
            </a:endParaRPr>
          </a:p>
        </p:txBody>
      </p:sp>
    </p:spTree>
    <p:extLst>
      <p:ext uri="{BB962C8B-B14F-4D97-AF65-F5344CB8AC3E}">
        <p14:creationId xmlns:p14="http://schemas.microsoft.com/office/powerpoint/2010/main" val="341120076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55D8DBD-AC0C-4BAB-87B0-C5BF878E90D1}"/>
              </a:ext>
            </a:extLst>
          </p:cNvPr>
          <p:cNvSpPr>
            <a:spLocks noGrp="1"/>
          </p:cNvSpPr>
          <p:nvPr>
            <p:ph type="body" sz="quarter" idx="4294967295"/>
          </p:nvPr>
        </p:nvSpPr>
        <p:spPr>
          <a:xfrm>
            <a:off x="369482" y="-1719"/>
            <a:ext cx="7863840" cy="457200"/>
          </a:xfrm>
          <a:noFill/>
          <a:ln>
            <a:noFill/>
          </a:ln>
        </p:spPr>
        <p:txBody>
          <a:bodyPr vert="horz" lIns="91440" tIns="45720" rIns="91440" bIns="45720" rtlCol="0" anchor="ctr">
            <a:normAutofit fontScale="70000" lnSpcReduction="20000"/>
          </a:bodyPr>
          <a:lstStyle/>
          <a:p>
            <a:r>
              <a:rPr lang="en-IN" dirty="0">
                <a:latin typeface="Verdana" panose="020B0604030504040204" pitchFamily="34" charset="0"/>
              </a:rPr>
              <a:t>Inter-corporation CO2 emission trading in Europe (2/3)</a:t>
            </a:r>
          </a:p>
        </p:txBody>
      </p:sp>
      <p:sp>
        <p:nvSpPr>
          <p:cNvPr id="5" name="TextBox 4">
            <a:extLst>
              <a:ext uri="{FF2B5EF4-FFF2-40B4-BE49-F238E27FC236}">
                <a16:creationId xmlns:a16="http://schemas.microsoft.com/office/drawing/2014/main" id="{CA63CE5E-673B-4E1E-BF08-D662A3818E16}"/>
              </a:ext>
            </a:extLst>
          </p:cNvPr>
          <p:cNvSpPr txBox="1"/>
          <p:nvPr/>
        </p:nvSpPr>
        <p:spPr>
          <a:xfrm>
            <a:off x="253142" y="635327"/>
            <a:ext cx="8637715" cy="3498073"/>
          </a:xfrm>
          <a:prstGeom prst="rect">
            <a:avLst/>
          </a:prstGeom>
          <a:noFill/>
        </p:spPr>
        <p:txBody>
          <a:bodyPr wrap="square">
            <a:spAutoFit/>
          </a:bodyPr>
          <a:lstStyle/>
          <a:p>
            <a:pPr algn="just"/>
            <a:endParaRPr lang="en-US" sz="1000" dirty="0">
              <a:latin typeface="Verdana" panose="020B0604030504040204" pitchFamily="34" charset="0"/>
              <a:ea typeface="Verdana" panose="020B0604030504040204" pitchFamily="34" charset="0"/>
              <a:cs typeface="Vani" panose="02040502050405020303" pitchFamily="18" charset="0"/>
            </a:endParaRPr>
          </a:p>
          <a:p>
            <a:pPr marL="171450" marR="248920" indent="-171450" algn="just">
              <a:lnSpc>
                <a:spcPct val="150000"/>
              </a:lnSpc>
              <a:spcBef>
                <a:spcPts val="450"/>
              </a:spcBef>
              <a:spcAft>
                <a:spcPts val="0"/>
              </a:spcAft>
              <a:buFont typeface="Arial" panose="020B0604020202020204" pitchFamily="34" charset="0"/>
              <a:buChar char="•"/>
            </a:pPr>
            <a:r>
              <a:rPr lang="en-US" sz="1000" dirty="0">
                <a:latin typeface="Verdana" panose="020B0604030504040204" pitchFamily="34" charset="0"/>
                <a:ea typeface="Verdana" panose="020B0604030504040204" pitchFamily="34" charset="0"/>
                <a:cs typeface="Vani" panose="02040502050405020303" pitchFamily="18" charset="0"/>
              </a:rPr>
              <a:t>Carbon released by the construction industry consists of that from raw material extraction, manufacturing, transportation, site operation, facility usage and demolition. The amount of emissions arising from the construction industry justifies the use of carbon  trading  schemes  to  increase  the  emission  reduction  opportunity.  Perhaps  as    a starting point, the construction industry should pilot the use of the mandatory trading schemes so as to ensure suitable regulators or authorities are administering the systems in  a systematic manner. The voluntary trading schemes may then be introduced as a long- term solution to encourage more participants to get involved in the carbon trading and emission reduction exercise. Successful implementation of carbon trading schemes in the construction industry depends on the availability of rigorous and transparent standards as well as the ability to set realistic caps or baselines. For that, it is necessary to engage as many participants as possible before the carbon trading schemes are introduced.</a:t>
            </a:r>
          </a:p>
          <a:p>
            <a:pPr marL="171450" marR="248920" indent="-171450" algn="just">
              <a:spcBef>
                <a:spcPts val="450"/>
              </a:spcBef>
              <a:spcAft>
                <a:spcPts val="0"/>
              </a:spcAft>
              <a:buFont typeface="Arial" panose="020B0604020202020204" pitchFamily="34" charset="0"/>
              <a:buChar char="•"/>
            </a:pPr>
            <a:endParaRPr lang="en-IN" sz="1000" dirty="0">
              <a:latin typeface="Verdana" panose="020B0604030504040204" pitchFamily="34" charset="0"/>
              <a:ea typeface="Verdana" panose="020B0604030504040204" pitchFamily="34" charset="0"/>
              <a:cs typeface="Vani" panose="02040502050405020303" pitchFamily="18" charset="0"/>
            </a:endParaRPr>
          </a:p>
          <a:p>
            <a:pPr marL="171450" marR="249555" indent="-171450" algn="just">
              <a:lnSpc>
                <a:spcPct val="150000"/>
              </a:lnSpc>
              <a:spcAft>
                <a:spcPts val="0"/>
              </a:spcAft>
              <a:buFont typeface="Arial" panose="020B0604020202020204" pitchFamily="34" charset="0"/>
              <a:buChar char="•"/>
            </a:pPr>
            <a:r>
              <a:rPr lang="en-US" sz="1000" dirty="0">
                <a:latin typeface="Verdana" panose="020B0604030504040204" pitchFamily="34" charset="0"/>
                <a:ea typeface="Verdana" panose="020B0604030504040204" pitchFamily="34" charset="0"/>
                <a:cs typeface="Vani" panose="02040502050405020303" pitchFamily="18" charset="0"/>
              </a:rPr>
              <a:t>Apart from carbon trading, other pragmatic policies such as carbon tax can also be considered. Carbon tax is not only easier to understand, but it may also achieve a more immediate outcome. Nevertheless, some may regard carbon tax as a penalty to the carbon emitters irrespective of their performance and dedication in emission reduction not to mention about the challenges in setting up an acceptable tax rate.</a:t>
            </a:r>
            <a:endParaRPr lang="en-IN" sz="1000" dirty="0">
              <a:latin typeface="Verdana" panose="020B0604030504040204" pitchFamily="34" charset="0"/>
              <a:ea typeface="Verdana" panose="020B0604030504040204" pitchFamily="34" charset="0"/>
              <a:cs typeface="Vani" panose="02040502050405020303" pitchFamily="18" charset="0"/>
            </a:endParaRPr>
          </a:p>
        </p:txBody>
      </p:sp>
    </p:spTree>
    <p:extLst>
      <p:ext uri="{BB962C8B-B14F-4D97-AF65-F5344CB8AC3E}">
        <p14:creationId xmlns:p14="http://schemas.microsoft.com/office/powerpoint/2010/main" val="393907313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C48DE1AC-38FC-4285-9DAD-DED2EF50050E}"/>
              </a:ext>
            </a:extLst>
          </p:cNvPr>
          <p:cNvSpPr txBox="1"/>
          <p:nvPr/>
        </p:nvSpPr>
        <p:spPr>
          <a:xfrm>
            <a:off x="253143" y="3631203"/>
            <a:ext cx="8637714" cy="3866828"/>
          </a:xfrm>
          <a:prstGeom prst="rect">
            <a:avLst/>
          </a:prstGeom>
          <a:noFill/>
        </p:spPr>
        <p:txBody>
          <a:bodyPr wrap="square">
            <a:spAutoFit/>
          </a:bodyPr>
          <a:lstStyle/>
          <a:p>
            <a:pPr algn="just">
              <a:lnSpc>
                <a:spcPct val="150000"/>
              </a:lnSpc>
            </a:pPr>
            <a:r>
              <a:rPr lang="en-US" sz="1100" dirty="0">
                <a:latin typeface="Verdana" panose="020B0604030504040204" pitchFamily="34" charset="0"/>
                <a:ea typeface="Verdana" panose="020B0604030504040204" pitchFamily="34" charset="0"/>
              </a:rPr>
              <a:t>The above figure depicts CO2 emission traded price per ton change in subsequent periods from 2005-2020 wherein decelerating prices have been witnessed for the period. This is due to the fact that low prices are linked to oversupply of carbon permits. Regional  Governments have issued several permits to protect their industries from expensive carbon regulations. Also, owing to weak demand originating from financial crisis and lowering of demand for carbon permits. </a:t>
            </a:r>
          </a:p>
          <a:p>
            <a:pPr algn="just">
              <a:lnSpc>
                <a:spcPct val="150000"/>
              </a:lnSpc>
            </a:pPr>
            <a:r>
              <a:rPr lang="en-US" sz="1100" dirty="0">
                <a:latin typeface="Verdana" panose="020B0604030504040204" pitchFamily="34" charset="0"/>
                <a:ea typeface="Verdana" panose="020B0604030504040204" pitchFamily="34" charset="0"/>
              </a:rPr>
              <a:t>Key proposed amendments involve tightening the emissions cap and increasing the carbon price. In particular, a more ambitious emissions reduction target is planned for the sectors covered: – around 60% by 2030, compared to 2005 levels. There is an  increase on the current contribution of emissions trading to the EU’s climate efforts. To achieve this target, the linear reduction factor – a percentage of annual reduction of total allowances – would be increased from 2.2% to 4.2% following the EU ETS Directive amendments’ entry into force. </a:t>
            </a:r>
          </a:p>
          <a:p>
            <a:pPr algn="just">
              <a:lnSpc>
                <a:spcPct val="150000"/>
              </a:lnSpc>
            </a:pPr>
            <a:r>
              <a:rPr lang="en-US" sz="1100" dirty="0">
                <a:latin typeface="Verdana" panose="020B0604030504040204" pitchFamily="34" charset="0"/>
                <a:ea typeface="Verdana" panose="020B0604030504040204" pitchFamily="34" charset="0"/>
              </a:rPr>
              <a:t>Increasing awareness among the government bodies, new policies &amp; required amendments are in line to get approval.</a:t>
            </a:r>
          </a:p>
          <a:p>
            <a:pPr algn="just">
              <a:lnSpc>
                <a:spcPct val="150000"/>
              </a:lnSpc>
            </a:pPr>
            <a:endParaRPr lang="en-US" sz="1100" dirty="0">
              <a:latin typeface="Verdana" panose="020B0604030504040204" pitchFamily="34" charset="0"/>
              <a:ea typeface="Verdana" panose="020B0604030504040204" pitchFamily="34" charset="0"/>
            </a:endParaRPr>
          </a:p>
          <a:p>
            <a:pPr algn="just">
              <a:lnSpc>
                <a:spcPct val="150000"/>
              </a:lnSpc>
            </a:pPr>
            <a:endParaRPr lang="en-US" sz="1100" dirty="0">
              <a:latin typeface="Verdana" panose="020B0604030504040204" pitchFamily="34" charset="0"/>
              <a:ea typeface="Verdana" panose="020B0604030504040204" pitchFamily="34" charset="0"/>
            </a:endParaRPr>
          </a:p>
          <a:p>
            <a:pPr algn="just">
              <a:lnSpc>
                <a:spcPct val="150000"/>
              </a:lnSpc>
            </a:pPr>
            <a:endParaRPr lang="en-US" sz="1100" dirty="0">
              <a:latin typeface="Verdana" panose="020B0604030504040204" pitchFamily="34" charset="0"/>
              <a:ea typeface="Verdana" panose="020B0604030504040204" pitchFamily="34" charset="0"/>
            </a:endParaRPr>
          </a:p>
          <a:p>
            <a:pPr algn="just">
              <a:lnSpc>
                <a:spcPct val="150000"/>
              </a:lnSpc>
            </a:pPr>
            <a:endParaRPr lang="en-US" sz="1100" dirty="0">
              <a:latin typeface="Verdana" panose="020B0604030504040204" pitchFamily="34" charset="0"/>
              <a:ea typeface="Verdana" panose="020B0604030504040204" pitchFamily="34" charset="0"/>
            </a:endParaRPr>
          </a:p>
        </p:txBody>
      </p:sp>
      <p:sp>
        <p:nvSpPr>
          <p:cNvPr id="8" name="Text Placeholder 1">
            <a:extLst>
              <a:ext uri="{FF2B5EF4-FFF2-40B4-BE49-F238E27FC236}">
                <a16:creationId xmlns:a16="http://schemas.microsoft.com/office/drawing/2014/main" id="{B483BEAC-7AFA-403D-AF4D-B386E65726F8}"/>
              </a:ext>
            </a:extLst>
          </p:cNvPr>
          <p:cNvSpPr>
            <a:spLocks noGrp="1"/>
          </p:cNvSpPr>
          <p:nvPr>
            <p:ph type="body" sz="quarter" idx="4294967295"/>
          </p:nvPr>
        </p:nvSpPr>
        <p:spPr>
          <a:xfrm>
            <a:off x="116263" y="0"/>
            <a:ext cx="7863840" cy="457200"/>
          </a:xfrm>
          <a:noFill/>
          <a:ln>
            <a:noFill/>
          </a:ln>
        </p:spPr>
        <p:txBody>
          <a:bodyPr vert="horz" lIns="91440" tIns="45720" rIns="91440" bIns="45720" rtlCol="0" anchor="ctr">
            <a:normAutofit fontScale="70000" lnSpcReduction="20000"/>
          </a:bodyPr>
          <a:lstStyle/>
          <a:p>
            <a:r>
              <a:rPr lang="en-IN" dirty="0">
                <a:latin typeface="Verdana" panose="020B0604030504040204" pitchFamily="34" charset="0"/>
              </a:rPr>
              <a:t>Inter-corporation CO2 emission trading in Europe (3/3) </a:t>
            </a:r>
          </a:p>
        </p:txBody>
      </p:sp>
      <p:graphicFrame>
        <p:nvGraphicFramePr>
          <p:cNvPr id="13" name="Chart 12">
            <a:extLst>
              <a:ext uri="{FF2B5EF4-FFF2-40B4-BE49-F238E27FC236}">
                <a16:creationId xmlns:a16="http://schemas.microsoft.com/office/drawing/2014/main" id="{E7AA6F70-D0AE-4402-97CA-060E9A3E8DE5}"/>
              </a:ext>
            </a:extLst>
          </p:cNvPr>
          <p:cNvGraphicFramePr/>
          <p:nvPr>
            <p:extLst>
              <p:ext uri="{D42A27DB-BD31-4B8C-83A1-F6EECF244321}">
                <p14:modId xmlns:p14="http://schemas.microsoft.com/office/powerpoint/2010/main" val="212297286"/>
              </p:ext>
            </p:extLst>
          </p:nvPr>
        </p:nvGraphicFramePr>
        <p:xfrm>
          <a:off x="968457" y="619304"/>
          <a:ext cx="7753513" cy="3084903"/>
        </p:xfrm>
        <a:graphic>
          <a:graphicData uri="http://schemas.openxmlformats.org/drawingml/2006/chart">
            <c:chart xmlns:c="http://schemas.openxmlformats.org/drawingml/2006/chart" xmlns:r="http://schemas.openxmlformats.org/officeDocument/2006/relationships" r:id="rId2"/>
          </a:graphicData>
        </a:graphic>
      </p:graphicFrame>
      <p:sp>
        <p:nvSpPr>
          <p:cNvPr id="14" name="TextBox 13">
            <a:extLst>
              <a:ext uri="{FF2B5EF4-FFF2-40B4-BE49-F238E27FC236}">
                <a16:creationId xmlns:a16="http://schemas.microsoft.com/office/drawing/2014/main" id="{D3DAA899-C28D-4ABB-A8E1-003B50DE2720}"/>
              </a:ext>
            </a:extLst>
          </p:cNvPr>
          <p:cNvSpPr txBox="1"/>
          <p:nvPr/>
        </p:nvSpPr>
        <p:spPr>
          <a:xfrm>
            <a:off x="7413674" y="3581097"/>
            <a:ext cx="1617784" cy="246221"/>
          </a:xfrm>
          <a:prstGeom prst="rect">
            <a:avLst/>
          </a:prstGeom>
          <a:noFill/>
        </p:spPr>
        <p:txBody>
          <a:bodyPr wrap="square" rtlCol="0">
            <a:spAutoFit/>
          </a:bodyPr>
          <a:lstStyle/>
          <a:p>
            <a:r>
              <a:rPr lang="en-US" sz="1000" dirty="0">
                <a:solidFill>
                  <a:schemeClr val="bg1">
                    <a:lumMod val="50000"/>
                  </a:schemeClr>
                </a:solidFill>
              </a:rPr>
              <a:t>Source:- White Paper, EIA</a:t>
            </a:r>
            <a:endParaRPr lang="en-IN" sz="1000" dirty="0">
              <a:solidFill>
                <a:schemeClr val="bg1">
                  <a:lumMod val="50000"/>
                </a:schemeClr>
              </a:solidFill>
            </a:endParaRPr>
          </a:p>
        </p:txBody>
      </p:sp>
    </p:spTree>
    <p:extLst>
      <p:ext uri="{BB962C8B-B14F-4D97-AF65-F5344CB8AC3E}">
        <p14:creationId xmlns:p14="http://schemas.microsoft.com/office/powerpoint/2010/main" val="162633708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fruit, kiwi, cucumber&#10;&#10;Description automatically generated">
            <a:extLst>
              <a:ext uri="{FF2B5EF4-FFF2-40B4-BE49-F238E27FC236}">
                <a16:creationId xmlns:a16="http://schemas.microsoft.com/office/drawing/2014/main" id="{755216FE-C0A1-4531-806F-C7E6BEF62EE9}"/>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0" y="743917"/>
            <a:ext cx="8721969" cy="5808038"/>
          </a:xfrm>
          <a:prstGeom prst="rect">
            <a:avLst/>
          </a:prstGeom>
        </p:spPr>
      </p:pic>
      <p:sp>
        <p:nvSpPr>
          <p:cNvPr id="5" name="TextBox 4">
            <a:extLst>
              <a:ext uri="{FF2B5EF4-FFF2-40B4-BE49-F238E27FC236}">
                <a16:creationId xmlns:a16="http://schemas.microsoft.com/office/drawing/2014/main" id="{923F170F-1683-4138-8CB8-958D7CA4C48E}"/>
              </a:ext>
            </a:extLst>
          </p:cNvPr>
          <p:cNvSpPr txBox="1"/>
          <p:nvPr/>
        </p:nvSpPr>
        <p:spPr>
          <a:xfrm rot="1163932">
            <a:off x="2252870" y="1031483"/>
            <a:ext cx="1391478" cy="246221"/>
          </a:xfrm>
          <a:prstGeom prst="rect">
            <a:avLst/>
          </a:prstGeom>
          <a:solidFill>
            <a:srgbClr val="EAEAEA"/>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0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 name="Rectangle 1">
            <a:extLst>
              <a:ext uri="{FF2B5EF4-FFF2-40B4-BE49-F238E27FC236}">
                <a16:creationId xmlns:a16="http://schemas.microsoft.com/office/drawing/2014/main" id="{EB210328-40A2-4E18-8920-E94A187B669E}"/>
              </a:ext>
            </a:extLst>
          </p:cNvPr>
          <p:cNvSpPr/>
          <p:nvPr/>
        </p:nvSpPr>
        <p:spPr>
          <a:xfrm>
            <a:off x="0" y="743917"/>
            <a:ext cx="5592419" cy="1021412"/>
          </a:xfrm>
          <a:custGeom>
            <a:avLst/>
            <a:gdLst>
              <a:gd name="connsiteX0" fmla="*/ 0 w 6032500"/>
              <a:gd name="connsiteY0" fmla="*/ 0 h 1083212"/>
              <a:gd name="connsiteX1" fmla="*/ 6032500 w 6032500"/>
              <a:gd name="connsiteY1" fmla="*/ 0 h 1083212"/>
              <a:gd name="connsiteX2" fmla="*/ 6032500 w 6032500"/>
              <a:gd name="connsiteY2" fmla="*/ 1083212 h 1083212"/>
              <a:gd name="connsiteX3" fmla="*/ 0 w 6032500"/>
              <a:gd name="connsiteY3" fmla="*/ 1083212 h 1083212"/>
              <a:gd name="connsiteX4" fmla="*/ 0 w 6032500"/>
              <a:gd name="connsiteY4" fmla="*/ 0 h 1083212"/>
              <a:gd name="connsiteX0" fmla="*/ 0 w 6032500"/>
              <a:gd name="connsiteY0" fmla="*/ 0 h 1083212"/>
              <a:gd name="connsiteX1" fmla="*/ 6032500 w 6032500"/>
              <a:gd name="connsiteY1" fmla="*/ 0 h 1083212"/>
              <a:gd name="connsiteX2" fmla="*/ 5526063 w 6032500"/>
              <a:gd name="connsiteY2" fmla="*/ 1083212 h 1083212"/>
              <a:gd name="connsiteX3" fmla="*/ 0 w 6032500"/>
              <a:gd name="connsiteY3" fmla="*/ 1083212 h 1083212"/>
              <a:gd name="connsiteX4" fmla="*/ 0 w 6032500"/>
              <a:gd name="connsiteY4" fmla="*/ 0 h 1083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32500" h="1083212">
                <a:moveTo>
                  <a:pt x="0" y="0"/>
                </a:moveTo>
                <a:lnTo>
                  <a:pt x="6032500" y="0"/>
                </a:lnTo>
                <a:lnTo>
                  <a:pt x="5526063" y="1083212"/>
                </a:lnTo>
                <a:lnTo>
                  <a:pt x="0" y="1083212"/>
                </a:lnTo>
                <a:lnTo>
                  <a:pt x="0" y="0"/>
                </a:lnTo>
                <a:close/>
              </a:path>
            </a:pathLst>
          </a:custGeom>
          <a:solidFill>
            <a:schemeClr val="tx1"/>
          </a:solidFill>
          <a:ln>
            <a:noFill/>
          </a:ln>
          <a:effectLst>
            <a:innerShdw blurRad="76200" dist="76200" dir="18900000">
              <a:prstClr val="black">
                <a:alpha val="46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marR="0" lvl="1" indent="0" algn="l" defTabSz="4572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a:ln>
                  <a:noFill/>
                </a:ln>
                <a:solidFill>
                  <a:schemeClr val="bg1"/>
                </a:solidFill>
                <a:effectLst/>
                <a:uLnTx/>
                <a:uFillTx/>
                <a:latin typeface="Arial" panose="020B0604020202020204" pitchFamily="34" charset="0"/>
                <a:ea typeface="+mn-ea"/>
                <a:cs typeface="Arial" panose="020B0604020202020204" pitchFamily="34" charset="0"/>
              </a:rPr>
              <a:t>Subsidy system in Europe                   ( Qualitative ) </a:t>
            </a:r>
          </a:p>
        </p:txBody>
      </p:sp>
    </p:spTree>
    <p:extLst>
      <p:ext uri="{BB962C8B-B14F-4D97-AF65-F5344CB8AC3E}">
        <p14:creationId xmlns:p14="http://schemas.microsoft.com/office/powerpoint/2010/main" val="84905375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7A253A0-E7D8-4216-A82A-FBD57CDDB950}"/>
              </a:ext>
            </a:extLst>
          </p:cNvPr>
          <p:cNvSpPr txBox="1"/>
          <p:nvPr/>
        </p:nvSpPr>
        <p:spPr>
          <a:xfrm>
            <a:off x="248936" y="532822"/>
            <a:ext cx="8646127" cy="5792355"/>
          </a:xfrm>
          <a:prstGeom prst="rect">
            <a:avLst/>
          </a:prstGeom>
          <a:noFill/>
        </p:spPr>
        <p:txBody>
          <a:bodyPr wrap="square">
            <a:spAutoFit/>
          </a:bodyPr>
          <a:lstStyle/>
          <a:p>
            <a:pPr marL="0" algn="just" defTabSz="914400" rtl="0" eaLnBrk="1" fontAlgn="ctr" latinLnBrk="0" hangingPunct="1">
              <a:lnSpc>
                <a:spcPct val="200000"/>
              </a:lnSpc>
            </a:pPr>
            <a:endParaRPr lang="en-US" sz="1100" b="1" i="0" u="none" strike="noStrike" kern="1200" dirty="0">
              <a:solidFill>
                <a:schemeClr val="tx1"/>
              </a:solidFill>
              <a:effectLst/>
              <a:latin typeface="Verdana" panose="020B0604030504040204" pitchFamily="34" charset="0"/>
              <a:ea typeface="Verdana" panose="020B0604030504040204" pitchFamily="34" charset="0"/>
              <a:cs typeface="Arial" panose="020B0604020202020204" pitchFamily="34" charset="0"/>
            </a:endParaRPr>
          </a:p>
          <a:p>
            <a:pPr algn="just">
              <a:lnSpc>
                <a:spcPct val="200000"/>
              </a:lnSpc>
            </a:pPr>
            <a:r>
              <a:rPr lang="en-US" sz="1100" dirty="0">
                <a:solidFill>
                  <a:srgbClr val="0B0C0C"/>
                </a:solidFill>
                <a:latin typeface="Verdana" panose="020B0604030504040204" pitchFamily="34" charset="0"/>
                <a:ea typeface="Verdana" panose="020B0604030504040204" pitchFamily="34" charset="0"/>
              </a:rPr>
              <a:t>The European Institutions and the legislation they create can have a direct effect on manufactures, for example by setting standards for products or buildings that use them. They also shape the market indirectly by defining framework conditions such as climate and energy policy that in turn translates into requirements for buildings. Since its founding, EAACA is working towards the following objectives:</a:t>
            </a:r>
          </a:p>
          <a:p>
            <a:pPr algn="just" fontAlgn="base">
              <a:lnSpc>
                <a:spcPct val="200000"/>
              </a:lnSpc>
              <a:buFont typeface="+mj-lt"/>
              <a:buAutoNum type="arabicPeriod"/>
            </a:pPr>
            <a:r>
              <a:rPr lang="en-US" sz="1100" dirty="0">
                <a:solidFill>
                  <a:srgbClr val="0B0C0C"/>
                </a:solidFill>
                <a:latin typeface="Verdana" panose="020B0604030504040204" pitchFamily="34" charset="0"/>
                <a:ea typeface="Verdana" panose="020B0604030504040204" pitchFamily="34" charset="0"/>
              </a:rPr>
              <a:t>Shape the regulatory environment and promote the growing market opportunity for AAC in Europe.</a:t>
            </a:r>
          </a:p>
          <a:p>
            <a:pPr algn="just" fontAlgn="base">
              <a:lnSpc>
                <a:spcPct val="200000"/>
              </a:lnSpc>
              <a:buFont typeface="+mj-lt"/>
              <a:buAutoNum type="arabicPeriod"/>
            </a:pPr>
            <a:r>
              <a:rPr lang="en-US" sz="1100" dirty="0">
                <a:solidFill>
                  <a:srgbClr val="0B0C0C"/>
                </a:solidFill>
                <a:latin typeface="Verdana" panose="020B0604030504040204" pitchFamily="34" charset="0"/>
                <a:ea typeface="Verdana" panose="020B0604030504040204" pitchFamily="34" charset="0"/>
              </a:rPr>
              <a:t>Promote the benefits of AAC as the building material for affordable, sustainable and highly-energy efficient buildings.</a:t>
            </a:r>
          </a:p>
          <a:p>
            <a:pPr algn="just" fontAlgn="base">
              <a:lnSpc>
                <a:spcPct val="200000"/>
              </a:lnSpc>
              <a:buFont typeface="+mj-lt"/>
              <a:buAutoNum type="arabicPeriod"/>
            </a:pPr>
            <a:r>
              <a:rPr lang="en-US" sz="1100" dirty="0">
                <a:solidFill>
                  <a:srgbClr val="0B0C0C"/>
                </a:solidFill>
                <a:latin typeface="Verdana" panose="020B0604030504040204" pitchFamily="34" charset="0"/>
                <a:ea typeface="Verdana" panose="020B0604030504040204" pitchFamily="34" charset="0"/>
              </a:rPr>
              <a:t>Be represented vis-à-vis policy makers, stakeholders and technical platforms on the EU level.</a:t>
            </a:r>
          </a:p>
          <a:p>
            <a:pPr algn="just" fontAlgn="base">
              <a:lnSpc>
                <a:spcPct val="200000"/>
              </a:lnSpc>
            </a:pPr>
            <a:endParaRPr lang="en-US" sz="1100" dirty="0">
              <a:solidFill>
                <a:srgbClr val="0B0C0C"/>
              </a:solidFill>
              <a:latin typeface="Verdana" panose="020B0604030504040204" pitchFamily="34" charset="0"/>
              <a:ea typeface="Verdana" panose="020B0604030504040204" pitchFamily="34" charset="0"/>
            </a:endParaRPr>
          </a:p>
          <a:p>
            <a:pPr algn="just" fontAlgn="base">
              <a:lnSpc>
                <a:spcPct val="200000"/>
              </a:lnSpc>
            </a:pPr>
            <a:r>
              <a:rPr lang="en-US" sz="1100" dirty="0">
                <a:solidFill>
                  <a:srgbClr val="0B0C0C"/>
                </a:solidFill>
                <a:latin typeface="Verdana" panose="020B0604030504040204" pitchFamily="34" charset="0"/>
                <a:ea typeface="Verdana" panose="020B0604030504040204" pitchFamily="34" charset="0"/>
              </a:rPr>
              <a:t>Though European government does not provide direct subsidy for the industry, yet one </a:t>
            </a:r>
            <a:r>
              <a:rPr lang="en-US" sz="1100" b="0" i="0" dirty="0">
                <a:solidFill>
                  <a:srgbClr val="0B0C0C"/>
                </a:solidFill>
                <a:effectLst/>
                <a:latin typeface="Verdana" panose="020B0604030504040204" pitchFamily="34" charset="0"/>
                <a:ea typeface="Verdana" panose="020B0604030504040204" pitchFamily="34" charset="0"/>
              </a:rPr>
              <a:t>can claim </a:t>
            </a:r>
            <a:r>
              <a:rPr lang="en-US" sz="1100" dirty="0">
                <a:solidFill>
                  <a:srgbClr val="0B0C0C"/>
                </a:solidFill>
                <a:latin typeface="Verdana" panose="020B0604030504040204" pitchFamily="34" charset="0"/>
                <a:ea typeface="Verdana" panose="020B0604030504040204" pitchFamily="34" charset="0"/>
              </a:rPr>
              <a:t>capital allowances when  buying  energy efficient, or low or zero-carbon technology for your business. This reduces the amount of tax to be paid. Several regional governments in Europe have implemented carbon emission tax beyond permissible levels of CO</a:t>
            </a:r>
            <a:r>
              <a:rPr lang="en-US" sz="1100" baseline="-25000" dirty="0">
                <a:solidFill>
                  <a:srgbClr val="0B0C0C"/>
                </a:solidFill>
                <a:latin typeface="Verdana" panose="020B0604030504040204" pitchFamily="34" charset="0"/>
                <a:ea typeface="Verdana" panose="020B0604030504040204" pitchFamily="34" charset="0"/>
              </a:rPr>
              <a:t>2</a:t>
            </a:r>
            <a:r>
              <a:rPr lang="en-US" sz="1100" dirty="0">
                <a:solidFill>
                  <a:srgbClr val="0B0C0C"/>
                </a:solidFill>
                <a:latin typeface="Verdana" panose="020B0604030504040204" pitchFamily="34" charset="0"/>
                <a:ea typeface="Verdana" panose="020B0604030504040204" pitchFamily="34" charset="0"/>
              </a:rPr>
              <a:t> generation, subsidies in capital invested in environment sustainability of operations, utility overheads incurred and energy conservation measures for the same.</a:t>
            </a:r>
          </a:p>
          <a:p>
            <a:pPr algn="just" fontAlgn="base">
              <a:lnSpc>
                <a:spcPct val="200000"/>
              </a:lnSpc>
            </a:pPr>
            <a:endParaRPr lang="en-US" sz="1100" dirty="0">
              <a:latin typeface="Verdana" panose="020B0604030504040204" pitchFamily="34" charset="0"/>
              <a:ea typeface="Verdana" panose="020B0604030504040204" pitchFamily="34" charset="0"/>
            </a:endParaRPr>
          </a:p>
          <a:p>
            <a:pPr marL="0" algn="just" defTabSz="914400" rtl="0" eaLnBrk="1" fontAlgn="ctr" latinLnBrk="0" hangingPunct="1">
              <a:lnSpc>
                <a:spcPct val="200000"/>
              </a:lnSpc>
            </a:pPr>
            <a:endParaRPr lang="en-IN" sz="1100" b="1" i="0" u="none" strike="noStrike" kern="1200" dirty="0">
              <a:solidFill>
                <a:schemeClr val="tx1"/>
              </a:solidFill>
              <a:effectLst/>
              <a:latin typeface="Verdana" panose="020B0604030504040204" pitchFamily="34" charset="0"/>
              <a:ea typeface="Verdana" panose="020B0604030504040204" pitchFamily="34" charset="0"/>
              <a:cs typeface="Arial" panose="020B0604020202020204" pitchFamily="34" charset="0"/>
            </a:endParaRPr>
          </a:p>
          <a:p>
            <a:pPr algn="just">
              <a:lnSpc>
                <a:spcPct val="200000"/>
              </a:lnSpc>
            </a:pPr>
            <a:endParaRPr lang="en-IN" sz="1100" dirty="0">
              <a:latin typeface="Verdana" panose="020B0604030504040204" pitchFamily="34" charset="0"/>
              <a:ea typeface="Verdana" panose="020B0604030504040204" pitchFamily="34" charset="0"/>
            </a:endParaRPr>
          </a:p>
        </p:txBody>
      </p:sp>
      <p:sp>
        <p:nvSpPr>
          <p:cNvPr id="5" name="TextBox 4">
            <a:extLst>
              <a:ext uri="{FF2B5EF4-FFF2-40B4-BE49-F238E27FC236}">
                <a16:creationId xmlns:a16="http://schemas.microsoft.com/office/drawing/2014/main" id="{E408731D-B9D1-4090-96BE-EF513DCDF193}"/>
              </a:ext>
            </a:extLst>
          </p:cNvPr>
          <p:cNvSpPr txBox="1"/>
          <p:nvPr/>
        </p:nvSpPr>
        <p:spPr>
          <a:xfrm>
            <a:off x="269220" y="61105"/>
            <a:ext cx="6291835" cy="461665"/>
          </a:xfrm>
          <a:prstGeom prst="rect">
            <a:avLst/>
          </a:prstGeom>
          <a:noFill/>
          <a:ln>
            <a:noFill/>
          </a:ln>
        </p:spPr>
        <p:txBody>
          <a:bodyPr vert="horz" lIns="91440" tIns="45720" rIns="91440" bIns="45720" rtlCol="0" anchor="ctr">
            <a:normAutofit/>
          </a:bodyPr>
          <a:lstStyle>
            <a:lvl1pPr indent="0" defTabSz="914400">
              <a:lnSpc>
                <a:spcPct val="90000"/>
              </a:lnSpc>
              <a:spcBef>
                <a:spcPts val="1000"/>
              </a:spcBef>
              <a:buFont typeface="Arial" panose="020B0604020202020204" pitchFamily="34" charset="0"/>
              <a:buNone/>
              <a:defRPr sz="1200" b="1" spc="300">
                <a:solidFill>
                  <a:schemeClr val="bg2">
                    <a:lumMod val="25000"/>
                  </a:schemeClr>
                </a:solidFill>
                <a:latin typeface="Verdana" panose="020B0604030504040204" pitchFamily="34" charset="0"/>
                <a:cs typeface="Arial" panose="020B0604020202020204" pitchFamily="34" charset="0"/>
              </a:defRPr>
            </a:lvl1pPr>
            <a:lvl2pPr marL="685800" indent="-228600" defTabSz="914400">
              <a:lnSpc>
                <a:spcPct val="90000"/>
              </a:lnSpc>
              <a:spcBef>
                <a:spcPts val="500"/>
              </a:spcBef>
              <a:buFont typeface="Arial" panose="020B0604020202020204" pitchFamily="34" charset="0"/>
              <a:buChar char="•"/>
              <a:defRPr sz="2400"/>
            </a:lvl2pPr>
            <a:lvl3pPr marL="1143000" indent="-228600" defTabSz="914400">
              <a:lnSpc>
                <a:spcPct val="90000"/>
              </a:lnSpc>
              <a:spcBef>
                <a:spcPts val="500"/>
              </a:spcBef>
              <a:buFont typeface="Arial" panose="020B0604020202020204" pitchFamily="34" charset="0"/>
              <a:buChar char="•"/>
              <a:defRPr sz="2000"/>
            </a:lvl3pPr>
            <a:lvl4pPr marL="1600200" indent="-228600" defTabSz="914400">
              <a:lnSpc>
                <a:spcPct val="90000"/>
              </a:lnSpc>
              <a:spcBef>
                <a:spcPts val="500"/>
              </a:spcBef>
              <a:buFont typeface="Arial" panose="020B0604020202020204" pitchFamily="34" charset="0"/>
              <a:buChar char="•"/>
            </a:lvl4pPr>
            <a:lvl5pPr marL="2057400" indent="-228600" defTabSz="914400">
              <a:lnSpc>
                <a:spcPct val="90000"/>
              </a:lnSpc>
              <a:spcBef>
                <a:spcPts val="500"/>
              </a:spcBef>
              <a:buFont typeface="Arial" panose="020B0604020202020204" pitchFamily="34" charset="0"/>
              <a:buChar char="•"/>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r>
              <a:rPr lang="en-US" dirty="0"/>
              <a:t>Subsidy system in Europe</a:t>
            </a:r>
          </a:p>
        </p:txBody>
      </p:sp>
    </p:spTree>
    <p:extLst>
      <p:ext uri="{BB962C8B-B14F-4D97-AF65-F5344CB8AC3E}">
        <p14:creationId xmlns:p14="http://schemas.microsoft.com/office/powerpoint/2010/main" val="16433345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EA6DCF4-E312-4755-9302-C283295B6DE7}"/>
              </a:ext>
            </a:extLst>
          </p:cNvPr>
          <p:cNvSpPr txBox="1"/>
          <p:nvPr/>
        </p:nvSpPr>
        <p:spPr>
          <a:xfrm>
            <a:off x="0" y="14068"/>
            <a:ext cx="8496991" cy="830997"/>
          </a:xfrm>
          <a:prstGeom prst="rect">
            <a:avLst/>
          </a:prstGeom>
          <a:noFill/>
          <a:ln>
            <a:noFill/>
          </a:ln>
        </p:spPr>
        <p:txBody>
          <a:bodyPr vert="horz" lIns="91440" tIns="45720" rIns="91440" bIns="45720" rtlCol="0" anchor="ctr">
            <a:normAutofit/>
          </a:bodyPr>
          <a:lstStyle>
            <a:lvl1pPr indent="0" defTabSz="914400">
              <a:lnSpc>
                <a:spcPct val="90000"/>
              </a:lnSpc>
              <a:spcBef>
                <a:spcPts val="1000"/>
              </a:spcBef>
              <a:buFont typeface="Arial" panose="020B0604020202020204" pitchFamily="34" charset="0"/>
              <a:buNone/>
              <a:defRPr sz="1200" b="1" spc="300">
                <a:solidFill>
                  <a:schemeClr val="bg2">
                    <a:lumMod val="25000"/>
                  </a:schemeClr>
                </a:solidFill>
                <a:latin typeface="Verdana" panose="020B0604030504040204" pitchFamily="34" charset="0"/>
                <a:cs typeface="Arial" panose="020B0604020202020204" pitchFamily="34" charset="0"/>
              </a:defRPr>
            </a:lvl1pPr>
            <a:lvl2pPr marL="685800" indent="-228600" defTabSz="914400">
              <a:lnSpc>
                <a:spcPct val="90000"/>
              </a:lnSpc>
              <a:spcBef>
                <a:spcPts val="500"/>
              </a:spcBef>
              <a:buFont typeface="Arial" panose="020B0604020202020204" pitchFamily="34" charset="0"/>
              <a:buChar char="•"/>
              <a:defRPr sz="2400"/>
            </a:lvl2pPr>
            <a:lvl3pPr marL="1143000" indent="-228600" defTabSz="914400">
              <a:lnSpc>
                <a:spcPct val="90000"/>
              </a:lnSpc>
              <a:spcBef>
                <a:spcPts val="500"/>
              </a:spcBef>
              <a:buFont typeface="Arial" panose="020B0604020202020204" pitchFamily="34" charset="0"/>
              <a:buChar char="•"/>
              <a:defRPr sz="2000"/>
            </a:lvl3pPr>
            <a:lvl4pPr marL="1600200" indent="-228600" defTabSz="914400">
              <a:lnSpc>
                <a:spcPct val="90000"/>
              </a:lnSpc>
              <a:spcBef>
                <a:spcPts val="500"/>
              </a:spcBef>
              <a:buFont typeface="Arial" panose="020B0604020202020204" pitchFamily="34" charset="0"/>
              <a:buChar char="•"/>
            </a:lvl4pPr>
            <a:lvl5pPr marL="2057400" indent="-228600" defTabSz="914400">
              <a:lnSpc>
                <a:spcPct val="90000"/>
              </a:lnSpc>
              <a:spcBef>
                <a:spcPts val="500"/>
              </a:spcBef>
              <a:buFont typeface="Arial" panose="020B0604020202020204" pitchFamily="34" charset="0"/>
              <a:buChar char="•"/>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r>
              <a:rPr lang="en-US" dirty="0"/>
              <a:t>Key Examples of Countries in Europe have their own Policies related to the Carbon emission reduction and Carbon Trading  </a:t>
            </a:r>
            <a:endParaRPr lang="en-IN" dirty="0"/>
          </a:p>
        </p:txBody>
      </p:sp>
      <p:sp>
        <p:nvSpPr>
          <p:cNvPr id="4" name="Rectangle 1">
            <a:extLst>
              <a:ext uri="{FF2B5EF4-FFF2-40B4-BE49-F238E27FC236}">
                <a16:creationId xmlns:a16="http://schemas.microsoft.com/office/drawing/2014/main" id="{7B0F1094-79BA-4FC8-AC04-15092685F5F2}"/>
              </a:ext>
            </a:extLst>
          </p:cNvPr>
          <p:cNvSpPr>
            <a:spLocks noChangeArrowheads="1"/>
          </p:cNvSpPr>
          <p:nvPr/>
        </p:nvSpPr>
        <p:spPr bwMode="auto">
          <a:xfrm>
            <a:off x="279844" y="1002506"/>
            <a:ext cx="8584312" cy="3697373"/>
          </a:xfrm>
          <a:prstGeom prst="rect">
            <a:avLst/>
          </a:prstGeom>
          <a:gradFill flip="none" rotWithShape="1">
            <a:gsLst>
              <a:gs pos="0">
                <a:schemeClr val="accent1">
                  <a:lumMod val="50000"/>
                  <a:tint val="66000"/>
                  <a:satMod val="160000"/>
                </a:schemeClr>
              </a:gs>
              <a:gs pos="50000">
                <a:schemeClr val="accent1">
                  <a:lumMod val="50000"/>
                  <a:tint val="44500"/>
                  <a:satMod val="160000"/>
                </a:schemeClr>
              </a:gs>
              <a:gs pos="100000">
                <a:schemeClr val="accent1">
                  <a:lumMod val="50000"/>
                  <a:tint val="23500"/>
                  <a:satMod val="160000"/>
                </a:schemeClr>
              </a:gs>
            </a:gsLst>
            <a:lin ang="16200000" scaled="1"/>
            <a:tileRect/>
          </a:gradFill>
          <a:ln>
            <a:noFill/>
          </a:ln>
          <a:effectLst/>
        </p:spPr>
        <p:txBody>
          <a:bodyPr vert="horz" wrap="square" lIns="91440" tIns="179331" rIns="91440" bIns="179331"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defTabSz="914400">
              <a:lnSpc>
                <a:spcPct val="200000"/>
              </a:lnSpc>
            </a:pPr>
            <a:r>
              <a:rPr lang="en-US" altLang="en-US" sz="1000" b="1" dirty="0">
                <a:solidFill>
                  <a:srgbClr val="000000"/>
                </a:solidFill>
                <a:latin typeface="Verdana" panose="020B0604030504040204" pitchFamily="34" charset="0"/>
                <a:ea typeface="Verdana" panose="020B0604030504040204" pitchFamily="34" charset="0"/>
              </a:rPr>
              <a:t>1. UK:</a:t>
            </a:r>
          </a:p>
          <a:p>
            <a:pPr lvl="0" algn="just" defTabSz="914400">
              <a:lnSpc>
                <a:spcPct val="200000"/>
              </a:lnSpc>
            </a:pPr>
            <a:r>
              <a:rPr lang="en-US" sz="1000" dirty="0">
                <a:solidFill>
                  <a:srgbClr val="0B0C0C"/>
                </a:solidFill>
                <a:latin typeface="Verdana" panose="020B0604030504040204" pitchFamily="34" charset="0"/>
                <a:ea typeface="Verdana" panose="020B0604030504040204" pitchFamily="34" charset="0"/>
              </a:rPr>
              <a:t>One can pay less tax by applying for schemes to help  demonstrate that you’re operating more efficiently and producing waste that’s less damaging</a:t>
            </a:r>
            <a:endParaRPr lang="en-US" altLang="en-US" sz="1000" b="1" dirty="0">
              <a:solidFill>
                <a:srgbClr val="000000"/>
              </a:solidFill>
              <a:latin typeface="Verdana" panose="020B0604030504040204" pitchFamily="34" charset="0"/>
              <a:ea typeface="Verdana" panose="020B0604030504040204" pitchFamily="34" charset="0"/>
            </a:endParaRPr>
          </a:p>
          <a:p>
            <a:pPr lvl="0" defTabSz="914400">
              <a:lnSpc>
                <a:spcPct val="200000"/>
              </a:lnSpc>
            </a:pPr>
            <a:r>
              <a:rPr lang="en-US" altLang="en-US" sz="1000" b="1" dirty="0">
                <a:solidFill>
                  <a:srgbClr val="000000"/>
                </a:solidFill>
                <a:latin typeface="Verdana" panose="020B0604030504040204" pitchFamily="34" charset="0"/>
                <a:ea typeface="Verdana" panose="020B0604030504040204" pitchFamily="34" charset="0"/>
              </a:rPr>
              <a:t>Emissions trading</a:t>
            </a:r>
          </a:p>
          <a:p>
            <a:pPr lvl="0" defTabSz="914400">
              <a:lnSpc>
                <a:spcPct val="200000"/>
              </a:lnSpc>
            </a:pPr>
            <a:r>
              <a:rPr lang="en-US" altLang="en-US" sz="1000" dirty="0">
                <a:solidFill>
                  <a:srgbClr val="0B0C0C"/>
                </a:solidFill>
                <a:latin typeface="Verdana" panose="020B0604030504040204" pitchFamily="34" charset="0"/>
                <a:ea typeface="Verdana" panose="020B0604030504040204" pitchFamily="34" charset="0"/>
              </a:rPr>
              <a:t>The EU Emissions Trading System (EU ETS) affects businesses from energy-intensive sectors - like the energy industry and  manufacturers.</a:t>
            </a:r>
          </a:p>
          <a:p>
            <a:pPr lvl="0" algn="just" defTabSz="914400">
              <a:lnSpc>
                <a:spcPct val="200000"/>
              </a:lnSpc>
            </a:pPr>
            <a:r>
              <a:rPr lang="en-US" altLang="en-US" sz="1000" dirty="0">
                <a:solidFill>
                  <a:srgbClr val="0B0C0C"/>
                </a:solidFill>
                <a:latin typeface="Verdana" panose="020B0604030504040204" pitchFamily="34" charset="0"/>
                <a:ea typeface="Verdana" panose="020B0604030504040204" pitchFamily="34" charset="0"/>
              </a:rPr>
              <a:t>It lets the company buy and sell greenhouse gas emission allowances to reduce your organization's environmental impact.</a:t>
            </a:r>
          </a:p>
          <a:p>
            <a:pPr lvl="0" defTabSz="914400">
              <a:lnSpc>
                <a:spcPct val="200000"/>
              </a:lnSpc>
            </a:pPr>
            <a:r>
              <a:rPr lang="en-US" altLang="en-US" sz="1000" dirty="0">
                <a:solidFill>
                  <a:srgbClr val="0B0C0C"/>
                </a:solidFill>
                <a:latin typeface="Verdana" panose="020B0604030504040204" pitchFamily="34" charset="0"/>
                <a:ea typeface="Verdana" panose="020B0604030504040204" pitchFamily="34" charset="0"/>
              </a:rPr>
              <a:t>Large organizations not covered by the EU ETS are covered by another scheme called the</a:t>
            </a:r>
            <a:r>
              <a:rPr lang="en-US" altLang="en-US" sz="1000" dirty="0">
                <a:latin typeface="Verdana" panose="020B0604030504040204" pitchFamily="34" charset="0"/>
                <a:ea typeface="Verdana" panose="020B0604030504040204" pitchFamily="34" charset="0"/>
              </a:rPr>
              <a:t> CRC Energy Efficiency</a:t>
            </a:r>
            <a:r>
              <a:rPr lang="en-US" altLang="en-US" sz="1000" dirty="0">
                <a:latin typeface="Verdana" panose="020B0604030504040204" pitchFamily="34" charset="0"/>
                <a:ea typeface="Verdana" panose="020B0604030504040204" pitchFamily="34" charset="0"/>
                <a:hlinkClick r:id="rId2">
                  <a:extLst>
                    <a:ext uri="{A12FA001-AC4F-418D-AE19-62706E023703}">
                      <ahyp:hlinkClr xmlns:ahyp="http://schemas.microsoft.com/office/drawing/2018/hyperlinkcolor" val="tx"/>
                    </a:ext>
                  </a:extLst>
                </a:hlinkClick>
              </a:rPr>
              <a:t> </a:t>
            </a:r>
            <a:r>
              <a:rPr lang="en-US" altLang="en-US" sz="1000" dirty="0">
                <a:latin typeface="Verdana" panose="020B0604030504040204" pitchFamily="34" charset="0"/>
                <a:ea typeface="Verdana" panose="020B0604030504040204" pitchFamily="34" charset="0"/>
              </a:rPr>
              <a:t>Scheme.</a:t>
            </a:r>
          </a:p>
          <a:p>
            <a:pPr lvl="0" defTabSz="914400">
              <a:lnSpc>
                <a:spcPct val="200000"/>
              </a:lnSpc>
            </a:pPr>
            <a:r>
              <a:rPr lang="en-US" altLang="en-US" sz="1000" dirty="0">
                <a:latin typeface="Verdana" panose="020B0604030504040204" pitchFamily="34" charset="0"/>
                <a:ea typeface="Verdana" panose="020B0604030504040204" pitchFamily="34" charset="0"/>
              </a:rPr>
              <a:t>EU ETS the company must meet targets by:</a:t>
            </a:r>
          </a:p>
          <a:p>
            <a:pPr lvl="0" defTabSz="914400">
              <a:lnSpc>
                <a:spcPct val="200000"/>
              </a:lnSpc>
              <a:buFontTx/>
              <a:buChar char="•"/>
            </a:pPr>
            <a:r>
              <a:rPr lang="en-US" altLang="en-US" sz="1000" dirty="0">
                <a:latin typeface="Verdana" panose="020B0604030504040204" pitchFamily="34" charset="0"/>
                <a:ea typeface="Verdana" panose="020B0604030504040204" pitchFamily="34" charset="0"/>
              </a:rPr>
              <a:t>cutting your business emissions</a:t>
            </a:r>
          </a:p>
          <a:p>
            <a:pPr lvl="0" defTabSz="914400">
              <a:lnSpc>
                <a:spcPct val="200000"/>
              </a:lnSpc>
              <a:buFontTx/>
              <a:buChar char="•"/>
            </a:pPr>
            <a:r>
              <a:rPr lang="en-US" altLang="en-US" sz="1000" dirty="0">
                <a:latin typeface="Verdana" panose="020B0604030504040204" pitchFamily="34" charset="0"/>
                <a:ea typeface="Verdana" panose="020B0604030504040204" pitchFamily="34" charset="0"/>
              </a:rPr>
              <a:t>trading emissions allowances</a:t>
            </a:r>
            <a:endParaRPr lang="en-US" sz="1000" dirty="0">
              <a:latin typeface="Verdana" panose="020B0604030504040204" pitchFamily="34" charset="0"/>
              <a:ea typeface="Verdana" panose="020B0604030504040204" pitchFamily="34" charset="0"/>
            </a:endParaRPr>
          </a:p>
        </p:txBody>
      </p:sp>
      <p:sp>
        <p:nvSpPr>
          <p:cNvPr id="5" name="TextBox 4">
            <a:extLst>
              <a:ext uri="{FF2B5EF4-FFF2-40B4-BE49-F238E27FC236}">
                <a16:creationId xmlns:a16="http://schemas.microsoft.com/office/drawing/2014/main" id="{FE452A7A-0976-4260-8B15-BEDC55432F16}"/>
              </a:ext>
            </a:extLst>
          </p:cNvPr>
          <p:cNvSpPr txBox="1"/>
          <p:nvPr/>
        </p:nvSpPr>
        <p:spPr>
          <a:xfrm>
            <a:off x="253163" y="4699879"/>
            <a:ext cx="8610993" cy="1888659"/>
          </a:xfrm>
          <a:prstGeom prst="rect">
            <a:avLst/>
          </a:prstGeom>
          <a:gradFill flip="none" rotWithShape="1">
            <a:gsLst>
              <a:gs pos="0">
                <a:schemeClr val="accent1">
                  <a:lumMod val="50000"/>
                  <a:tint val="66000"/>
                  <a:satMod val="160000"/>
                </a:schemeClr>
              </a:gs>
              <a:gs pos="50000">
                <a:schemeClr val="accent1">
                  <a:lumMod val="50000"/>
                  <a:tint val="44500"/>
                  <a:satMod val="160000"/>
                </a:schemeClr>
              </a:gs>
              <a:gs pos="100000">
                <a:schemeClr val="accent1">
                  <a:lumMod val="50000"/>
                  <a:tint val="23500"/>
                  <a:satMod val="160000"/>
                </a:schemeClr>
              </a:gs>
            </a:gsLst>
            <a:lin ang="16200000" scaled="1"/>
            <a:tileRect/>
          </a:gradFill>
        </p:spPr>
        <p:txBody>
          <a:bodyPr wrap="square">
            <a:spAutoFit/>
          </a:bodyPr>
          <a:lstStyle/>
          <a:p>
            <a:pPr>
              <a:lnSpc>
                <a:spcPct val="200000"/>
              </a:lnSpc>
            </a:pPr>
            <a:r>
              <a:rPr lang="en-US" sz="1000" b="0" i="0" dirty="0">
                <a:solidFill>
                  <a:srgbClr val="0B0C0C"/>
                </a:solidFill>
                <a:effectLst/>
                <a:latin typeface="Verdana" panose="020B0604030504040204" pitchFamily="34" charset="0"/>
                <a:ea typeface="Verdana" panose="020B0604030504040204" pitchFamily="34" charset="0"/>
              </a:rPr>
              <a:t>one needs to </a:t>
            </a:r>
            <a:r>
              <a:rPr lang="en-US" sz="1000" dirty="0">
                <a:latin typeface="Verdana" panose="020B0604030504040204" pitchFamily="34" charset="0"/>
                <a:ea typeface="Verdana" panose="020B0604030504040204" pitchFamily="34" charset="0"/>
              </a:rPr>
              <a:t>open an EU Registry account</a:t>
            </a:r>
            <a:r>
              <a:rPr lang="en-US" sz="1000" b="0" i="0" dirty="0">
                <a:effectLst/>
                <a:latin typeface="Verdana" panose="020B0604030504040204" pitchFamily="34" charset="0"/>
                <a:ea typeface="Verdana" panose="020B0604030504040204" pitchFamily="34" charset="0"/>
              </a:rPr>
              <a:t> </a:t>
            </a:r>
            <a:r>
              <a:rPr lang="en-US" sz="1000" b="0" i="0" dirty="0">
                <a:solidFill>
                  <a:srgbClr val="0B0C0C"/>
                </a:solidFill>
                <a:effectLst/>
                <a:latin typeface="Verdana" panose="020B0604030504040204" pitchFamily="34" charset="0"/>
                <a:ea typeface="Verdana" panose="020B0604030504040204" pitchFamily="34" charset="0"/>
              </a:rPr>
              <a:t>so that they can trade allowances. They can then trade allowances by:</a:t>
            </a:r>
          </a:p>
          <a:p>
            <a:pPr marL="628650" lvl="1" indent="-171450">
              <a:lnSpc>
                <a:spcPct val="200000"/>
              </a:lnSpc>
              <a:buFont typeface="Courier New" panose="02070309020205020404" pitchFamily="49" charset="0"/>
              <a:buChar char="o"/>
            </a:pPr>
            <a:r>
              <a:rPr lang="en-US" sz="1000" b="0" i="0" dirty="0">
                <a:solidFill>
                  <a:srgbClr val="0B0C0C"/>
                </a:solidFill>
                <a:effectLst/>
                <a:latin typeface="Verdana" panose="020B0604030504040204" pitchFamily="34" charset="0"/>
                <a:ea typeface="Verdana" panose="020B0604030504040204" pitchFamily="34" charset="0"/>
              </a:rPr>
              <a:t>trading directly with other businesses</a:t>
            </a:r>
          </a:p>
          <a:p>
            <a:pPr marL="628650" lvl="1" indent="-171450">
              <a:lnSpc>
                <a:spcPct val="200000"/>
              </a:lnSpc>
              <a:buFont typeface="Courier New" panose="02070309020205020404" pitchFamily="49" charset="0"/>
              <a:buChar char="o"/>
            </a:pPr>
            <a:r>
              <a:rPr lang="en-US" sz="1000" b="0" i="0" dirty="0">
                <a:solidFill>
                  <a:srgbClr val="0B0C0C"/>
                </a:solidFill>
                <a:effectLst/>
                <a:latin typeface="Verdana" panose="020B0604030504040204" pitchFamily="34" charset="0"/>
                <a:ea typeface="Verdana" panose="020B0604030504040204" pitchFamily="34" charset="0"/>
              </a:rPr>
              <a:t>buying or selling from intermediaries, for example banks and specialist traders</a:t>
            </a:r>
          </a:p>
          <a:p>
            <a:pPr marL="628650" lvl="1" indent="-171450">
              <a:lnSpc>
                <a:spcPct val="200000"/>
              </a:lnSpc>
              <a:buFont typeface="Courier New" panose="02070309020205020404" pitchFamily="49" charset="0"/>
              <a:buChar char="o"/>
            </a:pPr>
            <a:r>
              <a:rPr lang="en-US" sz="1000" b="0" i="0" dirty="0">
                <a:solidFill>
                  <a:srgbClr val="0B0C0C"/>
                </a:solidFill>
                <a:effectLst/>
                <a:latin typeface="Verdana" panose="020B0604030504040204" pitchFamily="34" charset="0"/>
                <a:ea typeface="Verdana" panose="020B0604030504040204" pitchFamily="34" charset="0"/>
              </a:rPr>
              <a:t>using the services of a broker</a:t>
            </a:r>
          </a:p>
          <a:p>
            <a:pPr marL="628650" lvl="1" indent="-171450">
              <a:lnSpc>
                <a:spcPct val="200000"/>
              </a:lnSpc>
              <a:buFont typeface="Courier New" panose="02070309020205020404" pitchFamily="49" charset="0"/>
              <a:buChar char="o"/>
            </a:pPr>
            <a:r>
              <a:rPr lang="en-US" sz="1000" b="0" i="0" dirty="0">
                <a:solidFill>
                  <a:srgbClr val="0B0C0C"/>
                </a:solidFill>
                <a:effectLst/>
                <a:latin typeface="Verdana" panose="020B0604030504040204" pitchFamily="34" charset="0"/>
                <a:ea typeface="Verdana" panose="020B0604030504040204" pitchFamily="34" charset="0"/>
              </a:rPr>
              <a:t>joining one of the several exchanges that list carbon allowance products</a:t>
            </a:r>
          </a:p>
          <a:p>
            <a:pPr marL="628650" lvl="1" indent="-171450">
              <a:lnSpc>
                <a:spcPct val="200000"/>
              </a:lnSpc>
              <a:buFont typeface="Courier New" panose="02070309020205020404" pitchFamily="49" charset="0"/>
              <a:buChar char="o"/>
            </a:pPr>
            <a:r>
              <a:rPr lang="en-US" sz="1000" b="0" i="0" dirty="0">
                <a:solidFill>
                  <a:srgbClr val="0B0C0C"/>
                </a:solidFill>
                <a:effectLst/>
                <a:latin typeface="Verdana" panose="020B0604030504040204" pitchFamily="34" charset="0"/>
                <a:ea typeface="Verdana" panose="020B0604030504040204" pitchFamily="34" charset="0"/>
              </a:rPr>
              <a:t>bidding at UK government or other EU member state auctions</a:t>
            </a:r>
          </a:p>
        </p:txBody>
      </p:sp>
      <p:pic>
        <p:nvPicPr>
          <p:cNvPr id="6" name="Picture 5" descr="Logo&#10;&#10;Description automatically generated">
            <a:extLst>
              <a:ext uri="{FF2B5EF4-FFF2-40B4-BE49-F238E27FC236}">
                <a16:creationId xmlns:a16="http://schemas.microsoft.com/office/drawing/2014/main" id="{84AE0B58-E2E2-4C2A-A85A-0819B90886C8}"/>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872197" y="1220368"/>
            <a:ext cx="492369" cy="321700"/>
          </a:xfrm>
          <a:prstGeom prst="rect">
            <a:avLst/>
          </a:prstGeom>
        </p:spPr>
      </p:pic>
    </p:spTree>
    <p:extLst>
      <p:ext uri="{BB962C8B-B14F-4D97-AF65-F5344CB8AC3E}">
        <p14:creationId xmlns:p14="http://schemas.microsoft.com/office/powerpoint/2010/main" val="85383054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A3C6C4E-5592-46DE-B4A2-408A023A1CD1}"/>
              </a:ext>
            </a:extLst>
          </p:cNvPr>
          <p:cNvSpPr txBox="1"/>
          <p:nvPr/>
        </p:nvSpPr>
        <p:spPr>
          <a:xfrm>
            <a:off x="164030" y="780269"/>
            <a:ext cx="4731026" cy="615553"/>
          </a:xfrm>
          <a:prstGeom prst="rect">
            <a:avLst/>
          </a:prstGeom>
          <a:gradFill flip="none" rotWithShape="1">
            <a:gsLst>
              <a:gs pos="0">
                <a:srgbClr val="E39991"/>
              </a:gs>
              <a:gs pos="50000">
                <a:schemeClr val="accent1">
                  <a:lumMod val="60000"/>
                  <a:lumOff val="40000"/>
                  <a:tint val="44500"/>
                  <a:satMod val="160000"/>
                </a:schemeClr>
              </a:gs>
              <a:gs pos="100000">
                <a:schemeClr val="accent1">
                  <a:lumMod val="60000"/>
                  <a:lumOff val="40000"/>
                  <a:tint val="23500"/>
                  <a:satMod val="160000"/>
                </a:schemeClr>
              </a:gs>
            </a:gsLst>
            <a:lin ang="16200000" scaled="1"/>
            <a:tileRect/>
          </a:gradFill>
        </p:spPr>
        <p:txBody>
          <a:bodyPr wrap="square">
            <a:spAutoFit/>
          </a:bodyPr>
          <a:lstStyle/>
          <a:p>
            <a:pPr defTabSz="914400" eaLnBrk="0" fontAlgn="base" hangingPunct="0">
              <a:lnSpc>
                <a:spcPct val="200000"/>
              </a:lnSpc>
              <a:spcBef>
                <a:spcPct val="0"/>
              </a:spcBef>
              <a:spcAft>
                <a:spcPct val="0"/>
              </a:spcAft>
            </a:pPr>
            <a:r>
              <a:rPr lang="en-US" altLang="en-US" sz="1100" b="1" dirty="0">
                <a:solidFill>
                  <a:srgbClr val="000000"/>
                </a:solidFill>
                <a:latin typeface="Verdana" panose="020B0604030504040204" pitchFamily="34" charset="0"/>
                <a:ea typeface="Verdana" panose="020B0604030504040204" pitchFamily="34" charset="0"/>
              </a:rPr>
              <a:t>2. France:</a:t>
            </a:r>
          </a:p>
          <a:p>
            <a:r>
              <a:rPr lang="en-US" sz="1100" b="1" dirty="0">
                <a:solidFill>
                  <a:srgbClr val="000000"/>
                </a:solidFill>
                <a:latin typeface="Verdana" panose="020B0604030504040204" pitchFamily="34" charset="0"/>
                <a:ea typeface="Verdana" panose="020B0604030504040204" pitchFamily="34" charset="0"/>
              </a:rPr>
              <a:t>Carbon pricing and energy tax reforms</a:t>
            </a:r>
            <a:endParaRPr lang="en-IN" sz="1100" b="1" dirty="0">
              <a:solidFill>
                <a:srgbClr val="000000"/>
              </a:solidFill>
              <a:latin typeface="Verdana" panose="020B0604030504040204" pitchFamily="34" charset="0"/>
              <a:ea typeface="Verdana" panose="020B0604030504040204" pitchFamily="34" charset="0"/>
            </a:endParaRPr>
          </a:p>
        </p:txBody>
      </p:sp>
      <p:sp>
        <p:nvSpPr>
          <p:cNvPr id="4" name="TextBox 3">
            <a:extLst>
              <a:ext uri="{FF2B5EF4-FFF2-40B4-BE49-F238E27FC236}">
                <a16:creationId xmlns:a16="http://schemas.microsoft.com/office/drawing/2014/main" id="{C88AD64F-304E-4663-9E1D-7AE52018B4DD}"/>
              </a:ext>
            </a:extLst>
          </p:cNvPr>
          <p:cNvSpPr txBox="1"/>
          <p:nvPr/>
        </p:nvSpPr>
        <p:spPr>
          <a:xfrm>
            <a:off x="164030" y="1365324"/>
            <a:ext cx="8409677" cy="965329"/>
          </a:xfrm>
          <a:prstGeom prst="rect">
            <a:avLst/>
          </a:prstGeom>
          <a:gradFill flip="none" rotWithShape="1">
            <a:gsLst>
              <a:gs pos="0">
                <a:srgbClr val="E39991"/>
              </a:gs>
              <a:gs pos="50000">
                <a:schemeClr val="accent1">
                  <a:lumMod val="60000"/>
                  <a:lumOff val="40000"/>
                  <a:tint val="44500"/>
                  <a:satMod val="160000"/>
                </a:schemeClr>
              </a:gs>
              <a:gs pos="100000">
                <a:schemeClr val="accent1">
                  <a:lumMod val="60000"/>
                  <a:lumOff val="40000"/>
                  <a:tint val="23500"/>
                  <a:satMod val="160000"/>
                </a:schemeClr>
              </a:gs>
            </a:gsLst>
            <a:lin ang="16200000" scaled="1"/>
            <a:tileRect/>
          </a:gradFill>
        </p:spPr>
        <p:txBody>
          <a:bodyPr wrap="square">
            <a:spAutoFit/>
          </a:bodyPr>
          <a:lstStyle/>
          <a:p>
            <a:pPr algn="just">
              <a:lnSpc>
                <a:spcPct val="200000"/>
              </a:lnSpc>
            </a:pPr>
            <a:r>
              <a:rPr lang="en-US" sz="1000" dirty="0">
                <a:solidFill>
                  <a:srgbClr val="0B0C0C"/>
                </a:solidFill>
                <a:latin typeface="Verdana" panose="020B0604030504040204" pitchFamily="34" charset="0"/>
                <a:ea typeface="Verdana" panose="020B0604030504040204" pitchFamily="34" charset="0"/>
              </a:rPr>
              <a:t>Carbon price signals remain important for clean energy investments. The EU Green Deal and its Fit-for-55% package are expected to strengthen the carbon price signal under the EU ETS and non-ETS sectors. In the buildings sectors, France already levies a carbon tax as part of its energy taxation at EUR 44 per </a:t>
            </a:r>
            <a:r>
              <a:rPr lang="en-US" sz="1000" dirty="0" err="1">
                <a:solidFill>
                  <a:srgbClr val="0B0C0C"/>
                </a:solidFill>
                <a:latin typeface="Verdana" panose="020B0604030504040204" pitchFamily="34" charset="0"/>
                <a:ea typeface="Verdana" panose="020B0604030504040204" pitchFamily="34" charset="0"/>
              </a:rPr>
              <a:t>tonne</a:t>
            </a:r>
            <a:r>
              <a:rPr lang="en-US" sz="1000" dirty="0">
                <a:solidFill>
                  <a:srgbClr val="0B0C0C"/>
                </a:solidFill>
                <a:latin typeface="Verdana" panose="020B0604030504040204" pitchFamily="34" charset="0"/>
                <a:ea typeface="Verdana" panose="020B0604030504040204" pitchFamily="34" charset="0"/>
              </a:rPr>
              <a:t> of CO</a:t>
            </a:r>
            <a:r>
              <a:rPr lang="en-US" sz="1000" baseline="-25000" dirty="0">
                <a:solidFill>
                  <a:srgbClr val="0B0C0C"/>
                </a:solidFill>
                <a:latin typeface="Verdana" panose="020B0604030504040204" pitchFamily="34" charset="0"/>
                <a:ea typeface="Verdana" panose="020B0604030504040204" pitchFamily="34" charset="0"/>
              </a:rPr>
              <a:t>2</a:t>
            </a:r>
            <a:endParaRPr lang="en-IN" sz="1000" baseline="-25000" dirty="0">
              <a:solidFill>
                <a:srgbClr val="0B0C0C"/>
              </a:solidFill>
              <a:latin typeface="Verdana" panose="020B0604030504040204" pitchFamily="34" charset="0"/>
              <a:ea typeface="Verdana" panose="020B0604030504040204" pitchFamily="34" charset="0"/>
            </a:endParaRPr>
          </a:p>
        </p:txBody>
      </p:sp>
      <p:sp>
        <p:nvSpPr>
          <p:cNvPr id="5" name="Text Placeholder 1">
            <a:extLst>
              <a:ext uri="{FF2B5EF4-FFF2-40B4-BE49-F238E27FC236}">
                <a16:creationId xmlns:a16="http://schemas.microsoft.com/office/drawing/2014/main" id="{AD50972B-40A3-48C5-8010-E871EACFB093}"/>
              </a:ext>
            </a:extLst>
          </p:cNvPr>
          <p:cNvSpPr>
            <a:spLocks noGrp="1"/>
          </p:cNvSpPr>
          <p:nvPr>
            <p:ph type="body" sz="quarter" idx="4294967295"/>
          </p:nvPr>
        </p:nvSpPr>
        <p:spPr>
          <a:xfrm>
            <a:off x="164030" y="2645227"/>
            <a:ext cx="8497887" cy="841375"/>
          </a:xfrm>
          <a:gradFill flip="none" rotWithShape="1">
            <a:gsLst>
              <a:gs pos="0">
                <a:srgbClr val="E39991"/>
              </a:gs>
              <a:gs pos="50000">
                <a:schemeClr val="accent1">
                  <a:lumMod val="60000"/>
                  <a:lumOff val="40000"/>
                  <a:tint val="44500"/>
                  <a:satMod val="160000"/>
                </a:schemeClr>
              </a:gs>
              <a:gs pos="100000">
                <a:schemeClr val="accent1">
                  <a:lumMod val="60000"/>
                  <a:lumOff val="40000"/>
                  <a:tint val="23500"/>
                  <a:satMod val="160000"/>
                </a:schemeClr>
              </a:gs>
            </a:gsLst>
            <a:lin ang="16200000" scaled="1"/>
            <a:tileRect/>
          </a:gradFill>
        </p:spPr>
        <p:txBody>
          <a:bodyPr>
            <a:noAutofit/>
          </a:bodyPr>
          <a:lstStyle/>
          <a:p>
            <a:r>
              <a:rPr lang="en-US" sz="1100" dirty="0">
                <a:solidFill>
                  <a:srgbClr val="000000"/>
                </a:solidFill>
                <a:latin typeface="Verdana" panose="020B0604030504040204" pitchFamily="34" charset="0"/>
                <a:ea typeface="Verdana" panose="020B0604030504040204" pitchFamily="34" charset="0"/>
                <a:cs typeface="+mn-cs"/>
              </a:rPr>
              <a:t>3. Netherlands</a:t>
            </a:r>
          </a:p>
          <a:p>
            <a:r>
              <a:rPr lang="en-US" sz="1100" dirty="0">
                <a:solidFill>
                  <a:srgbClr val="000000"/>
                </a:solidFill>
                <a:latin typeface="Verdana" panose="020B0604030504040204" pitchFamily="34" charset="0"/>
                <a:ea typeface="Verdana" panose="020B0604030504040204" pitchFamily="34" charset="0"/>
                <a:cs typeface="+mn-cs"/>
              </a:rPr>
              <a:t>Random depreciation of environmental investments (VAMIL)</a:t>
            </a:r>
          </a:p>
          <a:p>
            <a:endParaRPr lang="en-IN" dirty="0"/>
          </a:p>
        </p:txBody>
      </p:sp>
      <p:sp>
        <p:nvSpPr>
          <p:cNvPr id="7" name="TextBox 6">
            <a:extLst>
              <a:ext uri="{FF2B5EF4-FFF2-40B4-BE49-F238E27FC236}">
                <a16:creationId xmlns:a16="http://schemas.microsoft.com/office/drawing/2014/main" id="{B65FE313-0480-4AD1-A5DE-5E7C2F5DD7A8}"/>
              </a:ext>
            </a:extLst>
          </p:cNvPr>
          <p:cNvSpPr txBox="1"/>
          <p:nvPr/>
        </p:nvSpPr>
        <p:spPr>
          <a:xfrm>
            <a:off x="164927" y="3685724"/>
            <a:ext cx="8496990" cy="2811988"/>
          </a:xfrm>
          <a:prstGeom prst="rect">
            <a:avLst/>
          </a:prstGeom>
          <a:gradFill flip="none" rotWithShape="1">
            <a:gsLst>
              <a:gs pos="0">
                <a:srgbClr val="E39991"/>
              </a:gs>
              <a:gs pos="50000">
                <a:schemeClr val="accent1">
                  <a:lumMod val="60000"/>
                  <a:lumOff val="40000"/>
                  <a:tint val="44500"/>
                  <a:satMod val="160000"/>
                </a:schemeClr>
              </a:gs>
              <a:gs pos="100000">
                <a:schemeClr val="accent1">
                  <a:lumMod val="60000"/>
                  <a:lumOff val="40000"/>
                  <a:tint val="23500"/>
                  <a:satMod val="160000"/>
                </a:schemeClr>
              </a:gs>
            </a:gsLst>
            <a:lin ang="16200000" scaled="1"/>
            <a:tileRect/>
          </a:gradFill>
        </p:spPr>
        <p:txBody>
          <a:bodyPr wrap="square">
            <a:spAutoFit/>
          </a:bodyPr>
          <a:lstStyle/>
          <a:p>
            <a:pPr algn="just">
              <a:lnSpc>
                <a:spcPct val="200000"/>
              </a:lnSpc>
            </a:pPr>
            <a:r>
              <a:rPr lang="en-US" sz="1000" dirty="0">
                <a:solidFill>
                  <a:srgbClr val="0B0C0C"/>
                </a:solidFill>
                <a:latin typeface="Verdana" panose="020B0604030504040204" pitchFamily="34" charset="0"/>
                <a:ea typeface="Verdana" panose="020B0604030504040204" pitchFamily="34" charset="0"/>
              </a:rPr>
              <a:t>Business in the Netherlands and investment in environmentally friendly business resources. This subsidy will partly compensate for the initial investment costs of the device. The actual compensation depends on which device you purchase and its energy performance</a:t>
            </a:r>
          </a:p>
          <a:p>
            <a:pPr algn="just">
              <a:lnSpc>
                <a:spcPct val="200000"/>
              </a:lnSpc>
            </a:pPr>
            <a:r>
              <a:rPr lang="en-US" sz="1000" b="0" i="0" dirty="0">
                <a:solidFill>
                  <a:srgbClr val="333333"/>
                </a:solidFill>
                <a:effectLst/>
                <a:latin typeface="Verdana" panose="020B0604030504040204" pitchFamily="34" charset="0"/>
                <a:ea typeface="Verdana" panose="020B0604030504040204" pitchFamily="34" charset="0"/>
              </a:rPr>
              <a:t>OP East (Operational Programme Eastern Netherlands: Subsidy programmes by OP East are co-financed by the EU, the central government and the provinces of Gelderland and Overijssel</a:t>
            </a:r>
          </a:p>
          <a:p>
            <a:pPr algn="just">
              <a:lnSpc>
                <a:spcPct val="200000"/>
              </a:lnSpc>
            </a:pPr>
            <a:r>
              <a:rPr lang="en-US" sz="1000" b="0" i="0" dirty="0">
                <a:solidFill>
                  <a:srgbClr val="333333"/>
                </a:solidFill>
                <a:effectLst/>
                <a:latin typeface="Verdana" panose="020B0604030504040204" pitchFamily="34" charset="0"/>
                <a:ea typeface="Verdana" panose="020B0604030504040204" pitchFamily="34" charset="0"/>
              </a:rPr>
              <a:t>To apply for funding with OP East you must meet several conditions, among others:</a:t>
            </a:r>
          </a:p>
          <a:p>
            <a:pPr algn="just">
              <a:lnSpc>
                <a:spcPct val="200000"/>
              </a:lnSpc>
            </a:pPr>
            <a:r>
              <a:rPr lang="en-US" sz="1000" b="0" i="0" dirty="0">
                <a:solidFill>
                  <a:srgbClr val="333333"/>
                </a:solidFill>
                <a:effectLst/>
                <a:latin typeface="Verdana" panose="020B0604030504040204" pitchFamily="34" charset="0"/>
                <a:ea typeface="Verdana" panose="020B0604030504040204" pitchFamily="34" charset="0"/>
              </a:rPr>
              <a:t>develop new and sustainable products aimed at</a:t>
            </a:r>
            <a:r>
              <a:rPr lang="en-US" sz="1000" b="0" i="0" dirty="0">
                <a:effectLst/>
                <a:latin typeface="Verdana" panose="020B0604030504040204" pitchFamily="34" charset="0"/>
                <a:ea typeface="Verdana" panose="020B0604030504040204" pitchFamily="34" charset="0"/>
              </a:rPr>
              <a:t> </a:t>
            </a:r>
            <a:r>
              <a:rPr lang="en-US" sz="1000" dirty="0">
                <a:latin typeface="Verdana" panose="020B0604030504040204" pitchFamily="34" charset="0"/>
                <a:ea typeface="Verdana" panose="020B0604030504040204" pitchFamily="34" charset="0"/>
              </a:rPr>
              <a:t>general innovation</a:t>
            </a:r>
            <a:r>
              <a:rPr lang="en-US" sz="1000" b="0" i="0" dirty="0">
                <a:effectLst/>
                <a:latin typeface="Verdana" panose="020B0604030504040204" pitchFamily="34" charset="0"/>
                <a:ea typeface="Verdana" panose="020B0604030504040204" pitchFamily="34" charset="0"/>
              </a:rPr>
              <a:t> (in Dutch), </a:t>
            </a:r>
            <a:r>
              <a:rPr lang="en-US" sz="1000" dirty="0">
                <a:latin typeface="Verdana" panose="020B0604030504040204" pitchFamily="34" charset="0"/>
                <a:ea typeface="Verdana" panose="020B0604030504040204" pitchFamily="34" charset="0"/>
              </a:rPr>
              <a:t>low-carbon innovation</a:t>
            </a:r>
            <a:r>
              <a:rPr lang="en-US" sz="1000" b="0" i="0" dirty="0">
                <a:effectLst/>
                <a:latin typeface="Verdana" panose="020B0604030504040204" pitchFamily="34" charset="0"/>
                <a:ea typeface="Verdana" panose="020B0604030504040204" pitchFamily="34" charset="0"/>
              </a:rPr>
              <a:t> (in Dutch), or recovery of the economy based on green and digital principles.</a:t>
            </a:r>
          </a:p>
          <a:p>
            <a:pPr algn="just">
              <a:lnSpc>
                <a:spcPct val="200000"/>
              </a:lnSpc>
            </a:pPr>
            <a:r>
              <a:rPr lang="en-US" sz="1000" b="0" i="0" dirty="0">
                <a:effectLst/>
                <a:latin typeface="Verdana" panose="020B0604030504040204" pitchFamily="34" charset="0"/>
                <a:ea typeface="Verdana" panose="020B0604030504040204" pitchFamily="34" charset="0"/>
              </a:rPr>
              <a:t>The activities in the proposal meet the European requirements on </a:t>
            </a:r>
            <a:r>
              <a:rPr lang="en-US" sz="1000" dirty="0">
                <a:latin typeface="Verdana" panose="020B0604030504040204" pitchFamily="34" charset="0"/>
                <a:ea typeface="Verdana" panose="020B0604030504040204" pitchFamily="34" charset="0"/>
              </a:rPr>
              <a:t>sustainable development</a:t>
            </a:r>
            <a:r>
              <a:rPr lang="en-US" sz="1000" b="0" i="0" dirty="0">
                <a:effectLst/>
                <a:latin typeface="Verdana" panose="020B0604030504040204" pitchFamily="34" charset="0"/>
                <a:ea typeface="Verdana" panose="020B0604030504040204" pitchFamily="34" charset="0"/>
              </a:rPr>
              <a:t> and </a:t>
            </a:r>
            <a:r>
              <a:rPr lang="en-US" sz="1000" dirty="0">
                <a:latin typeface="Verdana" panose="020B0604030504040204" pitchFamily="34" charset="0"/>
                <a:ea typeface="Verdana" panose="020B0604030504040204" pitchFamily="34" charset="0"/>
              </a:rPr>
              <a:t>equal opportunity</a:t>
            </a:r>
            <a:r>
              <a:rPr lang="en-US" sz="1000" b="0" i="0" dirty="0">
                <a:effectLst/>
                <a:latin typeface="Verdana" panose="020B0604030504040204" pitchFamily="34" charset="0"/>
                <a:ea typeface="Verdana" panose="020B0604030504040204" pitchFamily="34" charset="0"/>
              </a:rPr>
              <a:t>.</a:t>
            </a:r>
          </a:p>
        </p:txBody>
      </p:sp>
      <p:sp>
        <p:nvSpPr>
          <p:cNvPr id="8" name="TextBox 7">
            <a:extLst>
              <a:ext uri="{FF2B5EF4-FFF2-40B4-BE49-F238E27FC236}">
                <a16:creationId xmlns:a16="http://schemas.microsoft.com/office/drawing/2014/main" id="{BB3DA484-0918-4EE2-A6B4-68D9AB2ED8EE}"/>
              </a:ext>
            </a:extLst>
          </p:cNvPr>
          <p:cNvSpPr txBox="1"/>
          <p:nvPr/>
        </p:nvSpPr>
        <p:spPr>
          <a:xfrm>
            <a:off x="0" y="-76281"/>
            <a:ext cx="8496991" cy="830997"/>
          </a:xfrm>
          <a:prstGeom prst="rect">
            <a:avLst/>
          </a:prstGeom>
          <a:noFill/>
          <a:ln>
            <a:noFill/>
          </a:ln>
        </p:spPr>
        <p:txBody>
          <a:bodyPr vert="horz" lIns="91440" tIns="45720" rIns="91440" bIns="45720" rtlCol="0" anchor="ctr">
            <a:normAutofit/>
          </a:bodyPr>
          <a:lstStyle>
            <a:lvl1pPr indent="0" defTabSz="914400">
              <a:lnSpc>
                <a:spcPct val="90000"/>
              </a:lnSpc>
              <a:spcBef>
                <a:spcPts val="1000"/>
              </a:spcBef>
              <a:buFont typeface="Arial" panose="020B0604020202020204" pitchFamily="34" charset="0"/>
              <a:buNone/>
              <a:defRPr sz="1200" b="1" spc="300">
                <a:solidFill>
                  <a:schemeClr val="bg2">
                    <a:lumMod val="25000"/>
                  </a:schemeClr>
                </a:solidFill>
                <a:latin typeface="Verdana" panose="020B0604030504040204" pitchFamily="34" charset="0"/>
                <a:cs typeface="Arial" panose="020B0604020202020204" pitchFamily="34" charset="0"/>
              </a:defRPr>
            </a:lvl1pPr>
            <a:lvl2pPr marL="685800" indent="-228600" defTabSz="914400">
              <a:lnSpc>
                <a:spcPct val="90000"/>
              </a:lnSpc>
              <a:spcBef>
                <a:spcPts val="500"/>
              </a:spcBef>
              <a:buFont typeface="Arial" panose="020B0604020202020204" pitchFamily="34" charset="0"/>
              <a:buChar char="•"/>
              <a:defRPr sz="2400"/>
            </a:lvl2pPr>
            <a:lvl3pPr marL="1143000" indent="-228600" defTabSz="914400">
              <a:lnSpc>
                <a:spcPct val="90000"/>
              </a:lnSpc>
              <a:spcBef>
                <a:spcPts val="500"/>
              </a:spcBef>
              <a:buFont typeface="Arial" panose="020B0604020202020204" pitchFamily="34" charset="0"/>
              <a:buChar char="•"/>
              <a:defRPr sz="2000"/>
            </a:lvl3pPr>
            <a:lvl4pPr marL="1600200" indent="-228600" defTabSz="914400">
              <a:lnSpc>
                <a:spcPct val="90000"/>
              </a:lnSpc>
              <a:spcBef>
                <a:spcPts val="500"/>
              </a:spcBef>
              <a:buFont typeface="Arial" panose="020B0604020202020204" pitchFamily="34" charset="0"/>
              <a:buChar char="•"/>
            </a:lvl4pPr>
            <a:lvl5pPr marL="2057400" indent="-228600" defTabSz="914400">
              <a:lnSpc>
                <a:spcPct val="90000"/>
              </a:lnSpc>
              <a:spcBef>
                <a:spcPts val="500"/>
              </a:spcBef>
              <a:buFont typeface="Arial" panose="020B0604020202020204" pitchFamily="34" charset="0"/>
              <a:buChar char="•"/>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r>
              <a:rPr lang="en-US" dirty="0"/>
              <a:t>Key Examples of Countries in Europe have their own Policies related to the Carbon emission reduction and Carbon Trading  </a:t>
            </a:r>
            <a:endParaRPr lang="en-IN" dirty="0"/>
          </a:p>
        </p:txBody>
      </p:sp>
      <p:pic>
        <p:nvPicPr>
          <p:cNvPr id="9" name="Picture 8" descr="A red and white flag&#10;&#10;Description automatically generated with medium confidence">
            <a:extLst>
              <a:ext uri="{FF2B5EF4-FFF2-40B4-BE49-F238E27FC236}">
                <a16:creationId xmlns:a16="http://schemas.microsoft.com/office/drawing/2014/main" id="{C007CE71-222E-4A4A-8ED7-7AB97E05F1F3}"/>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flipV="1">
            <a:off x="1161436" y="852021"/>
            <a:ext cx="492369" cy="328246"/>
          </a:xfrm>
          <a:prstGeom prst="rect">
            <a:avLst/>
          </a:prstGeom>
        </p:spPr>
      </p:pic>
      <p:pic>
        <p:nvPicPr>
          <p:cNvPr id="11" name="Picture 10" descr="Icon, funnel chart&#10;&#10;Description automatically generated">
            <a:extLst>
              <a:ext uri="{FF2B5EF4-FFF2-40B4-BE49-F238E27FC236}">
                <a16:creationId xmlns:a16="http://schemas.microsoft.com/office/drawing/2014/main" id="{6D1F454D-99BE-43E7-99CB-4C740068CE9A}"/>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1653805" y="2560908"/>
            <a:ext cx="443133" cy="443133"/>
          </a:xfrm>
          <a:prstGeom prst="rect">
            <a:avLst/>
          </a:prstGeom>
        </p:spPr>
      </p:pic>
    </p:spTree>
    <p:extLst>
      <p:ext uri="{BB962C8B-B14F-4D97-AF65-F5344CB8AC3E}">
        <p14:creationId xmlns:p14="http://schemas.microsoft.com/office/powerpoint/2010/main" val="37547911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C2FA2C3E-2BC5-4C66-B372-77F2E379D780}"/>
              </a:ext>
            </a:extLst>
          </p:cNvPr>
          <p:cNvSpPr>
            <a:spLocks noGrp="1"/>
          </p:cNvSpPr>
          <p:nvPr>
            <p:ph type="body" sz="quarter" idx="4294967295"/>
          </p:nvPr>
        </p:nvSpPr>
        <p:spPr>
          <a:xfrm>
            <a:off x="250825" y="219906"/>
            <a:ext cx="7863840" cy="421010"/>
          </a:xfrm>
        </p:spPr>
        <p:txBody>
          <a:bodyPr>
            <a:normAutofit/>
          </a:bodyPr>
          <a:lstStyle/>
          <a:p>
            <a:pPr marL="0" indent="0">
              <a:spcBef>
                <a:spcPts val="0"/>
              </a:spcBef>
              <a:buNone/>
            </a:pPr>
            <a:r>
              <a:rPr lang="en-US" sz="1400" b="1" spc="0" dirty="0">
                <a:solidFill>
                  <a:schemeClr val="tx1">
                    <a:lumMod val="85000"/>
                    <a:lumOff val="15000"/>
                  </a:schemeClr>
                </a:solidFill>
                <a:latin typeface="Verdana" panose="020B0604030504040204" pitchFamily="34" charset="0"/>
                <a:ea typeface="Verdana" panose="020B0604030504040204" pitchFamily="34" charset="0"/>
              </a:rPr>
              <a:t>Scope of Report</a:t>
            </a:r>
          </a:p>
        </p:txBody>
      </p:sp>
      <p:sp>
        <p:nvSpPr>
          <p:cNvPr id="12" name="TextBox 11">
            <a:extLst>
              <a:ext uri="{FF2B5EF4-FFF2-40B4-BE49-F238E27FC236}">
                <a16:creationId xmlns:a16="http://schemas.microsoft.com/office/drawing/2014/main" id="{A897C560-98FA-45DF-BEC6-D218F49C8951}"/>
              </a:ext>
            </a:extLst>
          </p:cNvPr>
          <p:cNvSpPr txBox="1"/>
          <p:nvPr/>
        </p:nvSpPr>
        <p:spPr>
          <a:xfrm>
            <a:off x="296862" y="738452"/>
            <a:ext cx="8550276" cy="1327671"/>
          </a:xfrm>
          <a:prstGeom prst="rect">
            <a:avLst/>
          </a:prstGeom>
          <a:noFill/>
          <a:ln>
            <a:solidFill>
              <a:schemeClr val="accent6">
                <a:lumMod val="50000"/>
              </a:schemeClr>
            </a:solidFill>
          </a:ln>
        </p:spPr>
        <p:txBody>
          <a:bodyPr wrap="square" rtlCol="0">
            <a:spAutoFit/>
          </a:bodyPr>
          <a:lstStyle/>
          <a:p>
            <a:pPr algn="just">
              <a:lnSpc>
                <a:spcPct val="150000"/>
              </a:lnSpc>
              <a:defRPr/>
            </a:pPr>
            <a:r>
              <a:rPr lang="en-US" sz="1100" b="0" i="0" dirty="0">
                <a:solidFill>
                  <a:srgbClr val="202124"/>
                </a:solidFill>
                <a:effectLst/>
                <a:latin typeface="Verdana" panose="020B0604030504040204" pitchFamily="34" charset="0"/>
                <a:ea typeface="Verdana" panose="020B0604030504040204" pitchFamily="34" charset="0"/>
              </a:rPr>
              <a:t>Autoclaved aerated concrete is a type of precast concrete, a lightweight construction material mainly used for producing concrete masonry units like blocks, block, lintel, floor and roof panel, wall panel, cladding panel, tile, and others.</a:t>
            </a:r>
            <a:r>
              <a:rPr lang="en-US" sz="1100" dirty="0">
                <a:solidFill>
                  <a:srgbClr val="202124"/>
                </a:solidFill>
                <a:latin typeface="Verdana" panose="020B0604030504040204" pitchFamily="34" charset="0"/>
                <a:ea typeface="Verdana" panose="020B0604030504040204" pitchFamily="34" charset="0"/>
              </a:rPr>
              <a:t> Autoclaved aerated concrete blocks are made by proportioning calcareous materials (cement and lime), siliceous materials (sand, slag and fly ash) and air entraining admixture (aluminum powder), and then mixing, casting, gas-developing, cutting and autoclaving them. </a:t>
            </a:r>
          </a:p>
        </p:txBody>
      </p:sp>
      <p:sp>
        <p:nvSpPr>
          <p:cNvPr id="22" name="TextBox 21">
            <a:extLst>
              <a:ext uri="{FF2B5EF4-FFF2-40B4-BE49-F238E27FC236}">
                <a16:creationId xmlns:a16="http://schemas.microsoft.com/office/drawing/2014/main" id="{DABC4F92-CBD2-41B7-95E7-403577F2BDAC}"/>
              </a:ext>
            </a:extLst>
          </p:cNvPr>
          <p:cNvSpPr txBox="1"/>
          <p:nvPr/>
        </p:nvSpPr>
        <p:spPr>
          <a:xfrm>
            <a:off x="7372961" y="2840754"/>
            <a:ext cx="1546559" cy="2869696"/>
          </a:xfrm>
          <a:prstGeom prst="rect">
            <a:avLst/>
          </a:prstGeom>
          <a:solidFill>
            <a:schemeClr val="bg1"/>
          </a:solidFill>
          <a:ln w="19050">
            <a:solidFill>
              <a:schemeClr val="tx2">
                <a:lumMod val="75000"/>
              </a:schemeClr>
            </a:solidFill>
          </a:ln>
          <a:effectLst/>
        </p:spPr>
        <p:txBody>
          <a:bodyPr wrap="square" rtlCol="0">
            <a:spAutoFit/>
          </a:bodyPr>
          <a:lstStyle/>
          <a:p>
            <a:pPr algn="ctr">
              <a:lnSpc>
                <a:spcPts val="2200"/>
              </a:lnSpc>
            </a:pPr>
            <a:endParaRPr lang="en-US" altLang="ko-KR" sz="10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endParaRPr>
          </a:p>
          <a:p>
            <a:pPr algn="ctr">
              <a:lnSpc>
                <a:spcPts val="2200"/>
              </a:lnSpc>
            </a:pPr>
            <a:endParaRPr lang="en-US" altLang="ko-KR" sz="10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endParaRPr>
          </a:p>
          <a:p>
            <a:pPr algn="ctr">
              <a:lnSpc>
                <a:spcPts val="2200"/>
              </a:lnSpc>
            </a:pPr>
            <a:r>
              <a:rPr lang="en-US" altLang="ko-KR" sz="1000" b="1"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Review Period </a:t>
            </a:r>
          </a:p>
          <a:p>
            <a:pPr algn="ctr">
              <a:lnSpc>
                <a:spcPts val="2200"/>
              </a:lnSpc>
            </a:pPr>
            <a:r>
              <a:rPr lang="en-US" altLang="ko-KR" sz="1000" b="1" dirty="0">
                <a:solidFill>
                  <a:srgbClr val="1E5C61"/>
                </a:solidFill>
                <a:latin typeface="Verdana" panose="020B0604030504040204" pitchFamily="34" charset="0"/>
                <a:ea typeface="Verdana" panose="020B0604030504040204" pitchFamily="34" charset="0"/>
                <a:cs typeface="Verdana" panose="020B0604030504040204" pitchFamily="34" charset="0"/>
              </a:rPr>
              <a:t>2017 – 2020</a:t>
            </a:r>
          </a:p>
          <a:p>
            <a:pPr algn="ctr">
              <a:lnSpc>
                <a:spcPts val="2200"/>
              </a:lnSpc>
            </a:pPr>
            <a:r>
              <a:rPr lang="en-US" altLang="ko-KR" sz="1000" b="1"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Base Year </a:t>
            </a:r>
          </a:p>
          <a:p>
            <a:pPr algn="ctr">
              <a:lnSpc>
                <a:spcPts val="2200"/>
              </a:lnSpc>
            </a:pPr>
            <a:r>
              <a:rPr lang="en-US" altLang="ko-KR" sz="1000" b="1" dirty="0">
                <a:solidFill>
                  <a:srgbClr val="1E5C61"/>
                </a:solidFill>
                <a:latin typeface="Verdana" panose="020B0604030504040204" pitchFamily="34" charset="0"/>
                <a:ea typeface="Verdana" panose="020B0604030504040204" pitchFamily="34" charset="0"/>
                <a:cs typeface="Verdana" panose="020B0604030504040204" pitchFamily="34" charset="0"/>
              </a:rPr>
              <a:t>2021</a:t>
            </a:r>
          </a:p>
          <a:p>
            <a:pPr algn="ctr">
              <a:lnSpc>
                <a:spcPts val="2200"/>
              </a:lnSpc>
            </a:pPr>
            <a:r>
              <a:rPr lang="en-US" altLang="ko-KR" sz="1000" b="1"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Estimated Year</a:t>
            </a:r>
          </a:p>
          <a:p>
            <a:pPr algn="ctr">
              <a:lnSpc>
                <a:spcPts val="2200"/>
              </a:lnSpc>
            </a:pPr>
            <a:r>
              <a:rPr lang="en-US" altLang="ko-KR" sz="1000" b="1" dirty="0">
                <a:solidFill>
                  <a:srgbClr val="1E5C61"/>
                </a:solidFill>
                <a:latin typeface="Verdana" panose="020B0604030504040204" pitchFamily="34" charset="0"/>
                <a:ea typeface="Verdana" panose="020B0604030504040204" pitchFamily="34" charset="0"/>
                <a:cs typeface="Verdana" panose="020B0604030504040204" pitchFamily="34" charset="0"/>
              </a:rPr>
              <a:t>2022</a:t>
            </a:r>
          </a:p>
          <a:p>
            <a:pPr algn="ctr">
              <a:lnSpc>
                <a:spcPts val="2200"/>
              </a:lnSpc>
            </a:pPr>
            <a:r>
              <a:rPr lang="en-US" altLang="ko-KR" sz="1000" b="1"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Forecast Period </a:t>
            </a:r>
          </a:p>
          <a:p>
            <a:pPr algn="ctr">
              <a:lnSpc>
                <a:spcPts val="2200"/>
              </a:lnSpc>
            </a:pPr>
            <a:r>
              <a:rPr lang="en-US" altLang="ko-KR" sz="1000" b="1" dirty="0">
                <a:solidFill>
                  <a:srgbClr val="1E5C61"/>
                </a:solidFill>
                <a:latin typeface="Verdana" panose="020B0604030504040204" pitchFamily="34" charset="0"/>
                <a:ea typeface="Verdana" panose="020B0604030504040204" pitchFamily="34" charset="0"/>
                <a:cs typeface="Verdana" panose="020B0604030504040204" pitchFamily="34" charset="0"/>
              </a:rPr>
              <a:t>2023 –2027</a:t>
            </a:r>
          </a:p>
        </p:txBody>
      </p:sp>
      <p:sp>
        <p:nvSpPr>
          <p:cNvPr id="23" name="Rectangle 22">
            <a:extLst>
              <a:ext uri="{FF2B5EF4-FFF2-40B4-BE49-F238E27FC236}">
                <a16:creationId xmlns:a16="http://schemas.microsoft.com/office/drawing/2014/main" id="{34682EA5-7474-4222-9339-EEBA6B192019}"/>
              </a:ext>
            </a:extLst>
          </p:cNvPr>
          <p:cNvSpPr/>
          <p:nvPr/>
        </p:nvSpPr>
        <p:spPr>
          <a:xfrm>
            <a:off x="7687217" y="2775749"/>
            <a:ext cx="935331" cy="52818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1000" b="1" dirty="0">
                <a:solidFill>
                  <a:schemeClr val="bg1"/>
                </a:solidFill>
                <a:latin typeface="Verdana" panose="020B0604030504040204" pitchFamily="34" charset="0"/>
                <a:ea typeface="Verdana" panose="020B0604030504040204" pitchFamily="34" charset="0"/>
                <a:cs typeface="Arial" panose="020B0604020202020204" pitchFamily="34" charset="0"/>
              </a:rPr>
              <a:t>Year Range</a:t>
            </a:r>
          </a:p>
        </p:txBody>
      </p:sp>
      <p:sp>
        <p:nvSpPr>
          <p:cNvPr id="15" name="Rectangle 14">
            <a:extLst>
              <a:ext uri="{FF2B5EF4-FFF2-40B4-BE49-F238E27FC236}">
                <a16:creationId xmlns:a16="http://schemas.microsoft.com/office/drawing/2014/main" id="{07E245C7-1E85-4317-AF49-3AC284B627B0}"/>
              </a:ext>
            </a:extLst>
          </p:cNvPr>
          <p:cNvSpPr/>
          <p:nvPr/>
        </p:nvSpPr>
        <p:spPr>
          <a:xfrm>
            <a:off x="302721" y="2480768"/>
            <a:ext cx="6868498" cy="2163864"/>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100">
              <a:solidFill>
                <a:schemeClr val="tx1"/>
              </a:solidFill>
              <a:latin typeface="Verdana" panose="020B0604030504040204" pitchFamily="34" charset="0"/>
              <a:ea typeface="Verdana" panose="020B060403050404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4D056294-6FF5-4E30-8A6C-E175C0A97D88}"/>
              </a:ext>
            </a:extLst>
          </p:cNvPr>
          <p:cNvSpPr txBox="1"/>
          <p:nvPr/>
        </p:nvSpPr>
        <p:spPr>
          <a:xfrm>
            <a:off x="285518" y="2118297"/>
            <a:ext cx="8561620" cy="312008"/>
          </a:xfrm>
          <a:prstGeom prst="rect">
            <a:avLst/>
          </a:prstGeom>
          <a:solidFill>
            <a:schemeClr val="accent2">
              <a:lumMod val="20000"/>
              <a:lumOff val="80000"/>
            </a:schemeClr>
          </a:solidFill>
          <a:ln>
            <a:solidFill>
              <a:schemeClr val="accent4">
                <a:lumMod val="20000"/>
                <a:lumOff val="80000"/>
              </a:schemeClr>
            </a:solidFill>
          </a:ln>
        </p:spPr>
        <p:txBody>
          <a:bodyPr wrap="square" rtlCol="0">
            <a:spAutoFit/>
          </a:bodyPr>
          <a:lstStyle/>
          <a:p>
            <a:pPr algn="ctr">
              <a:lnSpc>
                <a:spcPct val="150000"/>
              </a:lnSpc>
            </a:pPr>
            <a:r>
              <a:rPr lang="en-US" sz="1100" b="1" dirty="0">
                <a:latin typeface="Verdana" panose="020B0604030504040204" pitchFamily="34" charset="0"/>
                <a:ea typeface="Verdana" panose="020B0604030504040204" pitchFamily="34" charset="0"/>
                <a:cs typeface="Arial" panose="020B0604020202020204" pitchFamily="34" charset="0"/>
              </a:rPr>
              <a:t>MARKET SEGMENTATION</a:t>
            </a:r>
          </a:p>
        </p:txBody>
      </p:sp>
      <p:sp>
        <p:nvSpPr>
          <p:cNvPr id="48" name="Rectangle 47">
            <a:extLst>
              <a:ext uri="{FF2B5EF4-FFF2-40B4-BE49-F238E27FC236}">
                <a16:creationId xmlns:a16="http://schemas.microsoft.com/office/drawing/2014/main" id="{35C4EE8F-CDEB-4EAF-A2EB-1440D99117F2}"/>
              </a:ext>
            </a:extLst>
          </p:cNvPr>
          <p:cNvSpPr/>
          <p:nvPr/>
        </p:nvSpPr>
        <p:spPr>
          <a:xfrm>
            <a:off x="406427" y="3060988"/>
            <a:ext cx="1277683" cy="627183"/>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1100" b="1" dirty="0">
                <a:solidFill>
                  <a:schemeClr val="bg1"/>
                </a:solidFill>
                <a:latin typeface="Verdana" panose="020B0604030504040204" pitchFamily="34" charset="0"/>
                <a:ea typeface="Verdana" panose="020B0604030504040204" pitchFamily="34" charset="0"/>
                <a:cs typeface="Arial" panose="020B0604020202020204" pitchFamily="34" charset="0"/>
              </a:rPr>
              <a:t>MARKET OUTLOOK</a:t>
            </a:r>
          </a:p>
          <a:p>
            <a:pPr algn="ctr" defTabSz="914400"/>
            <a:r>
              <a:rPr lang="en-US" sz="1100" b="1" dirty="0">
                <a:solidFill>
                  <a:schemeClr val="bg1"/>
                </a:solidFill>
                <a:latin typeface="Verdana" panose="020B0604030504040204" pitchFamily="34" charset="0"/>
                <a:ea typeface="Verdana" panose="020B0604030504040204" pitchFamily="34" charset="0"/>
                <a:cs typeface="Arial" panose="020B0604020202020204" pitchFamily="34" charset="0"/>
              </a:rPr>
              <a:t>(EUROPE)</a:t>
            </a:r>
          </a:p>
        </p:txBody>
      </p:sp>
      <p:sp>
        <p:nvSpPr>
          <p:cNvPr id="19" name="Rectangle 18">
            <a:extLst>
              <a:ext uri="{FF2B5EF4-FFF2-40B4-BE49-F238E27FC236}">
                <a16:creationId xmlns:a16="http://schemas.microsoft.com/office/drawing/2014/main" id="{608FB746-B67F-4A68-BE99-EC6C9E869687}"/>
              </a:ext>
            </a:extLst>
          </p:cNvPr>
          <p:cNvSpPr/>
          <p:nvPr/>
        </p:nvSpPr>
        <p:spPr>
          <a:xfrm>
            <a:off x="296862" y="4758307"/>
            <a:ext cx="6874357" cy="1879787"/>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100">
              <a:solidFill>
                <a:schemeClr val="tx1"/>
              </a:solidFill>
              <a:latin typeface="Verdana" panose="020B0604030504040204" pitchFamily="34" charset="0"/>
              <a:ea typeface="Verdana" panose="020B0604030504040204" pitchFamily="34" charset="0"/>
              <a:cs typeface="Arial" panose="020B0604020202020204" pitchFamily="34" charset="0"/>
            </a:endParaRPr>
          </a:p>
        </p:txBody>
      </p:sp>
      <p:sp>
        <p:nvSpPr>
          <p:cNvPr id="27" name="Rectangle 26">
            <a:extLst>
              <a:ext uri="{FF2B5EF4-FFF2-40B4-BE49-F238E27FC236}">
                <a16:creationId xmlns:a16="http://schemas.microsoft.com/office/drawing/2014/main" id="{293722A8-0D2D-4827-850C-E4CC82FA8DAF}"/>
              </a:ext>
            </a:extLst>
          </p:cNvPr>
          <p:cNvSpPr/>
          <p:nvPr/>
        </p:nvSpPr>
        <p:spPr>
          <a:xfrm>
            <a:off x="364395" y="5296170"/>
            <a:ext cx="1248487" cy="650887"/>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1100" b="1" dirty="0">
                <a:solidFill>
                  <a:schemeClr val="bg1"/>
                </a:solidFill>
                <a:latin typeface="Verdana" panose="020B0604030504040204" pitchFamily="34" charset="0"/>
                <a:ea typeface="Verdana" panose="020B0604030504040204" pitchFamily="34" charset="0"/>
                <a:cs typeface="Arial" panose="020B0604020202020204" pitchFamily="34" charset="0"/>
              </a:rPr>
              <a:t>MARKET OUTLOOK</a:t>
            </a:r>
          </a:p>
          <a:p>
            <a:pPr algn="ctr" defTabSz="914400"/>
            <a:r>
              <a:rPr lang="en-US" sz="1100" b="1" dirty="0">
                <a:solidFill>
                  <a:schemeClr val="bg1"/>
                </a:solidFill>
                <a:latin typeface="Verdana" panose="020B0604030504040204" pitchFamily="34" charset="0"/>
                <a:ea typeface="Verdana" panose="020B0604030504040204" pitchFamily="34" charset="0"/>
                <a:cs typeface="Arial" panose="020B0604020202020204" pitchFamily="34" charset="0"/>
              </a:rPr>
              <a:t>(GERMANY)</a:t>
            </a:r>
          </a:p>
        </p:txBody>
      </p:sp>
      <p:grpSp>
        <p:nvGrpSpPr>
          <p:cNvPr id="2" name="Group 1">
            <a:extLst>
              <a:ext uri="{FF2B5EF4-FFF2-40B4-BE49-F238E27FC236}">
                <a16:creationId xmlns:a16="http://schemas.microsoft.com/office/drawing/2014/main" id="{6F0FBC28-A2A1-4FCE-9F36-7D092791C766}"/>
              </a:ext>
            </a:extLst>
          </p:cNvPr>
          <p:cNvGrpSpPr/>
          <p:nvPr/>
        </p:nvGrpSpPr>
        <p:grpSpPr>
          <a:xfrm>
            <a:off x="1793623" y="2526199"/>
            <a:ext cx="1684820" cy="1410564"/>
            <a:chOff x="1726043" y="3357938"/>
            <a:chExt cx="1684820" cy="1410564"/>
          </a:xfrm>
        </p:grpSpPr>
        <p:sp>
          <p:nvSpPr>
            <p:cNvPr id="37" name="TextBox 36">
              <a:extLst>
                <a:ext uri="{FF2B5EF4-FFF2-40B4-BE49-F238E27FC236}">
                  <a16:creationId xmlns:a16="http://schemas.microsoft.com/office/drawing/2014/main" id="{025C2F5F-52F2-4DF8-A6B5-04DFF3272BE9}"/>
                </a:ext>
              </a:extLst>
            </p:cNvPr>
            <p:cNvSpPr txBox="1"/>
            <p:nvPr/>
          </p:nvSpPr>
          <p:spPr>
            <a:xfrm>
              <a:off x="1792850" y="3568173"/>
              <a:ext cx="1470795" cy="1200329"/>
            </a:xfrm>
            <a:prstGeom prst="rect">
              <a:avLst/>
            </a:prstGeom>
            <a:noFill/>
          </p:spPr>
          <p:txBody>
            <a:bodyPr wrap="square" rtlCol="0">
              <a:spAutoFit/>
            </a:bodyPr>
            <a:lstStyle/>
            <a:p>
              <a:pPr marL="171450" indent="-171450">
                <a:buFont typeface="Arial" panose="020B0604020202020204" pitchFamily="34" charset="0"/>
                <a:buChar char="•"/>
              </a:pPr>
              <a:r>
                <a:rPr lang="en-US" sz="900" dirty="0">
                  <a:latin typeface="Verdana" panose="020B0604030504040204" pitchFamily="34" charset="0"/>
                  <a:ea typeface="Verdana" panose="020B0604030504040204" pitchFamily="34" charset="0"/>
                  <a:cs typeface="Arial" panose="020B0604020202020204" pitchFamily="34" charset="0"/>
                </a:rPr>
                <a:t>Block</a:t>
              </a:r>
            </a:p>
            <a:p>
              <a:pPr marL="171450" indent="-171450">
                <a:buFont typeface="Arial" panose="020B0604020202020204" pitchFamily="34" charset="0"/>
                <a:buChar char="•"/>
              </a:pPr>
              <a:r>
                <a:rPr lang="en-US" sz="900" dirty="0">
                  <a:latin typeface="Verdana" panose="020B0604030504040204" pitchFamily="34" charset="0"/>
                  <a:ea typeface="Verdana" panose="020B0604030504040204" pitchFamily="34" charset="0"/>
                  <a:cs typeface="Arial" panose="020B0604020202020204" pitchFamily="34" charset="0"/>
                </a:rPr>
                <a:t>Lintel</a:t>
              </a:r>
            </a:p>
            <a:p>
              <a:pPr marL="171450" indent="-171450">
                <a:buFont typeface="Arial" panose="020B0604020202020204" pitchFamily="34" charset="0"/>
                <a:buChar char="•"/>
              </a:pPr>
              <a:r>
                <a:rPr lang="en-US" sz="900" dirty="0">
                  <a:latin typeface="Verdana" panose="020B0604030504040204" pitchFamily="34" charset="0"/>
                  <a:ea typeface="Verdana" panose="020B0604030504040204" pitchFamily="34" charset="0"/>
                  <a:cs typeface="Arial" panose="020B0604020202020204" pitchFamily="34" charset="0"/>
                </a:rPr>
                <a:t>Floor Elements</a:t>
              </a:r>
            </a:p>
            <a:p>
              <a:pPr marL="171450" indent="-171450">
                <a:buFont typeface="Arial" panose="020B0604020202020204" pitchFamily="34" charset="0"/>
                <a:buChar char="•"/>
              </a:pPr>
              <a:r>
                <a:rPr lang="en-US" sz="900" dirty="0">
                  <a:latin typeface="Verdana" panose="020B0604030504040204" pitchFamily="34" charset="0"/>
                  <a:ea typeface="Verdana" panose="020B0604030504040204" pitchFamily="34" charset="0"/>
                  <a:cs typeface="Arial" panose="020B0604020202020204" pitchFamily="34" charset="0"/>
                </a:rPr>
                <a:t>Roof Panel</a:t>
              </a:r>
            </a:p>
            <a:p>
              <a:pPr marL="171450" indent="-171450">
                <a:buFont typeface="Arial" panose="020B0604020202020204" pitchFamily="34" charset="0"/>
                <a:buChar char="•"/>
              </a:pPr>
              <a:r>
                <a:rPr lang="en-US" sz="900" dirty="0">
                  <a:latin typeface="Verdana" panose="020B0604030504040204" pitchFamily="34" charset="0"/>
                  <a:ea typeface="Verdana" panose="020B0604030504040204" pitchFamily="34" charset="0"/>
                  <a:cs typeface="Arial" panose="020B0604020202020204" pitchFamily="34" charset="0"/>
                </a:rPr>
                <a:t>Wall Panel</a:t>
              </a:r>
            </a:p>
            <a:p>
              <a:pPr marL="171450" indent="-171450">
                <a:buFont typeface="Arial" panose="020B0604020202020204" pitchFamily="34" charset="0"/>
                <a:buChar char="•"/>
              </a:pPr>
              <a:r>
                <a:rPr lang="en-US" sz="900" dirty="0">
                  <a:latin typeface="Verdana" panose="020B0604030504040204" pitchFamily="34" charset="0"/>
                  <a:ea typeface="Verdana" panose="020B0604030504040204" pitchFamily="34" charset="0"/>
                  <a:cs typeface="Arial" panose="020B0604020202020204" pitchFamily="34" charset="0"/>
                </a:rPr>
                <a:t>Cladding Panel</a:t>
              </a:r>
            </a:p>
            <a:p>
              <a:pPr marL="171450" indent="-171450">
                <a:buFont typeface="Arial" panose="020B0604020202020204" pitchFamily="34" charset="0"/>
                <a:buChar char="•"/>
              </a:pPr>
              <a:r>
                <a:rPr lang="en-US" sz="900" dirty="0">
                  <a:latin typeface="Verdana" panose="020B0604030504040204" pitchFamily="34" charset="0"/>
                  <a:ea typeface="Verdana" panose="020B0604030504040204" pitchFamily="34" charset="0"/>
                  <a:cs typeface="Arial" panose="020B0604020202020204" pitchFamily="34" charset="0"/>
                </a:rPr>
                <a:t>Others</a:t>
              </a:r>
            </a:p>
            <a:p>
              <a:pPr marL="171450" indent="-171450">
                <a:buFont typeface="Arial" panose="020B0604020202020204" pitchFamily="34" charset="0"/>
                <a:buChar char="•"/>
              </a:pPr>
              <a:endParaRPr lang="en-US" sz="900" dirty="0">
                <a:latin typeface="Verdana" panose="020B0604030504040204" pitchFamily="34" charset="0"/>
                <a:ea typeface="Verdana" panose="020B0604030504040204" pitchFamily="34" charset="0"/>
                <a:cs typeface="Arial" panose="020B0604020202020204" pitchFamily="34" charset="0"/>
              </a:endParaRPr>
            </a:p>
          </p:txBody>
        </p:sp>
        <p:sp>
          <p:nvSpPr>
            <p:cNvPr id="18" name="TextBox 17">
              <a:extLst>
                <a:ext uri="{FF2B5EF4-FFF2-40B4-BE49-F238E27FC236}">
                  <a16:creationId xmlns:a16="http://schemas.microsoft.com/office/drawing/2014/main" id="{9A6CB87D-2AC9-4DBA-9E86-96DA1EF7B570}"/>
                </a:ext>
              </a:extLst>
            </p:cNvPr>
            <p:cNvSpPr txBox="1"/>
            <p:nvPr/>
          </p:nvSpPr>
          <p:spPr>
            <a:xfrm>
              <a:off x="1726043" y="3357938"/>
              <a:ext cx="1684820" cy="261610"/>
            </a:xfrm>
            <a:prstGeom prst="rect">
              <a:avLst/>
            </a:prstGeom>
            <a:solidFill>
              <a:schemeClr val="accent1">
                <a:lumMod val="40000"/>
                <a:lumOff val="60000"/>
              </a:schemeClr>
            </a:solidFill>
            <a:ln>
              <a:solidFill>
                <a:schemeClr val="accent4">
                  <a:lumMod val="20000"/>
                  <a:lumOff val="80000"/>
                </a:schemeClr>
              </a:solidFill>
            </a:ln>
          </p:spPr>
          <p:txBody>
            <a:bodyPr wrap="square" rtlCol="0">
              <a:spAutoFit/>
            </a:bodyPr>
            <a:lstStyle/>
            <a:p>
              <a:pPr algn="ctr"/>
              <a:r>
                <a:rPr lang="en-US" sz="1100" b="1" dirty="0">
                  <a:latin typeface="Verdana" panose="020B0604030504040204" pitchFamily="34" charset="0"/>
                  <a:ea typeface="Verdana" panose="020B0604030504040204" pitchFamily="34" charset="0"/>
                  <a:cs typeface="Arial" panose="020B0604020202020204" pitchFamily="34" charset="0"/>
                </a:rPr>
                <a:t>By Product Type</a:t>
              </a:r>
            </a:p>
          </p:txBody>
        </p:sp>
      </p:grpSp>
      <p:grpSp>
        <p:nvGrpSpPr>
          <p:cNvPr id="3" name="Group 2">
            <a:extLst>
              <a:ext uri="{FF2B5EF4-FFF2-40B4-BE49-F238E27FC236}">
                <a16:creationId xmlns:a16="http://schemas.microsoft.com/office/drawing/2014/main" id="{82D165EA-D144-458A-A291-7C91054C8F6B}"/>
              </a:ext>
            </a:extLst>
          </p:cNvPr>
          <p:cNvGrpSpPr/>
          <p:nvPr/>
        </p:nvGrpSpPr>
        <p:grpSpPr>
          <a:xfrm>
            <a:off x="4046524" y="3707585"/>
            <a:ext cx="1684820" cy="1080187"/>
            <a:chOff x="3482269" y="3353858"/>
            <a:chExt cx="1684820" cy="1080187"/>
          </a:xfrm>
        </p:grpSpPr>
        <p:sp>
          <p:nvSpPr>
            <p:cNvPr id="25" name="TextBox 24">
              <a:extLst>
                <a:ext uri="{FF2B5EF4-FFF2-40B4-BE49-F238E27FC236}">
                  <a16:creationId xmlns:a16="http://schemas.microsoft.com/office/drawing/2014/main" id="{A031738B-7F22-42C9-88D2-F9C7A7C4DF7C}"/>
                </a:ext>
              </a:extLst>
            </p:cNvPr>
            <p:cNvSpPr txBox="1"/>
            <p:nvPr/>
          </p:nvSpPr>
          <p:spPr>
            <a:xfrm>
              <a:off x="3482269" y="3353858"/>
              <a:ext cx="1684820" cy="261610"/>
            </a:xfrm>
            <a:prstGeom prst="rect">
              <a:avLst/>
            </a:prstGeom>
            <a:solidFill>
              <a:schemeClr val="accent1">
                <a:lumMod val="40000"/>
                <a:lumOff val="60000"/>
              </a:schemeClr>
            </a:solidFill>
            <a:ln>
              <a:solidFill>
                <a:schemeClr val="accent4">
                  <a:lumMod val="20000"/>
                  <a:lumOff val="80000"/>
                </a:schemeClr>
              </a:solidFill>
            </a:ln>
          </p:spPr>
          <p:txBody>
            <a:bodyPr wrap="square" rtlCol="0">
              <a:spAutoFit/>
            </a:bodyPr>
            <a:lstStyle/>
            <a:p>
              <a:pPr algn="ctr"/>
              <a:r>
                <a:rPr lang="en-US" sz="1100" b="1" dirty="0">
                  <a:latin typeface="Verdana" panose="020B0604030504040204" pitchFamily="34" charset="0"/>
                  <a:ea typeface="Verdana" panose="020B0604030504040204" pitchFamily="34" charset="0"/>
                  <a:cs typeface="Arial" panose="020B0604020202020204" pitchFamily="34" charset="0"/>
                </a:rPr>
                <a:t>By End User</a:t>
              </a:r>
            </a:p>
          </p:txBody>
        </p:sp>
        <p:sp>
          <p:nvSpPr>
            <p:cNvPr id="26" name="TextBox 25">
              <a:extLst>
                <a:ext uri="{FF2B5EF4-FFF2-40B4-BE49-F238E27FC236}">
                  <a16:creationId xmlns:a16="http://schemas.microsoft.com/office/drawing/2014/main" id="{72DF127A-D830-41C9-B0E6-9822930E3566}"/>
                </a:ext>
              </a:extLst>
            </p:cNvPr>
            <p:cNvSpPr txBox="1"/>
            <p:nvPr/>
          </p:nvSpPr>
          <p:spPr>
            <a:xfrm>
              <a:off x="3502774" y="3649215"/>
              <a:ext cx="1470795" cy="784830"/>
            </a:xfrm>
            <a:prstGeom prst="rect">
              <a:avLst/>
            </a:prstGeom>
            <a:noFill/>
          </p:spPr>
          <p:txBody>
            <a:bodyPr wrap="square" rtlCol="0">
              <a:spAutoFit/>
            </a:bodyPr>
            <a:lstStyle/>
            <a:p>
              <a:pPr marL="171450" indent="-171450">
                <a:buFont typeface="Arial" panose="020B0604020202020204" pitchFamily="34" charset="0"/>
                <a:buChar char="•"/>
              </a:pPr>
              <a:r>
                <a:rPr lang="en-US" sz="900" dirty="0">
                  <a:latin typeface="Verdana" panose="020B0604030504040204" pitchFamily="34" charset="0"/>
                  <a:ea typeface="Verdana" panose="020B0604030504040204" pitchFamily="34" charset="0"/>
                  <a:cs typeface="Arial" panose="020B0604020202020204" pitchFamily="34" charset="0"/>
                </a:rPr>
                <a:t>Commercial</a:t>
              </a:r>
            </a:p>
            <a:p>
              <a:pPr marL="171450" indent="-171450">
                <a:buFont typeface="Arial" panose="020B0604020202020204" pitchFamily="34" charset="0"/>
                <a:buChar char="•"/>
              </a:pPr>
              <a:r>
                <a:rPr lang="en-US" sz="900" dirty="0">
                  <a:latin typeface="Verdana" panose="020B0604030504040204" pitchFamily="34" charset="0"/>
                  <a:ea typeface="Verdana" panose="020B0604030504040204" pitchFamily="34" charset="0"/>
                  <a:cs typeface="Arial" panose="020B0604020202020204" pitchFamily="34" charset="0"/>
                </a:rPr>
                <a:t>Residential</a:t>
              </a:r>
            </a:p>
            <a:p>
              <a:pPr marL="171450" indent="-171450">
                <a:buFont typeface="Arial" panose="020B0604020202020204" pitchFamily="34" charset="0"/>
                <a:buChar char="•"/>
              </a:pPr>
              <a:r>
                <a:rPr lang="en-US" sz="900" dirty="0">
                  <a:latin typeface="Verdana" panose="020B0604030504040204" pitchFamily="34" charset="0"/>
                  <a:ea typeface="Verdana" panose="020B0604030504040204" pitchFamily="34" charset="0"/>
                  <a:cs typeface="Arial" panose="020B0604020202020204" pitchFamily="34" charset="0"/>
                </a:rPr>
                <a:t>Infrastructure</a:t>
              </a:r>
            </a:p>
            <a:p>
              <a:pPr marL="171450" indent="-171450">
                <a:buFont typeface="Arial" panose="020B0604020202020204" pitchFamily="34" charset="0"/>
                <a:buChar char="•"/>
              </a:pPr>
              <a:r>
                <a:rPr lang="en-US" sz="900" dirty="0">
                  <a:latin typeface="Verdana" panose="020B0604030504040204" pitchFamily="34" charset="0"/>
                  <a:ea typeface="Verdana" panose="020B0604030504040204" pitchFamily="34" charset="0"/>
                  <a:cs typeface="Arial" panose="020B0604020202020204" pitchFamily="34" charset="0"/>
                </a:rPr>
                <a:t>Industrial</a:t>
              </a:r>
            </a:p>
            <a:p>
              <a:pPr marL="171450" indent="-171450">
                <a:buFont typeface="Arial" panose="020B0604020202020204" pitchFamily="34" charset="0"/>
                <a:buChar char="•"/>
              </a:pPr>
              <a:endParaRPr lang="en-US" sz="900" dirty="0">
                <a:latin typeface="Verdana" panose="020B0604030504040204" pitchFamily="34" charset="0"/>
                <a:ea typeface="Verdana" panose="020B0604030504040204" pitchFamily="34" charset="0"/>
                <a:cs typeface="Arial" panose="020B0604020202020204" pitchFamily="34" charset="0"/>
              </a:endParaRPr>
            </a:p>
          </p:txBody>
        </p:sp>
      </p:grpSp>
      <p:grpSp>
        <p:nvGrpSpPr>
          <p:cNvPr id="4" name="Group 3">
            <a:extLst>
              <a:ext uri="{FF2B5EF4-FFF2-40B4-BE49-F238E27FC236}">
                <a16:creationId xmlns:a16="http://schemas.microsoft.com/office/drawing/2014/main" id="{ACC6988F-6311-47DB-9815-98BA1B7DB22D}"/>
              </a:ext>
            </a:extLst>
          </p:cNvPr>
          <p:cNvGrpSpPr/>
          <p:nvPr/>
        </p:nvGrpSpPr>
        <p:grpSpPr>
          <a:xfrm>
            <a:off x="3966911" y="2565717"/>
            <a:ext cx="1773797" cy="1224291"/>
            <a:chOff x="5318906" y="3344482"/>
            <a:chExt cx="1773797" cy="1224291"/>
          </a:xfrm>
        </p:grpSpPr>
        <p:sp>
          <p:nvSpPr>
            <p:cNvPr id="28" name="TextBox 27">
              <a:extLst>
                <a:ext uri="{FF2B5EF4-FFF2-40B4-BE49-F238E27FC236}">
                  <a16:creationId xmlns:a16="http://schemas.microsoft.com/office/drawing/2014/main" id="{3AA30176-B86B-4633-87B0-F64175F81D56}"/>
                </a:ext>
              </a:extLst>
            </p:cNvPr>
            <p:cNvSpPr txBox="1"/>
            <p:nvPr/>
          </p:nvSpPr>
          <p:spPr>
            <a:xfrm>
              <a:off x="5318906" y="3344482"/>
              <a:ext cx="1684820" cy="261610"/>
            </a:xfrm>
            <a:prstGeom prst="rect">
              <a:avLst/>
            </a:prstGeom>
            <a:solidFill>
              <a:schemeClr val="accent1">
                <a:lumMod val="40000"/>
                <a:lumOff val="60000"/>
              </a:schemeClr>
            </a:solidFill>
            <a:ln>
              <a:solidFill>
                <a:schemeClr val="accent4">
                  <a:lumMod val="20000"/>
                  <a:lumOff val="80000"/>
                </a:schemeClr>
              </a:solidFill>
            </a:ln>
          </p:spPr>
          <p:txBody>
            <a:bodyPr wrap="square" rtlCol="0">
              <a:spAutoFit/>
            </a:bodyPr>
            <a:lstStyle/>
            <a:p>
              <a:pPr algn="ctr"/>
              <a:r>
                <a:rPr lang="en-US" sz="1100" b="1" dirty="0">
                  <a:latin typeface="Verdana" panose="020B0604030504040204" pitchFamily="34" charset="0"/>
                  <a:ea typeface="Verdana" panose="020B0604030504040204" pitchFamily="34" charset="0"/>
                  <a:cs typeface="Arial" panose="020B0604020202020204" pitchFamily="34" charset="0"/>
                </a:rPr>
                <a:t>By Application</a:t>
              </a:r>
            </a:p>
          </p:txBody>
        </p:sp>
        <p:sp>
          <p:nvSpPr>
            <p:cNvPr id="30" name="TextBox 29">
              <a:extLst>
                <a:ext uri="{FF2B5EF4-FFF2-40B4-BE49-F238E27FC236}">
                  <a16:creationId xmlns:a16="http://schemas.microsoft.com/office/drawing/2014/main" id="{3F0F0A5F-F6D8-4111-B2E4-CEB1B9F5F7D3}"/>
                </a:ext>
              </a:extLst>
            </p:cNvPr>
            <p:cNvSpPr txBox="1"/>
            <p:nvPr/>
          </p:nvSpPr>
          <p:spPr>
            <a:xfrm>
              <a:off x="5361412" y="3645443"/>
              <a:ext cx="1731291" cy="923330"/>
            </a:xfrm>
            <a:prstGeom prst="rect">
              <a:avLst/>
            </a:prstGeom>
            <a:noFill/>
          </p:spPr>
          <p:txBody>
            <a:bodyPr wrap="square" rtlCol="0">
              <a:spAutoFit/>
            </a:bodyPr>
            <a:lstStyle/>
            <a:p>
              <a:pPr marL="171450" indent="-171450">
                <a:buFont typeface="Arial" panose="020B0604020202020204" pitchFamily="34" charset="0"/>
                <a:buChar char="•"/>
              </a:pPr>
              <a:r>
                <a:rPr lang="en-US" sz="900" dirty="0">
                  <a:latin typeface="Verdana" panose="020B0604030504040204" pitchFamily="34" charset="0"/>
                  <a:ea typeface="Verdana" panose="020B0604030504040204" pitchFamily="34" charset="0"/>
                  <a:cs typeface="Arial" panose="020B0604020202020204" pitchFamily="34" charset="0"/>
                </a:rPr>
                <a:t>Construction Materials</a:t>
              </a:r>
            </a:p>
            <a:p>
              <a:pPr marL="171450" indent="-171450">
                <a:buFont typeface="Arial" panose="020B0604020202020204" pitchFamily="34" charset="0"/>
                <a:buChar char="•"/>
              </a:pPr>
              <a:r>
                <a:rPr lang="en-US" sz="900" dirty="0">
                  <a:latin typeface="Verdana" panose="020B0604030504040204" pitchFamily="34" charset="0"/>
                  <a:ea typeface="Verdana" panose="020B0604030504040204" pitchFamily="34" charset="0"/>
                  <a:cs typeface="Arial" panose="020B0604020202020204" pitchFamily="34" charset="0"/>
                </a:rPr>
                <a:t>Road Construction</a:t>
              </a:r>
            </a:p>
            <a:p>
              <a:pPr marL="171450" indent="-171450">
                <a:buFont typeface="Arial" panose="020B0604020202020204" pitchFamily="34" charset="0"/>
                <a:buChar char="•"/>
              </a:pPr>
              <a:r>
                <a:rPr lang="en-US" sz="900" dirty="0">
                  <a:latin typeface="Verdana" panose="020B0604030504040204" pitchFamily="34" charset="0"/>
                  <a:ea typeface="Verdana" panose="020B0604030504040204" pitchFamily="34" charset="0"/>
                  <a:cs typeface="Arial" panose="020B0604020202020204" pitchFamily="34" charset="0"/>
                </a:rPr>
                <a:t>Roof Insulation</a:t>
              </a:r>
            </a:p>
            <a:p>
              <a:pPr marL="171450" indent="-171450">
                <a:buFont typeface="Arial" panose="020B0604020202020204" pitchFamily="34" charset="0"/>
                <a:buChar char="•"/>
              </a:pPr>
              <a:r>
                <a:rPr lang="en-US" sz="900" dirty="0">
                  <a:latin typeface="Verdana" panose="020B0604030504040204" pitchFamily="34" charset="0"/>
                  <a:ea typeface="Verdana" panose="020B0604030504040204" pitchFamily="34" charset="0"/>
                  <a:cs typeface="Arial" panose="020B0604020202020204" pitchFamily="34" charset="0"/>
                </a:rPr>
                <a:t>Bridge Sub-Structure</a:t>
              </a:r>
            </a:p>
            <a:p>
              <a:pPr marL="171450" indent="-171450">
                <a:buFont typeface="Arial" panose="020B0604020202020204" pitchFamily="34" charset="0"/>
                <a:buChar char="•"/>
              </a:pPr>
              <a:r>
                <a:rPr lang="en-US" sz="900" dirty="0">
                  <a:latin typeface="Verdana" panose="020B0604030504040204" pitchFamily="34" charset="0"/>
                  <a:ea typeface="Verdana" panose="020B0604030504040204" pitchFamily="34" charset="0"/>
                  <a:cs typeface="Arial" panose="020B0604020202020204" pitchFamily="34" charset="0"/>
                </a:rPr>
                <a:t>Void Filling</a:t>
              </a:r>
            </a:p>
            <a:p>
              <a:endParaRPr lang="en-US" sz="900" dirty="0">
                <a:latin typeface="Verdana" panose="020B0604030504040204" pitchFamily="34" charset="0"/>
                <a:ea typeface="Verdana" panose="020B0604030504040204" pitchFamily="34" charset="0"/>
                <a:cs typeface="Arial" panose="020B0604020202020204" pitchFamily="34" charset="0"/>
              </a:endParaRPr>
            </a:p>
          </p:txBody>
        </p:sp>
      </p:grpSp>
      <p:sp>
        <p:nvSpPr>
          <p:cNvPr id="31" name="TextBox 30">
            <a:extLst>
              <a:ext uri="{FF2B5EF4-FFF2-40B4-BE49-F238E27FC236}">
                <a16:creationId xmlns:a16="http://schemas.microsoft.com/office/drawing/2014/main" id="{C295182D-CD5D-47A0-8FEF-7571711D950B}"/>
              </a:ext>
            </a:extLst>
          </p:cNvPr>
          <p:cNvSpPr txBox="1"/>
          <p:nvPr/>
        </p:nvSpPr>
        <p:spPr>
          <a:xfrm>
            <a:off x="1860429" y="5104606"/>
            <a:ext cx="1470795" cy="1200329"/>
          </a:xfrm>
          <a:prstGeom prst="rect">
            <a:avLst/>
          </a:prstGeom>
          <a:noFill/>
        </p:spPr>
        <p:txBody>
          <a:bodyPr wrap="square" rtlCol="0">
            <a:spAutoFit/>
          </a:bodyPr>
          <a:lstStyle/>
          <a:p>
            <a:pPr marL="171450" indent="-171450">
              <a:buFont typeface="Arial" panose="020B0604020202020204" pitchFamily="34" charset="0"/>
              <a:buChar char="•"/>
            </a:pPr>
            <a:r>
              <a:rPr lang="en-US" sz="900" dirty="0">
                <a:latin typeface="Verdana" panose="020B0604030504040204" pitchFamily="34" charset="0"/>
                <a:ea typeface="Verdana" panose="020B0604030504040204" pitchFamily="34" charset="0"/>
                <a:cs typeface="Arial" panose="020B0604020202020204" pitchFamily="34" charset="0"/>
              </a:rPr>
              <a:t>Block</a:t>
            </a:r>
          </a:p>
          <a:p>
            <a:pPr marL="171450" indent="-171450">
              <a:buFont typeface="Arial" panose="020B0604020202020204" pitchFamily="34" charset="0"/>
              <a:buChar char="•"/>
            </a:pPr>
            <a:r>
              <a:rPr lang="en-US" sz="900" dirty="0">
                <a:latin typeface="Verdana" panose="020B0604030504040204" pitchFamily="34" charset="0"/>
                <a:ea typeface="Verdana" panose="020B0604030504040204" pitchFamily="34" charset="0"/>
                <a:cs typeface="Arial" panose="020B0604020202020204" pitchFamily="34" charset="0"/>
              </a:rPr>
              <a:t>Lintel</a:t>
            </a:r>
          </a:p>
          <a:p>
            <a:pPr marL="171450" indent="-171450">
              <a:buFont typeface="Arial" panose="020B0604020202020204" pitchFamily="34" charset="0"/>
              <a:buChar char="•"/>
            </a:pPr>
            <a:r>
              <a:rPr lang="en-US" sz="900" dirty="0">
                <a:latin typeface="Verdana" panose="020B0604030504040204" pitchFamily="34" charset="0"/>
                <a:ea typeface="Verdana" panose="020B0604030504040204" pitchFamily="34" charset="0"/>
                <a:cs typeface="Arial" panose="020B0604020202020204" pitchFamily="34" charset="0"/>
              </a:rPr>
              <a:t>Floor Elements</a:t>
            </a:r>
          </a:p>
          <a:p>
            <a:pPr marL="171450" indent="-171450">
              <a:buFont typeface="Arial" panose="020B0604020202020204" pitchFamily="34" charset="0"/>
              <a:buChar char="•"/>
            </a:pPr>
            <a:r>
              <a:rPr lang="en-US" sz="900" dirty="0">
                <a:latin typeface="Verdana" panose="020B0604030504040204" pitchFamily="34" charset="0"/>
                <a:ea typeface="Verdana" panose="020B0604030504040204" pitchFamily="34" charset="0"/>
                <a:cs typeface="Arial" panose="020B0604020202020204" pitchFamily="34" charset="0"/>
              </a:rPr>
              <a:t>Roof Panel</a:t>
            </a:r>
          </a:p>
          <a:p>
            <a:pPr marL="171450" indent="-171450">
              <a:buFont typeface="Arial" panose="020B0604020202020204" pitchFamily="34" charset="0"/>
              <a:buChar char="•"/>
            </a:pPr>
            <a:r>
              <a:rPr lang="en-US" sz="900" dirty="0">
                <a:latin typeface="Verdana" panose="020B0604030504040204" pitchFamily="34" charset="0"/>
                <a:ea typeface="Verdana" panose="020B0604030504040204" pitchFamily="34" charset="0"/>
                <a:cs typeface="Arial" panose="020B0604020202020204" pitchFamily="34" charset="0"/>
              </a:rPr>
              <a:t>Wall Panel</a:t>
            </a:r>
          </a:p>
          <a:p>
            <a:pPr marL="171450" indent="-171450">
              <a:buFont typeface="Arial" panose="020B0604020202020204" pitchFamily="34" charset="0"/>
              <a:buChar char="•"/>
            </a:pPr>
            <a:r>
              <a:rPr lang="en-US" sz="900" dirty="0">
                <a:latin typeface="Verdana" panose="020B0604030504040204" pitchFamily="34" charset="0"/>
                <a:ea typeface="Verdana" panose="020B0604030504040204" pitchFamily="34" charset="0"/>
                <a:cs typeface="Arial" panose="020B0604020202020204" pitchFamily="34" charset="0"/>
              </a:rPr>
              <a:t>Cladding Panel</a:t>
            </a:r>
          </a:p>
          <a:p>
            <a:pPr marL="171450" indent="-171450">
              <a:buFont typeface="Arial" panose="020B0604020202020204" pitchFamily="34" charset="0"/>
              <a:buChar char="•"/>
            </a:pPr>
            <a:r>
              <a:rPr lang="en-US" sz="900" dirty="0">
                <a:latin typeface="Verdana" panose="020B0604030504040204" pitchFamily="34" charset="0"/>
                <a:ea typeface="Verdana" panose="020B0604030504040204" pitchFamily="34" charset="0"/>
                <a:cs typeface="Arial" panose="020B0604020202020204" pitchFamily="34" charset="0"/>
              </a:rPr>
              <a:t>Others</a:t>
            </a:r>
          </a:p>
          <a:p>
            <a:pPr marL="171450" indent="-171450">
              <a:buFont typeface="Arial" panose="020B0604020202020204" pitchFamily="34" charset="0"/>
              <a:buChar char="•"/>
            </a:pPr>
            <a:endParaRPr lang="en-US" sz="900" dirty="0">
              <a:latin typeface="Verdana" panose="020B0604030504040204" pitchFamily="34" charset="0"/>
              <a:ea typeface="Verdana" panose="020B0604030504040204" pitchFamily="34" charset="0"/>
              <a:cs typeface="Arial" panose="020B0604020202020204" pitchFamily="34" charset="0"/>
            </a:endParaRPr>
          </a:p>
        </p:txBody>
      </p:sp>
      <p:sp>
        <p:nvSpPr>
          <p:cNvPr id="32" name="TextBox 31">
            <a:extLst>
              <a:ext uri="{FF2B5EF4-FFF2-40B4-BE49-F238E27FC236}">
                <a16:creationId xmlns:a16="http://schemas.microsoft.com/office/drawing/2014/main" id="{BD522067-2BF0-41D6-8737-9390369BFD18}"/>
              </a:ext>
            </a:extLst>
          </p:cNvPr>
          <p:cNvSpPr txBox="1"/>
          <p:nvPr/>
        </p:nvSpPr>
        <p:spPr>
          <a:xfrm>
            <a:off x="1793623" y="4838235"/>
            <a:ext cx="1684820" cy="261610"/>
          </a:xfrm>
          <a:prstGeom prst="rect">
            <a:avLst/>
          </a:prstGeom>
          <a:solidFill>
            <a:schemeClr val="accent1">
              <a:lumMod val="40000"/>
              <a:lumOff val="60000"/>
            </a:schemeClr>
          </a:solidFill>
          <a:ln>
            <a:solidFill>
              <a:schemeClr val="accent4">
                <a:lumMod val="20000"/>
                <a:lumOff val="80000"/>
              </a:schemeClr>
            </a:solidFill>
          </a:ln>
        </p:spPr>
        <p:txBody>
          <a:bodyPr wrap="square" rtlCol="0">
            <a:spAutoFit/>
          </a:bodyPr>
          <a:lstStyle/>
          <a:p>
            <a:pPr algn="ctr"/>
            <a:r>
              <a:rPr lang="en-US" sz="1100" b="1" dirty="0">
                <a:latin typeface="Verdana" panose="020B0604030504040204" pitchFamily="34" charset="0"/>
                <a:ea typeface="Verdana" panose="020B0604030504040204" pitchFamily="34" charset="0"/>
                <a:cs typeface="Arial" panose="020B0604020202020204" pitchFamily="34" charset="0"/>
              </a:rPr>
              <a:t>By Product Type</a:t>
            </a:r>
          </a:p>
        </p:txBody>
      </p:sp>
      <p:sp>
        <p:nvSpPr>
          <p:cNvPr id="33" name="TextBox 32">
            <a:extLst>
              <a:ext uri="{FF2B5EF4-FFF2-40B4-BE49-F238E27FC236}">
                <a16:creationId xmlns:a16="http://schemas.microsoft.com/office/drawing/2014/main" id="{34902953-C5A2-44AE-8CCB-EC07A7C1FA93}"/>
              </a:ext>
            </a:extLst>
          </p:cNvPr>
          <p:cNvSpPr txBox="1"/>
          <p:nvPr/>
        </p:nvSpPr>
        <p:spPr>
          <a:xfrm>
            <a:off x="3592875" y="5705163"/>
            <a:ext cx="1684820" cy="261610"/>
          </a:xfrm>
          <a:prstGeom prst="rect">
            <a:avLst/>
          </a:prstGeom>
          <a:solidFill>
            <a:schemeClr val="accent1">
              <a:lumMod val="40000"/>
              <a:lumOff val="60000"/>
            </a:schemeClr>
          </a:solidFill>
          <a:ln>
            <a:solidFill>
              <a:schemeClr val="accent4">
                <a:lumMod val="20000"/>
                <a:lumOff val="80000"/>
              </a:schemeClr>
            </a:solidFill>
          </a:ln>
        </p:spPr>
        <p:txBody>
          <a:bodyPr wrap="square" rtlCol="0">
            <a:spAutoFit/>
          </a:bodyPr>
          <a:lstStyle/>
          <a:p>
            <a:pPr algn="ctr"/>
            <a:r>
              <a:rPr lang="en-US" sz="1100" b="1" dirty="0">
                <a:latin typeface="Verdana" panose="020B0604030504040204" pitchFamily="34" charset="0"/>
                <a:ea typeface="Verdana" panose="020B0604030504040204" pitchFamily="34" charset="0"/>
                <a:cs typeface="Arial" panose="020B0604020202020204" pitchFamily="34" charset="0"/>
              </a:rPr>
              <a:t>By End User</a:t>
            </a:r>
          </a:p>
        </p:txBody>
      </p:sp>
      <p:sp>
        <p:nvSpPr>
          <p:cNvPr id="35" name="TextBox 34">
            <a:extLst>
              <a:ext uri="{FF2B5EF4-FFF2-40B4-BE49-F238E27FC236}">
                <a16:creationId xmlns:a16="http://schemas.microsoft.com/office/drawing/2014/main" id="{A7BE3035-7C51-4ADE-80F1-DDEA881F4037}"/>
              </a:ext>
            </a:extLst>
          </p:cNvPr>
          <p:cNvSpPr txBox="1"/>
          <p:nvPr/>
        </p:nvSpPr>
        <p:spPr>
          <a:xfrm>
            <a:off x="3757754" y="5992826"/>
            <a:ext cx="1470795" cy="784830"/>
          </a:xfrm>
          <a:prstGeom prst="rect">
            <a:avLst/>
          </a:prstGeom>
          <a:noFill/>
        </p:spPr>
        <p:txBody>
          <a:bodyPr wrap="square" rtlCol="0">
            <a:spAutoFit/>
          </a:bodyPr>
          <a:lstStyle/>
          <a:p>
            <a:pPr marL="171450" indent="-171450">
              <a:buFont typeface="Arial" panose="020B0604020202020204" pitchFamily="34" charset="0"/>
              <a:buChar char="•"/>
            </a:pPr>
            <a:r>
              <a:rPr lang="en-US" sz="900" dirty="0">
                <a:latin typeface="Verdana" panose="020B0604030504040204" pitchFamily="34" charset="0"/>
                <a:ea typeface="Verdana" panose="020B0604030504040204" pitchFamily="34" charset="0"/>
                <a:cs typeface="Arial" panose="020B0604020202020204" pitchFamily="34" charset="0"/>
              </a:rPr>
              <a:t>Commercial</a:t>
            </a:r>
          </a:p>
          <a:p>
            <a:pPr marL="171450" indent="-171450">
              <a:buFont typeface="Arial" panose="020B0604020202020204" pitchFamily="34" charset="0"/>
              <a:buChar char="•"/>
            </a:pPr>
            <a:r>
              <a:rPr lang="en-US" sz="900" dirty="0">
                <a:latin typeface="Verdana" panose="020B0604030504040204" pitchFamily="34" charset="0"/>
                <a:ea typeface="Verdana" panose="020B0604030504040204" pitchFamily="34" charset="0"/>
                <a:cs typeface="Arial" panose="020B0604020202020204" pitchFamily="34" charset="0"/>
              </a:rPr>
              <a:t>Residential</a:t>
            </a:r>
          </a:p>
          <a:p>
            <a:pPr marL="171450" indent="-171450">
              <a:buFont typeface="Arial" panose="020B0604020202020204" pitchFamily="34" charset="0"/>
              <a:buChar char="•"/>
            </a:pPr>
            <a:r>
              <a:rPr lang="en-US" sz="900" dirty="0">
                <a:latin typeface="Verdana" panose="020B0604030504040204" pitchFamily="34" charset="0"/>
                <a:ea typeface="Verdana" panose="020B0604030504040204" pitchFamily="34" charset="0"/>
                <a:cs typeface="Arial" panose="020B0604020202020204" pitchFamily="34" charset="0"/>
              </a:rPr>
              <a:t>Infrastructure</a:t>
            </a:r>
          </a:p>
          <a:p>
            <a:pPr marL="171450" indent="-171450">
              <a:buFont typeface="Arial" panose="020B0604020202020204" pitchFamily="34" charset="0"/>
              <a:buChar char="•"/>
            </a:pPr>
            <a:r>
              <a:rPr lang="en-US" sz="900" dirty="0">
                <a:latin typeface="Verdana" panose="020B0604030504040204" pitchFamily="34" charset="0"/>
                <a:ea typeface="Verdana" panose="020B0604030504040204" pitchFamily="34" charset="0"/>
                <a:cs typeface="Arial" panose="020B0604020202020204" pitchFamily="34" charset="0"/>
              </a:rPr>
              <a:t>Industrial</a:t>
            </a:r>
          </a:p>
          <a:p>
            <a:pPr marL="171450" indent="-171450">
              <a:buFont typeface="Arial" panose="020B0604020202020204" pitchFamily="34" charset="0"/>
              <a:buChar char="•"/>
            </a:pPr>
            <a:endParaRPr lang="en-US" sz="900" dirty="0">
              <a:latin typeface="Verdana" panose="020B0604030504040204" pitchFamily="34" charset="0"/>
              <a:ea typeface="Verdana" panose="020B0604030504040204" pitchFamily="34" charset="0"/>
              <a:cs typeface="Arial" panose="020B0604020202020204" pitchFamily="34" charset="0"/>
            </a:endParaRPr>
          </a:p>
        </p:txBody>
      </p:sp>
      <p:sp>
        <p:nvSpPr>
          <p:cNvPr id="36" name="TextBox 35">
            <a:extLst>
              <a:ext uri="{FF2B5EF4-FFF2-40B4-BE49-F238E27FC236}">
                <a16:creationId xmlns:a16="http://schemas.microsoft.com/office/drawing/2014/main" id="{DCDA3E42-9566-4E91-94F0-EA60B3A81CD4}"/>
              </a:ext>
            </a:extLst>
          </p:cNvPr>
          <p:cNvSpPr txBox="1"/>
          <p:nvPr/>
        </p:nvSpPr>
        <p:spPr>
          <a:xfrm>
            <a:off x="5435797" y="4838235"/>
            <a:ext cx="1684820" cy="261610"/>
          </a:xfrm>
          <a:prstGeom prst="rect">
            <a:avLst/>
          </a:prstGeom>
          <a:solidFill>
            <a:schemeClr val="accent1">
              <a:lumMod val="40000"/>
              <a:lumOff val="60000"/>
            </a:schemeClr>
          </a:solidFill>
          <a:ln>
            <a:solidFill>
              <a:schemeClr val="accent4">
                <a:lumMod val="20000"/>
                <a:lumOff val="80000"/>
              </a:schemeClr>
            </a:solidFill>
          </a:ln>
        </p:spPr>
        <p:txBody>
          <a:bodyPr wrap="square" rtlCol="0">
            <a:spAutoFit/>
          </a:bodyPr>
          <a:lstStyle/>
          <a:p>
            <a:pPr algn="ctr"/>
            <a:r>
              <a:rPr lang="en-US" sz="1100" b="1" dirty="0">
                <a:latin typeface="Verdana" panose="020B0604030504040204" pitchFamily="34" charset="0"/>
                <a:ea typeface="Verdana" panose="020B0604030504040204" pitchFamily="34" charset="0"/>
                <a:cs typeface="Arial" panose="020B0604020202020204" pitchFamily="34" charset="0"/>
              </a:rPr>
              <a:t>By Application</a:t>
            </a:r>
          </a:p>
        </p:txBody>
      </p:sp>
      <p:sp>
        <p:nvSpPr>
          <p:cNvPr id="39" name="TextBox 38">
            <a:extLst>
              <a:ext uri="{FF2B5EF4-FFF2-40B4-BE49-F238E27FC236}">
                <a16:creationId xmlns:a16="http://schemas.microsoft.com/office/drawing/2014/main" id="{19516913-D880-489E-9B69-000AE23ED22D}"/>
              </a:ext>
            </a:extLst>
          </p:cNvPr>
          <p:cNvSpPr txBox="1"/>
          <p:nvPr/>
        </p:nvSpPr>
        <p:spPr>
          <a:xfrm>
            <a:off x="5397908" y="5179773"/>
            <a:ext cx="1854840" cy="923330"/>
          </a:xfrm>
          <a:prstGeom prst="rect">
            <a:avLst/>
          </a:prstGeom>
          <a:noFill/>
        </p:spPr>
        <p:txBody>
          <a:bodyPr wrap="square" rtlCol="0">
            <a:spAutoFit/>
          </a:bodyPr>
          <a:lstStyle/>
          <a:p>
            <a:pPr marL="171450" indent="-171450">
              <a:buFont typeface="Arial" panose="020B0604020202020204" pitchFamily="34" charset="0"/>
              <a:buChar char="•"/>
            </a:pPr>
            <a:r>
              <a:rPr lang="en-US" sz="900" dirty="0">
                <a:latin typeface="Verdana" panose="020B0604030504040204" pitchFamily="34" charset="0"/>
                <a:ea typeface="Verdana" panose="020B0604030504040204" pitchFamily="34" charset="0"/>
                <a:cs typeface="Arial" panose="020B0604020202020204" pitchFamily="34" charset="0"/>
              </a:rPr>
              <a:t>Construction Materials</a:t>
            </a:r>
          </a:p>
          <a:p>
            <a:pPr marL="171450" indent="-171450">
              <a:buFont typeface="Arial" panose="020B0604020202020204" pitchFamily="34" charset="0"/>
              <a:buChar char="•"/>
            </a:pPr>
            <a:r>
              <a:rPr lang="en-US" sz="900" dirty="0">
                <a:latin typeface="Verdana" panose="020B0604030504040204" pitchFamily="34" charset="0"/>
                <a:ea typeface="Verdana" panose="020B0604030504040204" pitchFamily="34" charset="0"/>
                <a:cs typeface="Arial" panose="020B0604020202020204" pitchFamily="34" charset="0"/>
              </a:rPr>
              <a:t>Road Construction</a:t>
            </a:r>
          </a:p>
          <a:p>
            <a:pPr marL="171450" indent="-171450">
              <a:buFont typeface="Arial" panose="020B0604020202020204" pitchFamily="34" charset="0"/>
              <a:buChar char="•"/>
            </a:pPr>
            <a:r>
              <a:rPr lang="en-US" sz="900" dirty="0">
                <a:latin typeface="Verdana" panose="020B0604030504040204" pitchFamily="34" charset="0"/>
                <a:ea typeface="Verdana" panose="020B0604030504040204" pitchFamily="34" charset="0"/>
                <a:cs typeface="Arial" panose="020B0604020202020204" pitchFamily="34" charset="0"/>
              </a:rPr>
              <a:t>Roof Insulation</a:t>
            </a:r>
          </a:p>
          <a:p>
            <a:pPr marL="171450" indent="-171450">
              <a:buFont typeface="Arial" panose="020B0604020202020204" pitchFamily="34" charset="0"/>
              <a:buChar char="•"/>
            </a:pPr>
            <a:r>
              <a:rPr lang="en-US" sz="900" dirty="0">
                <a:latin typeface="Verdana" panose="020B0604030504040204" pitchFamily="34" charset="0"/>
                <a:ea typeface="Verdana" panose="020B0604030504040204" pitchFamily="34" charset="0"/>
                <a:cs typeface="Arial" panose="020B0604020202020204" pitchFamily="34" charset="0"/>
              </a:rPr>
              <a:t>Bridge Sub-Structure</a:t>
            </a:r>
          </a:p>
          <a:p>
            <a:pPr marL="171450" indent="-171450">
              <a:buFont typeface="Arial" panose="020B0604020202020204" pitchFamily="34" charset="0"/>
              <a:buChar char="•"/>
            </a:pPr>
            <a:r>
              <a:rPr lang="en-US" sz="900" dirty="0">
                <a:latin typeface="Verdana" panose="020B0604030504040204" pitchFamily="34" charset="0"/>
                <a:ea typeface="Verdana" panose="020B0604030504040204" pitchFamily="34" charset="0"/>
                <a:cs typeface="Arial" panose="020B0604020202020204" pitchFamily="34" charset="0"/>
              </a:rPr>
              <a:t>Void Filling</a:t>
            </a:r>
          </a:p>
          <a:p>
            <a:endParaRPr lang="en-US" sz="900" dirty="0">
              <a:latin typeface="Verdana" panose="020B0604030504040204" pitchFamily="34" charset="0"/>
              <a:ea typeface="Verdana" panose="020B0604030504040204" pitchFamily="34" charset="0"/>
              <a:cs typeface="Arial" panose="020B0604020202020204" pitchFamily="34" charset="0"/>
            </a:endParaRPr>
          </a:p>
        </p:txBody>
      </p:sp>
      <p:grpSp>
        <p:nvGrpSpPr>
          <p:cNvPr id="29" name="Group 28">
            <a:extLst>
              <a:ext uri="{FF2B5EF4-FFF2-40B4-BE49-F238E27FC236}">
                <a16:creationId xmlns:a16="http://schemas.microsoft.com/office/drawing/2014/main" id="{C8DFD057-843C-4CB2-90E8-344CEF0CFB74}"/>
              </a:ext>
            </a:extLst>
          </p:cNvPr>
          <p:cNvGrpSpPr/>
          <p:nvPr/>
        </p:nvGrpSpPr>
        <p:grpSpPr>
          <a:xfrm>
            <a:off x="1788450" y="3761664"/>
            <a:ext cx="1684820" cy="941688"/>
            <a:chOff x="3482269" y="3353858"/>
            <a:chExt cx="1684820" cy="941688"/>
          </a:xfrm>
        </p:grpSpPr>
        <p:sp>
          <p:nvSpPr>
            <p:cNvPr id="38" name="TextBox 37">
              <a:extLst>
                <a:ext uri="{FF2B5EF4-FFF2-40B4-BE49-F238E27FC236}">
                  <a16:creationId xmlns:a16="http://schemas.microsoft.com/office/drawing/2014/main" id="{749FCBC0-AE9C-430C-A637-014F2549BEAC}"/>
                </a:ext>
              </a:extLst>
            </p:cNvPr>
            <p:cNvSpPr txBox="1"/>
            <p:nvPr/>
          </p:nvSpPr>
          <p:spPr>
            <a:xfrm>
              <a:off x="3482269" y="3353858"/>
              <a:ext cx="1684820" cy="261610"/>
            </a:xfrm>
            <a:prstGeom prst="rect">
              <a:avLst/>
            </a:prstGeom>
            <a:solidFill>
              <a:schemeClr val="accent1">
                <a:lumMod val="40000"/>
                <a:lumOff val="60000"/>
              </a:schemeClr>
            </a:solidFill>
            <a:ln>
              <a:solidFill>
                <a:schemeClr val="accent4">
                  <a:lumMod val="20000"/>
                  <a:lumOff val="80000"/>
                </a:schemeClr>
              </a:solidFill>
            </a:ln>
          </p:spPr>
          <p:txBody>
            <a:bodyPr wrap="square" rtlCol="0">
              <a:spAutoFit/>
            </a:bodyPr>
            <a:lstStyle/>
            <a:p>
              <a:pPr algn="ctr"/>
              <a:r>
                <a:rPr lang="en-US" sz="1100" b="1" dirty="0">
                  <a:latin typeface="Verdana" panose="020B0604030504040204" pitchFamily="34" charset="0"/>
                  <a:ea typeface="Verdana" panose="020B0604030504040204" pitchFamily="34" charset="0"/>
                  <a:cs typeface="Arial" panose="020B0604020202020204" pitchFamily="34" charset="0"/>
                </a:rPr>
                <a:t>By Size</a:t>
              </a:r>
            </a:p>
          </p:txBody>
        </p:sp>
        <p:sp>
          <p:nvSpPr>
            <p:cNvPr id="40" name="TextBox 39">
              <a:extLst>
                <a:ext uri="{FF2B5EF4-FFF2-40B4-BE49-F238E27FC236}">
                  <a16:creationId xmlns:a16="http://schemas.microsoft.com/office/drawing/2014/main" id="{A41AB132-84D1-4D6D-80D8-03B182D1AA10}"/>
                </a:ext>
              </a:extLst>
            </p:cNvPr>
            <p:cNvSpPr txBox="1"/>
            <p:nvPr/>
          </p:nvSpPr>
          <p:spPr>
            <a:xfrm>
              <a:off x="3502774" y="3649215"/>
              <a:ext cx="1470795" cy="646331"/>
            </a:xfrm>
            <a:prstGeom prst="rect">
              <a:avLst/>
            </a:prstGeom>
            <a:noFill/>
          </p:spPr>
          <p:txBody>
            <a:bodyPr wrap="square" rtlCol="0">
              <a:spAutoFit/>
            </a:bodyPr>
            <a:lstStyle/>
            <a:p>
              <a:pPr marL="171450" indent="-171450">
                <a:buFont typeface="Arial" panose="020B0604020202020204" pitchFamily="34" charset="0"/>
                <a:buChar char="•"/>
              </a:pPr>
              <a:r>
                <a:rPr lang="en-US" sz="900" dirty="0">
                  <a:latin typeface="Verdana" panose="020B0604030504040204" pitchFamily="34" charset="0"/>
                  <a:ea typeface="Verdana" panose="020B0604030504040204" pitchFamily="34" charset="0"/>
                  <a:cs typeface="Arial" panose="020B0604020202020204" pitchFamily="34" charset="0"/>
                </a:rPr>
                <a:t>Small</a:t>
              </a:r>
            </a:p>
            <a:p>
              <a:pPr marL="171450" indent="-171450">
                <a:buFont typeface="Arial" panose="020B0604020202020204" pitchFamily="34" charset="0"/>
                <a:buChar char="•"/>
              </a:pPr>
              <a:r>
                <a:rPr lang="en-US" sz="900" dirty="0">
                  <a:latin typeface="Verdana" panose="020B0604030504040204" pitchFamily="34" charset="0"/>
                  <a:ea typeface="Verdana" panose="020B0604030504040204" pitchFamily="34" charset="0"/>
                  <a:cs typeface="Arial" panose="020B0604020202020204" pitchFamily="34" charset="0"/>
                </a:rPr>
                <a:t>Medium</a:t>
              </a:r>
            </a:p>
            <a:p>
              <a:pPr marL="171450" indent="-171450">
                <a:buFont typeface="Arial" panose="020B0604020202020204" pitchFamily="34" charset="0"/>
                <a:buChar char="•"/>
              </a:pPr>
              <a:r>
                <a:rPr lang="en-US" sz="900" dirty="0">
                  <a:latin typeface="Verdana" panose="020B0604030504040204" pitchFamily="34" charset="0"/>
                  <a:ea typeface="Verdana" panose="020B0604030504040204" pitchFamily="34" charset="0"/>
                  <a:cs typeface="Arial" panose="020B0604020202020204" pitchFamily="34" charset="0"/>
                </a:rPr>
                <a:t>Large</a:t>
              </a:r>
            </a:p>
            <a:p>
              <a:pPr marL="171450" indent="-171450">
                <a:buFont typeface="Arial" panose="020B0604020202020204" pitchFamily="34" charset="0"/>
                <a:buChar char="•"/>
              </a:pPr>
              <a:endParaRPr lang="en-US" sz="900" dirty="0">
                <a:latin typeface="Verdana" panose="020B0604030504040204" pitchFamily="34" charset="0"/>
                <a:ea typeface="Verdana" panose="020B0604030504040204" pitchFamily="34" charset="0"/>
                <a:cs typeface="Arial" panose="020B0604020202020204" pitchFamily="34" charset="0"/>
              </a:endParaRPr>
            </a:p>
          </p:txBody>
        </p:sp>
      </p:grpSp>
      <p:grpSp>
        <p:nvGrpSpPr>
          <p:cNvPr id="41" name="Group 40">
            <a:extLst>
              <a:ext uri="{FF2B5EF4-FFF2-40B4-BE49-F238E27FC236}">
                <a16:creationId xmlns:a16="http://schemas.microsoft.com/office/drawing/2014/main" id="{AFF5C630-1016-4DC8-B631-0DCEB71BB374}"/>
              </a:ext>
            </a:extLst>
          </p:cNvPr>
          <p:cNvGrpSpPr/>
          <p:nvPr/>
        </p:nvGrpSpPr>
        <p:grpSpPr>
          <a:xfrm>
            <a:off x="3655860" y="4838235"/>
            <a:ext cx="1684820" cy="941688"/>
            <a:chOff x="3482269" y="3353858"/>
            <a:chExt cx="1684820" cy="941688"/>
          </a:xfrm>
        </p:grpSpPr>
        <p:sp>
          <p:nvSpPr>
            <p:cNvPr id="42" name="TextBox 41">
              <a:extLst>
                <a:ext uri="{FF2B5EF4-FFF2-40B4-BE49-F238E27FC236}">
                  <a16:creationId xmlns:a16="http://schemas.microsoft.com/office/drawing/2014/main" id="{278FD3E1-CB39-4A21-B02E-9E0472B9FBF6}"/>
                </a:ext>
              </a:extLst>
            </p:cNvPr>
            <p:cNvSpPr txBox="1"/>
            <p:nvPr/>
          </p:nvSpPr>
          <p:spPr>
            <a:xfrm>
              <a:off x="3482269" y="3353858"/>
              <a:ext cx="1684820" cy="261610"/>
            </a:xfrm>
            <a:prstGeom prst="rect">
              <a:avLst/>
            </a:prstGeom>
            <a:solidFill>
              <a:schemeClr val="accent1">
                <a:lumMod val="40000"/>
                <a:lumOff val="60000"/>
              </a:schemeClr>
            </a:solidFill>
            <a:ln>
              <a:solidFill>
                <a:schemeClr val="accent4">
                  <a:lumMod val="20000"/>
                  <a:lumOff val="80000"/>
                </a:schemeClr>
              </a:solidFill>
            </a:ln>
          </p:spPr>
          <p:txBody>
            <a:bodyPr wrap="square" rtlCol="0">
              <a:spAutoFit/>
            </a:bodyPr>
            <a:lstStyle/>
            <a:p>
              <a:pPr algn="ctr"/>
              <a:r>
                <a:rPr lang="en-US" sz="1100" b="1" dirty="0">
                  <a:latin typeface="Verdana" panose="020B0604030504040204" pitchFamily="34" charset="0"/>
                  <a:ea typeface="Verdana" panose="020B0604030504040204" pitchFamily="34" charset="0"/>
                  <a:cs typeface="Arial" panose="020B0604020202020204" pitchFamily="34" charset="0"/>
                </a:rPr>
                <a:t>By Size</a:t>
              </a:r>
            </a:p>
          </p:txBody>
        </p:sp>
        <p:sp>
          <p:nvSpPr>
            <p:cNvPr id="43" name="TextBox 42">
              <a:extLst>
                <a:ext uri="{FF2B5EF4-FFF2-40B4-BE49-F238E27FC236}">
                  <a16:creationId xmlns:a16="http://schemas.microsoft.com/office/drawing/2014/main" id="{CBD58481-B4B7-498F-8D6B-140EFFC9FA87}"/>
                </a:ext>
              </a:extLst>
            </p:cNvPr>
            <p:cNvSpPr txBox="1"/>
            <p:nvPr/>
          </p:nvSpPr>
          <p:spPr>
            <a:xfrm>
              <a:off x="3502774" y="3649215"/>
              <a:ext cx="1470795" cy="646331"/>
            </a:xfrm>
            <a:prstGeom prst="rect">
              <a:avLst/>
            </a:prstGeom>
            <a:noFill/>
          </p:spPr>
          <p:txBody>
            <a:bodyPr wrap="square" rtlCol="0">
              <a:spAutoFit/>
            </a:bodyPr>
            <a:lstStyle/>
            <a:p>
              <a:pPr marL="171450" indent="-171450">
                <a:buFont typeface="Arial" panose="020B0604020202020204" pitchFamily="34" charset="0"/>
                <a:buChar char="•"/>
              </a:pPr>
              <a:r>
                <a:rPr lang="en-US" sz="900" dirty="0">
                  <a:latin typeface="Verdana" panose="020B0604030504040204" pitchFamily="34" charset="0"/>
                  <a:ea typeface="Verdana" panose="020B0604030504040204" pitchFamily="34" charset="0"/>
                  <a:cs typeface="Arial" panose="020B0604020202020204" pitchFamily="34" charset="0"/>
                </a:rPr>
                <a:t>Small</a:t>
              </a:r>
            </a:p>
            <a:p>
              <a:pPr marL="171450" indent="-171450">
                <a:buFont typeface="Arial" panose="020B0604020202020204" pitchFamily="34" charset="0"/>
                <a:buChar char="•"/>
              </a:pPr>
              <a:r>
                <a:rPr lang="en-US" sz="900" dirty="0">
                  <a:latin typeface="Verdana" panose="020B0604030504040204" pitchFamily="34" charset="0"/>
                  <a:ea typeface="Verdana" panose="020B0604030504040204" pitchFamily="34" charset="0"/>
                  <a:cs typeface="Arial" panose="020B0604020202020204" pitchFamily="34" charset="0"/>
                </a:rPr>
                <a:t>Medium</a:t>
              </a:r>
            </a:p>
            <a:p>
              <a:pPr marL="171450" indent="-171450">
                <a:buFont typeface="Arial" panose="020B0604020202020204" pitchFamily="34" charset="0"/>
                <a:buChar char="•"/>
              </a:pPr>
              <a:r>
                <a:rPr lang="en-US" sz="900" dirty="0">
                  <a:latin typeface="Verdana" panose="020B0604030504040204" pitchFamily="34" charset="0"/>
                  <a:ea typeface="Verdana" panose="020B0604030504040204" pitchFamily="34" charset="0"/>
                  <a:cs typeface="Arial" panose="020B0604020202020204" pitchFamily="34" charset="0"/>
                </a:rPr>
                <a:t>Large</a:t>
              </a:r>
            </a:p>
            <a:p>
              <a:pPr marL="171450" indent="-171450">
                <a:buFont typeface="Arial" panose="020B0604020202020204" pitchFamily="34" charset="0"/>
                <a:buChar char="•"/>
              </a:pPr>
              <a:endParaRPr lang="en-US" sz="900" dirty="0">
                <a:latin typeface="Verdana" panose="020B0604030504040204" pitchFamily="34" charset="0"/>
                <a:ea typeface="Verdana" panose="020B0604030504040204" pitchFamily="34" charset="0"/>
                <a:cs typeface="Arial" panose="020B0604020202020204" pitchFamily="34" charset="0"/>
              </a:endParaRPr>
            </a:p>
          </p:txBody>
        </p:sp>
      </p:grpSp>
    </p:spTree>
    <p:extLst>
      <p:ext uri="{BB962C8B-B14F-4D97-AF65-F5344CB8AC3E}">
        <p14:creationId xmlns:p14="http://schemas.microsoft.com/office/powerpoint/2010/main" val="232258182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C52D4A8-8C1A-4804-89D5-0DFEDB2921DC}"/>
              </a:ext>
            </a:extLst>
          </p:cNvPr>
          <p:cNvSpPr txBox="1"/>
          <p:nvPr/>
        </p:nvSpPr>
        <p:spPr>
          <a:xfrm>
            <a:off x="207419" y="874204"/>
            <a:ext cx="8496990" cy="2627322"/>
          </a:xfrm>
          <a:prstGeom prst="rect">
            <a:avLst/>
          </a:prstGeom>
          <a:gradFill flip="none" rotWithShape="1">
            <a:gsLst>
              <a:gs pos="0">
                <a:schemeClr val="bg1">
                  <a:lumMod val="50000"/>
                  <a:tint val="66000"/>
                  <a:satMod val="160000"/>
                </a:schemeClr>
              </a:gs>
              <a:gs pos="50000">
                <a:schemeClr val="bg1">
                  <a:lumMod val="50000"/>
                  <a:tint val="44500"/>
                  <a:satMod val="160000"/>
                </a:schemeClr>
              </a:gs>
              <a:gs pos="100000">
                <a:schemeClr val="accent4">
                  <a:lumMod val="60000"/>
                  <a:lumOff val="40000"/>
                </a:schemeClr>
              </a:gs>
            </a:gsLst>
            <a:lin ang="5400000" scaled="1"/>
            <a:tileRect/>
          </a:gradFill>
        </p:spPr>
        <p:txBody>
          <a:bodyPr wrap="square">
            <a:spAutoFit/>
          </a:bodyPr>
          <a:lstStyle/>
          <a:p>
            <a:pPr algn="just">
              <a:lnSpc>
                <a:spcPct val="200000"/>
              </a:lnSpc>
            </a:pPr>
            <a:r>
              <a:rPr lang="en-US" sz="1100" b="1" dirty="0">
                <a:solidFill>
                  <a:srgbClr val="0B0C0C"/>
                </a:solidFill>
                <a:latin typeface="Verdana" panose="020B0604030504040204" pitchFamily="34" charset="0"/>
                <a:ea typeface="Verdana" panose="020B0604030504040204" pitchFamily="34" charset="0"/>
              </a:rPr>
              <a:t>4.Germany</a:t>
            </a:r>
            <a:endParaRPr lang="en-US" sz="1100" dirty="0">
              <a:solidFill>
                <a:srgbClr val="0B0C0C"/>
              </a:solidFill>
              <a:latin typeface="Verdana" panose="020B0604030504040204" pitchFamily="34" charset="0"/>
              <a:ea typeface="Verdana" panose="020B0604030504040204" pitchFamily="34" charset="0"/>
            </a:endParaRPr>
          </a:p>
          <a:p>
            <a:pPr algn="just">
              <a:lnSpc>
                <a:spcPct val="200000"/>
              </a:lnSpc>
            </a:pPr>
            <a:r>
              <a:rPr lang="en-US" sz="1000" dirty="0">
                <a:solidFill>
                  <a:srgbClr val="0B0C0C"/>
                </a:solidFill>
                <a:latin typeface="Verdana" panose="020B0604030504040204" pitchFamily="34" charset="0"/>
                <a:ea typeface="Verdana" panose="020B0604030504040204" pitchFamily="34" charset="0"/>
              </a:rPr>
              <a:t>KfW (</a:t>
            </a:r>
            <a:r>
              <a:rPr lang="en-US" sz="1000" dirty="0">
                <a:latin typeface="Verdana" panose="020B0604030504040204" pitchFamily="34" charset="0"/>
                <a:ea typeface="Verdana" panose="020B0604030504040204" pitchFamily="34" charset="0"/>
              </a:rPr>
              <a:t>programmes for Energy-Efficient Refurbishment and Construction (CO</a:t>
            </a:r>
            <a:r>
              <a:rPr lang="en-US" sz="1000" baseline="-25000" dirty="0">
                <a:latin typeface="Verdana" panose="020B0604030504040204" pitchFamily="34" charset="0"/>
                <a:ea typeface="Verdana" panose="020B0604030504040204" pitchFamily="34" charset="0"/>
              </a:rPr>
              <a:t>2</a:t>
            </a:r>
            <a:r>
              <a:rPr lang="en-US" sz="1000" dirty="0">
                <a:latin typeface="Verdana" panose="020B0604030504040204" pitchFamily="34" charset="0"/>
                <a:ea typeface="Verdana" panose="020B0604030504040204" pitchFamily="34" charset="0"/>
              </a:rPr>
              <a:t> building refurbishment programme</a:t>
            </a:r>
            <a:r>
              <a:rPr lang="en-US" sz="1000" dirty="0">
                <a:solidFill>
                  <a:srgbClr val="0B0C0C"/>
                </a:solidFill>
                <a:latin typeface="Verdana" panose="020B0604030504040204" pitchFamily="34" charset="0"/>
                <a:ea typeface="Verdana" panose="020B0604030504040204" pitchFamily="34" charset="0"/>
              </a:rPr>
              <a:t>) programmes to promote energy-efficient refurbishment and new builds:</a:t>
            </a:r>
          </a:p>
          <a:p>
            <a:pPr algn="just">
              <a:lnSpc>
                <a:spcPct val="200000"/>
              </a:lnSpc>
            </a:pPr>
            <a:r>
              <a:rPr lang="en-US" sz="1000" dirty="0">
                <a:solidFill>
                  <a:srgbClr val="0B0C0C"/>
                </a:solidFill>
                <a:latin typeface="Verdana" panose="020B0604030504040204" pitchFamily="34" charset="0"/>
                <a:ea typeface="Verdana" panose="020B0604030504040204" pitchFamily="34" charset="0"/>
              </a:rPr>
              <a:t> In the scenario, KfW’s energy-efficient construction and energy-efficient refurbishment programmes were considered. All the efficiency classes (KfW 55 to KfW 115) and individual measures were included. CO</a:t>
            </a:r>
            <a:r>
              <a:rPr lang="en-US" sz="1000" baseline="-25000" dirty="0">
                <a:solidFill>
                  <a:srgbClr val="0B0C0C"/>
                </a:solidFill>
                <a:latin typeface="Verdana" panose="020B0604030504040204" pitchFamily="34" charset="0"/>
                <a:ea typeface="Verdana" panose="020B0604030504040204" pitchFamily="34" charset="0"/>
              </a:rPr>
              <a:t>2</a:t>
            </a:r>
            <a:r>
              <a:rPr lang="en-US" sz="1000" dirty="0">
                <a:solidFill>
                  <a:srgbClr val="0B0C0C"/>
                </a:solidFill>
                <a:latin typeface="Verdana" panose="020B0604030504040204" pitchFamily="34" charset="0"/>
                <a:ea typeface="Verdana" panose="020B0604030504040204" pitchFamily="34" charset="0"/>
              </a:rPr>
              <a:t> reductions resulting from refurbishment schemes funded by KfW were therefore ascribed in full to the KfW programme in question. The CO</a:t>
            </a:r>
            <a:r>
              <a:rPr lang="en-US" sz="1000" baseline="-25000" dirty="0">
                <a:solidFill>
                  <a:srgbClr val="0B0C0C"/>
                </a:solidFill>
                <a:latin typeface="Verdana" panose="020B0604030504040204" pitchFamily="34" charset="0"/>
                <a:ea typeface="Verdana" panose="020B0604030504040204" pitchFamily="34" charset="0"/>
              </a:rPr>
              <a:t>2</a:t>
            </a:r>
            <a:r>
              <a:rPr lang="en-US" sz="1000" dirty="0">
                <a:solidFill>
                  <a:srgbClr val="0B0C0C"/>
                </a:solidFill>
                <a:latin typeface="Verdana" panose="020B0604030504040204" pitchFamily="34" charset="0"/>
                <a:ea typeface="Verdana" panose="020B0604030504040204" pitchFamily="34" charset="0"/>
              </a:rPr>
              <a:t> savings were allocated to the KfW programmes based on the assumption that there is a proportional relationship between the number of cases funded and the specific CO2 reduction achieved and that the funding budget under the WMS remained constant.  </a:t>
            </a:r>
          </a:p>
        </p:txBody>
      </p:sp>
      <p:graphicFrame>
        <p:nvGraphicFramePr>
          <p:cNvPr id="5" name="Table 4">
            <a:extLst>
              <a:ext uri="{FF2B5EF4-FFF2-40B4-BE49-F238E27FC236}">
                <a16:creationId xmlns:a16="http://schemas.microsoft.com/office/drawing/2014/main" id="{62BFD059-2029-434D-A105-A85FC4DC86A0}"/>
              </a:ext>
            </a:extLst>
          </p:cNvPr>
          <p:cNvGraphicFramePr>
            <a:graphicFrameLocks noGrp="1"/>
          </p:cNvGraphicFramePr>
          <p:nvPr>
            <p:extLst>
              <p:ext uri="{D42A27DB-BD31-4B8C-83A1-F6EECF244321}">
                <p14:modId xmlns:p14="http://schemas.microsoft.com/office/powerpoint/2010/main" val="74198842"/>
              </p:ext>
            </p:extLst>
          </p:nvPr>
        </p:nvGraphicFramePr>
        <p:xfrm>
          <a:off x="262719" y="3942897"/>
          <a:ext cx="8386390" cy="1933372"/>
        </p:xfrm>
        <a:graphic>
          <a:graphicData uri="http://schemas.openxmlformats.org/drawingml/2006/table">
            <a:tbl>
              <a:tblPr firstRow="1" firstCol="1" lastRow="1" lastCol="1" bandRow="1" bandCol="1">
                <a:tableStyleId>{5A111915-BE36-4E01-A7E5-04B1672EAD32}</a:tableStyleId>
              </a:tblPr>
              <a:tblGrid>
                <a:gridCol w="4014818">
                  <a:extLst>
                    <a:ext uri="{9D8B030D-6E8A-4147-A177-3AD203B41FA5}">
                      <a16:colId xmlns:a16="http://schemas.microsoft.com/office/drawing/2014/main" val="3021315330"/>
                    </a:ext>
                  </a:extLst>
                </a:gridCol>
                <a:gridCol w="915188">
                  <a:extLst>
                    <a:ext uri="{9D8B030D-6E8A-4147-A177-3AD203B41FA5}">
                      <a16:colId xmlns:a16="http://schemas.microsoft.com/office/drawing/2014/main" val="175613824"/>
                    </a:ext>
                  </a:extLst>
                </a:gridCol>
                <a:gridCol w="864096">
                  <a:extLst>
                    <a:ext uri="{9D8B030D-6E8A-4147-A177-3AD203B41FA5}">
                      <a16:colId xmlns:a16="http://schemas.microsoft.com/office/drawing/2014/main" val="718291899"/>
                    </a:ext>
                  </a:extLst>
                </a:gridCol>
                <a:gridCol w="864096">
                  <a:extLst>
                    <a:ext uri="{9D8B030D-6E8A-4147-A177-3AD203B41FA5}">
                      <a16:colId xmlns:a16="http://schemas.microsoft.com/office/drawing/2014/main" val="4078684601"/>
                    </a:ext>
                  </a:extLst>
                </a:gridCol>
                <a:gridCol w="864096">
                  <a:extLst>
                    <a:ext uri="{9D8B030D-6E8A-4147-A177-3AD203B41FA5}">
                      <a16:colId xmlns:a16="http://schemas.microsoft.com/office/drawing/2014/main" val="1878275708"/>
                    </a:ext>
                  </a:extLst>
                </a:gridCol>
                <a:gridCol w="864096">
                  <a:extLst>
                    <a:ext uri="{9D8B030D-6E8A-4147-A177-3AD203B41FA5}">
                      <a16:colId xmlns:a16="http://schemas.microsoft.com/office/drawing/2014/main" val="458732266"/>
                    </a:ext>
                  </a:extLst>
                </a:gridCol>
              </a:tblGrid>
              <a:tr h="209981">
                <a:tc>
                  <a:txBody>
                    <a:bodyPr/>
                    <a:lstStyle/>
                    <a:p>
                      <a:pPr marL="50800">
                        <a:spcBef>
                          <a:spcPts val="245"/>
                        </a:spcBef>
                        <a:spcAft>
                          <a:spcPts val="0"/>
                        </a:spcAft>
                      </a:pPr>
                      <a:r>
                        <a:rPr lang="en-US" sz="1200" dirty="0">
                          <a:effectLst/>
                        </a:rPr>
                        <a:t>KfW programmes</a:t>
                      </a:r>
                      <a:endParaRPr lang="en-IN" sz="1200" dirty="0">
                        <a:effectLst/>
                        <a:latin typeface="Verdana" panose="020B0604030504040204" pitchFamily="34" charset="0"/>
                        <a:ea typeface="Verdana" panose="020B0604030504040204" pitchFamily="34" charset="0"/>
                        <a:cs typeface="Times New Roman" panose="02020603050405020304" pitchFamily="18" charset="0"/>
                      </a:endParaRPr>
                    </a:p>
                  </a:txBody>
                  <a:tcPr marL="0" marR="0" marT="0" marB="0"/>
                </a:tc>
                <a:tc>
                  <a:txBody>
                    <a:bodyPr/>
                    <a:lstStyle/>
                    <a:p>
                      <a:pPr>
                        <a:spcBef>
                          <a:spcPts val="215"/>
                        </a:spcBef>
                      </a:pPr>
                      <a:r>
                        <a:rPr lang="en-US" sz="1200" dirty="0">
                          <a:effectLst/>
                        </a:rPr>
                        <a:t> Unit Measure</a:t>
                      </a:r>
                      <a:endParaRPr lang="en-IN" sz="1200" dirty="0">
                        <a:effectLst/>
                        <a:latin typeface="Verdana" panose="020B0604030504040204" pitchFamily="34" charset="0"/>
                        <a:ea typeface="Verdana" panose="020B0604030504040204" pitchFamily="34" charset="0"/>
                        <a:cs typeface="Times New Roman" panose="02020603050405020304" pitchFamily="18" charset="0"/>
                      </a:endParaRPr>
                    </a:p>
                  </a:txBody>
                  <a:tcPr marL="0" marR="0" marT="0" marB="0"/>
                </a:tc>
                <a:tc>
                  <a:txBody>
                    <a:bodyPr/>
                    <a:lstStyle/>
                    <a:p>
                      <a:pPr marL="149225" marR="149860" algn="ctr">
                        <a:spcBef>
                          <a:spcPts val="250"/>
                        </a:spcBef>
                        <a:spcAft>
                          <a:spcPts val="0"/>
                        </a:spcAft>
                      </a:pPr>
                      <a:r>
                        <a:rPr lang="en-US" sz="1200">
                          <a:effectLst/>
                        </a:rPr>
                        <a:t>2015</a:t>
                      </a:r>
                      <a:endParaRPr lang="en-IN" sz="1200">
                        <a:effectLst/>
                        <a:latin typeface="Verdana" panose="020B0604030504040204" pitchFamily="34" charset="0"/>
                        <a:ea typeface="Verdana" panose="020B0604030504040204" pitchFamily="34" charset="0"/>
                        <a:cs typeface="Times New Roman" panose="02020603050405020304" pitchFamily="18" charset="0"/>
                      </a:endParaRPr>
                    </a:p>
                  </a:txBody>
                  <a:tcPr marL="0" marR="0" marT="0" marB="0"/>
                </a:tc>
                <a:tc>
                  <a:txBody>
                    <a:bodyPr/>
                    <a:lstStyle/>
                    <a:p>
                      <a:pPr marL="149860" marR="149860" algn="ctr">
                        <a:spcBef>
                          <a:spcPts val="250"/>
                        </a:spcBef>
                        <a:spcAft>
                          <a:spcPts val="0"/>
                        </a:spcAft>
                      </a:pPr>
                      <a:r>
                        <a:rPr lang="en-US" sz="1200">
                          <a:effectLst/>
                        </a:rPr>
                        <a:t>2020</a:t>
                      </a:r>
                      <a:endParaRPr lang="en-IN" sz="1200">
                        <a:effectLst/>
                        <a:latin typeface="Verdana" panose="020B0604030504040204" pitchFamily="34" charset="0"/>
                        <a:ea typeface="Verdana" panose="020B0604030504040204" pitchFamily="34" charset="0"/>
                        <a:cs typeface="Times New Roman" panose="02020603050405020304" pitchFamily="18" charset="0"/>
                      </a:endParaRPr>
                    </a:p>
                  </a:txBody>
                  <a:tcPr marL="0" marR="0" marT="0" marB="0"/>
                </a:tc>
                <a:tc>
                  <a:txBody>
                    <a:bodyPr/>
                    <a:lstStyle/>
                    <a:p>
                      <a:pPr marL="149860" marR="149860" algn="ctr">
                        <a:spcBef>
                          <a:spcPts val="250"/>
                        </a:spcBef>
                        <a:spcAft>
                          <a:spcPts val="0"/>
                        </a:spcAft>
                      </a:pPr>
                      <a:r>
                        <a:rPr lang="en-US" sz="1200">
                          <a:effectLst/>
                        </a:rPr>
                        <a:t>2025</a:t>
                      </a:r>
                      <a:endParaRPr lang="en-IN" sz="1200">
                        <a:effectLst/>
                        <a:latin typeface="Verdana" panose="020B0604030504040204" pitchFamily="34" charset="0"/>
                        <a:ea typeface="Verdana" panose="020B0604030504040204" pitchFamily="34" charset="0"/>
                        <a:cs typeface="Times New Roman" panose="02020603050405020304" pitchFamily="18" charset="0"/>
                      </a:endParaRPr>
                    </a:p>
                  </a:txBody>
                  <a:tcPr marL="0" marR="0" marT="0" marB="0"/>
                </a:tc>
                <a:tc>
                  <a:txBody>
                    <a:bodyPr/>
                    <a:lstStyle/>
                    <a:p>
                      <a:pPr marL="150495" marR="155575" algn="ctr">
                        <a:spcBef>
                          <a:spcPts val="250"/>
                        </a:spcBef>
                        <a:spcAft>
                          <a:spcPts val="0"/>
                        </a:spcAft>
                      </a:pPr>
                      <a:r>
                        <a:rPr lang="en-US" sz="1200">
                          <a:effectLst/>
                        </a:rPr>
                        <a:t>2030</a:t>
                      </a:r>
                      <a:endParaRPr lang="en-IN" sz="1200">
                        <a:effectLst/>
                        <a:latin typeface="Verdana" panose="020B0604030504040204" pitchFamily="34" charset="0"/>
                        <a:ea typeface="Verdana" panose="020B0604030504040204" pitchFamily="34" charset="0"/>
                        <a:cs typeface="Times New Roman" panose="02020603050405020304" pitchFamily="18" charset="0"/>
                      </a:endParaRPr>
                    </a:p>
                  </a:txBody>
                  <a:tcPr marL="0" marR="0" marT="0" marB="0"/>
                </a:tc>
                <a:extLst>
                  <a:ext uri="{0D108BD9-81ED-4DB2-BD59-A6C34878D82A}">
                    <a16:rowId xmlns:a16="http://schemas.microsoft.com/office/drawing/2014/main" val="2497882057"/>
                  </a:ext>
                </a:extLst>
              </a:tr>
              <a:tr h="199447">
                <a:tc>
                  <a:txBody>
                    <a:bodyPr/>
                    <a:lstStyle/>
                    <a:p>
                      <a:pPr marL="50165">
                        <a:lnSpc>
                          <a:spcPts val="1105"/>
                        </a:lnSpc>
                        <a:spcBef>
                          <a:spcPts val="215"/>
                        </a:spcBef>
                      </a:pPr>
                      <a:r>
                        <a:rPr lang="en-US" sz="1200" dirty="0">
                          <a:effectLst/>
                        </a:rPr>
                        <a:t>Average CO</a:t>
                      </a:r>
                      <a:r>
                        <a:rPr lang="en-US" sz="1200" baseline="-25000" dirty="0">
                          <a:effectLst/>
                        </a:rPr>
                        <a:t>2 </a:t>
                      </a:r>
                      <a:r>
                        <a:rPr lang="en-US" sz="1200" dirty="0">
                          <a:effectLst/>
                        </a:rPr>
                        <a:t>reduction/p.a.</a:t>
                      </a:r>
                      <a:endParaRPr lang="en-IN" sz="1200" dirty="0">
                        <a:effectLst/>
                        <a:latin typeface="Verdana" panose="020B0604030504040204" pitchFamily="34" charset="0"/>
                        <a:ea typeface="Verdana" panose="020B0604030504040204" pitchFamily="34" charset="0"/>
                        <a:cs typeface="Times New Roman" panose="02020603050405020304" pitchFamily="18" charset="0"/>
                      </a:endParaRPr>
                    </a:p>
                  </a:txBody>
                  <a:tcPr marL="0" marR="0" marT="0" marB="0"/>
                </a:tc>
                <a:tc>
                  <a:txBody>
                    <a:bodyPr/>
                    <a:lstStyle/>
                    <a:p>
                      <a:pPr marL="92710" marR="93345" algn="ctr">
                        <a:spcBef>
                          <a:spcPts val="215"/>
                        </a:spcBef>
                        <a:spcAft>
                          <a:spcPts val="0"/>
                        </a:spcAft>
                      </a:pPr>
                      <a:r>
                        <a:rPr lang="en-US" sz="1200">
                          <a:effectLst/>
                        </a:rPr>
                        <a:t>million t</a:t>
                      </a:r>
                      <a:endParaRPr lang="en-IN" sz="1200">
                        <a:effectLst/>
                        <a:latin typeface="Verdana" panose="020B0604030504040204" pitchFamily="34" charset="0"/>
                        <a:ea typeface="Verdana" panose="020B0604030504040204" pitchFamily="34" charset="0"/>
                        <a:cs typeface="Times New Roman" panose="02020603050405020304" pitchFamily="18" charset="0"/>
                      </a:endParaRPr>
                    </a:p>
                  </a:txBody>
                  <a:tcPr marL="0" marR="0" marT="0" marB="0"/>
                </a:tc>
                <a:tc>
                  <a:txBody>
                    <a:bodyPr/>
                    <a:lstStyle/>
                    <a:p>
                      <a:pPr marL="153670" marR="99695" algn="ctr">
                        <a:spcBef>
                          <a:spcPts val="215"/>
                        </a:spcBef>
                        <a:spcAft>
                          <a:spcPts val="0"/>
                        </a:spcAft>
                      </a:pPr>
                      <a:r>
                        <a:rPr lang="en-US" sz="1200">
                          <a:effectLst/>
                        </a:rPr>
                        <a:t>0.41</a:t>
                      </a:r>
                      <a:endParaRPr lang="en-IN" sz="1200">
                        <a:effectLst/>
                        <a:latin typeface="Verdana" panose="020B0604030504040204" pitchFamily="34" charset="0"/>
                        <a:ea typeface="Verdana" panose="020B0604030504040204" pitchFamily="34" charset="0"/>
                        <a:cs typeface="Times New Roman" panose="02020603050405020304" pitchFamily="18" charset="0"/>
                      </a:endParaRPr>
                    </a:p>
                  </a:txBody>
                  <a:tcPr marL="0" marR="0" marT="0" marB="0"/>
                </a:tc>
                <a:tc>
                  <a:txBody>
                    <a:bodyPr/>
                    <a:lstStyle/>
                    <a:p>
                      <a:pPr marL="153670" marR="99695" algn="ctr">
                        <a:spcBef>
                          <a:spcPts val="215"/>
                        </a:spcBef>
                        <a:spcAft>
                          <a:spcPts val="0"/>
                        </a:spcAft>
                      </a:pPr>
                      <a:r>
                        <a:rPr lang="en-US" sz="1200">
                          <a:effectLst/>
                        </a:rPr>
                        <a:t>0.29</a:t>
                      </a:r>
                      <a:endParaRPr lang="en-IN" sz="1200">
                        <a:effectLst/>
                        <a:latin typeface="Verdana" panose="020B0604030504040204" pitchFamily="34" charset="0"/>
                        <a:ea typeface="Verdana" panose="020B0604030504040204" pitchFamily="34" charset="0"/>
                        <a:cs typeface="Times New Roman" panose="02020603050405020304" pitchFamily="18" charset="0"/>
                      </a:endParaRPr>
                    </a:p>
                  </a:txBody>
                  <a:tcPr marL="0" marR="0" marT="0" marB="0"/>
                </a:tc>
                <a:tc>
                  <a:txBody>
                    <a:bodyPr/>
                    <a:lstStyle/>
                    <a:p>
                      <a:pPr marL="153670" marR="100330" algn="ctr">
                        <a:spcBef>
                          <a:spcPts val="215"/>
                        </a:spcBef>
                        <a:spcAft>
                          <a:spcPts val="0"/>
                        </a:spcAft>
                      </a:pPr>
                      <a:r>
                        <a:rPr lang="en-US" sz="1200">
                          <a:effectLst/>
                        </a:rPr>
                        <a:t>0.42</a:t>
                      </a:r>
                      <a:endParaRPr lang="en-IN" sz="1200">
                        <a:effectLst/>
                        <a:latin typeface="Verdana" panose="020B0604030504040204" pitchFamily="34" charset="0"/>
                        <a:ea typeface="Verdana" panose="020B0604030504040204" pitchFamily="34" charset="0"/>
                        <a:cs typeface="Times New Roman" panose="02020603050405020304" pitchFamily="18" charset="0"/>
                      </a:endParaRPr>
                    </a:p>
                  </a:txBody>
                  <a:tcPr marL="0" marR="0" marT="0" marB="0"/>
                </a:tc>
                <a:tc>
                  <a:txBody>
                    <a:bodyPr/>
                    <a:lstStyle/>
                    <a:p>
                      <a:pPr marL="160655" marR="112395" algn="ctr">
                        <a:spcBef>
                          <a:spcPts val="215"/>
                        </a:spcBef>
                        <a:spcAft>
                          <a:spcPts val="0"/>
                        </a:spcAft>
                      </a:pPr>
                      <a:r>
                        <a:rPr lang="en-US" sz="1200">
                          <a:effectLst/>
                        </a:rPr>
                        <a:t>0.33</a:t>
                      </a:r>
                      <a:endParaRPr lang="en-IN" sz="1200">
                        <a:effectLst/>
                        <a:latin typeface="Verdana" panose="020B0604030504040204" pitchFamily="34" charset="0"/>
                        <a:ea typeface="Verdana" panose="020B0604030504040204" pitchFamily="34" charset="0"/>
                        <a:cs typeface="Times New Roman" panose="02020603050405020304" pitchFamily="18" charset="0"/>
                      </a:endParaRPr>
                    </a:p>
                  </a:txBody>
                  <a:tcPr marL="0" marR="0" marT="0" marB="0"/>
                </a:tc>
                <a:extLst>
                  <a:ext uri="{0D108BD9-81ED-4DB2-BD59-A6C34878D82A}">
                    <a16:rowId xmlns:a16="http://schemas.microsoft.com/office/drawing/2014/main" val="96040052"/>
                  </a:ext>
                </a:extLst>
              </a:tr>
              <a:tr h="199447">
                <a:tc>
                  <a:txBody>
                    <a:bodyPr/>
                    <a:lstStyle/>
                    <a:p>
                      <a:pPr marL="50165">
                        <a:spcBef>
                          <a:spcPts val="215"/>
                        </a:spcBef>
                      </a:pPr>
                      <a:r>
                        <a:rPr lang="en-US" sz="1200">
                          <a:effectLst/>
                        </a:rPr>
                        <a:t>comprising:</a:t>
                      </a:r>
                      <a:endParaRPr lang="en-IN" sz="1200">
                        <a:effectLst/>
                        <a:latin typeface="Verdana" panose="020B0604030504040204" pitchFamily="34" charset="0"/>
                        <a:ea typeface="Verdana" panose="020B0604030504040204" pitchFamily="34" charset="0"/>
                        <a:cs typeface="Times New Roman" panose="02020603050405020304" pitchFamily="18" charset="0"/>
                      </a:endParaRPr>
                    </a:p>
                  </a:txBody>
                  <a:tcPr marL="0" marR="0" marT="0" marB="0"/>
                </a:tc>
                <a:tc>
                  <a:txBody>
                    <a:bodyPr/>
                    <a:lstStyle/>
                    <a:p>
                      <a:pPr>
                        <a:spcBef>
                          <a:spcPts val="215"/>
                        </a:spcBef>
                      </a:pPr>
                      <a:r>
                        <a:rPr lang="en-US" sz="1200">
                          <a:effectLst/>
                        </a:rPr>
                        <a:t> </a:t>
                      </a:r>
                      <a:endParaRPr lang="en-IN" sz="1200">
                        <a:effectLst/>
                        <a:latin typeface="Verdana" panose="020B0604030504040204" pitchFamily="34" charset="0"/>
                        <a:ea typeface="Verdana" panose="020B0604030504040204" pitchFamily="34" charset="0"/>
                        <a:cs typeface="Times New Roman" panose="02020603050405020304" pitchFamily="18" charset="0"/>
                      </a:endParaRPr>
                    </a:p>
                  </a:txBody>
                  <a:tcPr marL="0" marR="0" marT="0" marB="0"/>
                </a:tc>
                <a:tc>
                  <a:txBody>
                    <a:bodyPr/>
                    <a:lstStyle/>
                    <a:p>
                      <a:pPr>
                        <a:spcBef>
                          <a:spcPts val="215"/>
                        </a:spcBef>
                      </a:pPr>
                      <a:r>
                        <a:rPr lang="en-US" sz="1200">
                          <a:effectLst/>
                        </a:rPr>
                        <a:t> </a:t>
                      </a:r>
                      <a:endParaRPr lang="en-IN" sz="1200">
                        <a:effectLst/>
                        <a:latin typeface="Verdana" panose="020B0604030504040204" pitchFamily="34" charset="0"/>
                        <a:ea typeface="Verdana" panose="020B0604030504040204" pitchFamily="34" charset="0"/>
                        <a:cs typeface="Times New Roman" panose="02020603050405020304" pitchFamily="18" charset="0"/>
                      </a:endParaRPr>
                    </a:p>
                  </a:txBody>
                  <a:tcPr marL="0" marR="0" marT="0" marB="0"/>
                </a:tc>
                <a:tc>
                  <a:txBody>
                    <a:bodyPr/>
                    <a:lstStyle/>
                    <a:p>
                      <a:pPr>
                        <a:spcBef>
                          <a:spcPts val="215"/>
                        </a:spcBef>
                      </a:pPr>
                      <a:r>
                        <a:rPr lang="en-US" sz="1200">
                          <a:effectLst/>
                        </a:rPr>
                        <a:t> </a:t>
                      </a:r>
                      <a:endParaRPr lang="en-IN" sz="1200">
                        <a:effectLst/>
                        <a:latin typeface="Verdana" panose="020B0604030504040204" pitchFamily="34" charset="0"/>
                        <a:ea typeface="Verdana" panose="020B0604030504040204" pitchFamily="34" charset="0"/>
                        <a:cs typeface="Times New Roman" panose="02020603050405020304" pitchFamily="18" charset="0"/>
                      </a:endParaRPr>
                    </a:p>
                  </a:txBody>
                  <a:tcPr marL="0" marR="0" marT="0" marB="0"/>
                </a:tc>
                <a:tc>
                  <a:txBody>
                    <a:bodyPr/>
                    <a:lstStyle/>
                    <a:p>
                      <a:pPr>
                        <a:spcBef>
                          <a:spcPts val="215"/>
                        </a:spcBef>
                      </a:pPr>
                      <a:r>
                        <a:rPr lang="en-US" sz="1200">
                          <a:effectLst/>
                        </a:rPr>
                        <a:t> </a:t>
                      </a:r>
                      <a:endParaRPr lang="en-IN" sz="1200">
                        <a:effectLst/>
                        <a:latin typeface="Verdana" panose="020B0604030504040204" pitchFamily="34" charset="0"/>
                        <a:ea typeface="Verdana" panose="020B0604030504040204" pitchFamily="34" charset="0"/>
                        <a:cs typeface="Times New Roman" panose="02020603050405020304" pitchFamily="18" charset="0"/>
                      </a:endParaRPr>
                    </a:p>
                  </a:txBody>
                  <a:tcPr marL="0" marR="0" marT="0" marB="0"/>
                </a:tc>
                <a:tc>
                  <a:txBody>
                    <a:bodyPr/>
                    <a:lstStyle/>
                    <a:p>
                      <a:pPr>
                        <a:spcBef>
                          <a:spcPts val="215"/>
                        </a:spcBef>
                      </a:pPr>
                      <a:r>
                        <a:rPr lang="en-US" sz="1200">
                          <a:effectLst/>
                        </a:rPr>
                        <a:t> </a:t>
                      </a:r>
                      <a:endParaRPr lang="en-IN" sz="1200">
                        <a:effectLst/>
                        <a:latin typeface="Verdana" panose="020B0604030504040204" pitchFamily="34" charset="0"/>
                        <a:ea typeface="Verdana" panose="020B0604030504040204" pitchFamily="34" charset="0"/>
                        <a:cs typeface="Times New Roman" panose="02020603050405020304" pitchFamily="18" charset="0"/>
                      </a:endParaRPr>
                    </a:p>
                  </a:txBody>
                  <a:tcPr marL="0" marR="0" marT="0" marB="0"/>
                </a:tc>
                <a:extLst>
                  <a:ext uri="{0D108BD9-81ED-4DB2-BD59-A6C34878D82A}">
                    <a16:rowId xmlns:a16="http://schemas.microsoft.com/office/drawing/2014/main" val="458438721"/>
                  </a:ext>
                </a:extLst>
              </a:tr>
              <a:tr h="375017">
                <a:tc>
                  <a:txBody>
                    <a:bodyPr/>
                    <a:lstStyle/>
                    <a:p>
                      <a:pPr marL="164465" marR="197485">
                        <a:lnSpc>
                          <a:spcPts val="1250"/>
                        </a:lnSpc>
                        <a:spcBef>
                          <a:spcPts val="215"/>
                        </a:spcBef>
                        <a:spcAft>
                          <a:spcPts val="0"/>
                        </a:spcAft>
                      </a:pPr>
                      <a:r>
                        <a:rPr lang="en-US" sz="1200" dirty="0">
                          <a:effectLst/>
                        </a:rPr>
                        <a:t>KfW-Programm</a:t>
                      </a:r>
                      <a:r>
                        <a:rPr lang="en-US" sz="1200" spc="-140" dirty="0">
                          <a:effectLst/>
                        </a:rPr>
                        <a:t> </a:t>
                      </a:r>
                      <a:r>
                        <a:rPr lang="en-US" sz="1200" dirty="0">
                          <a:effectLst/>
                        </a:rPr>
                        <a:t>„O18</a:t>
                      </a:r>
                      <a:r>
                        <a:rPr lang="en-US" sz="1200" spc="-140" dirty="0">
                          <a:effectLst/>
                        </a:rPr>
                        <a:t> </a:t>
                      </a:r>
                      <a:r>
                        <a:rPr lang="en-US" sz="1200" dirty="0">
                          <a:effectLst/>
                        </a:rPr>
                        <a:t>–</a:t>
                      </a:r>
                      <a:r>
                        <a:rPr lang="en-US" sz="1200" spc="-135" dirty="0">
                          <a:effectLst/>
                        </a:rPr>
                        <a:t> </a:t>
                      </a:r>
                      <a:r>
                        <a:rPr lang="en-US" sz="1200" dirty="0">
                          <a:effectLst/>
                        </a:rPr>
                        <a:t>Energetische</a:t>
                      </a:r>
                      <a:r>
                        <a:rPr lang="en-US" sz="1200" spc="-140" dirty="0">
                          <a:effectLst/>
                        </a:rPr>
                        <a:t> </a:t>
                      </a:r>
                      <a:r>
                        <a:rPr lang="en-US" sz="1200" dirty="0">
                          <a:effectLst/>
                        </a:rPr>
                        <a:t>Stadtsanierung Energieeffizient</a:t>
                      </a:r>
                      <a:r>
                        <a:rPr lang="en-US" sz="1200" spc="-85" dirty="0">
                          <a:effectLst/>
                        </a:rPr>
                        <a:t> </a:t>
                      </a:r>
                      <a:r>
                        <a:rPr lang="en-US" sz="1200" dirty="0">
                          <a:effectLst/>
                        </a:rPr>
                        <a:t>Sanieren“</a:t>
                      </a:r>
                      <a:r>
                        <a:rPr lang="en-US" sz="1200" spc="-80" dirty="0">
                          <a:effectLst/>
                        </a:rPr>
                        <a:t> </a:t>
                      </a:r>
                      <a:r>
                        <a:rPr lang="en-US" sz="1200" dirty="0">
                          <a:effectLst/>
                        </a:rPr>
                        <a:t>für</a:t>
                      </a:r>
                      <a:r>
                        <a:rPr lang="en-US" sz="1200" spc="-80" dirty="0">
                          <a:effectLst/>
                        </a:rPr>
                        <a:t> </a:t>
                      </a:r>
                      <a:r>
                        <a:rPr lang="en-US" sz="1200" dirty="0">
                          <a:effectLst/>
                        </a:rPr>
                        <a:t>Kommunen</a:t>
                      </a:r>
                      <a:endParaRPr lang="en-IN" sz="1200" dirty="0">
                        <a:effectLst/>
                        <a:latin typeface="Verdana" panose="020B0604030504040204" pitchFamily="34" charset="0"/>
                        <a:ea typeface="Verdana" panose="020B0604030504040204" pitchFamily="34" charset="0"/>
                        <a:cs typeface="Times New Roman" panose="02020603050405020304" pitchFamily="18" charset="0"/>
                      </a:endParaRPr>
                    </a:p>
                  </a:txBody>
                  <a:tcPr marL="0" marR="0" marT="0" marB="0"/>
                </a:tc>
                <a:tc>
                  <a:txBody>
                    <a:bodyPr/>
                    <a:lstStyle/>
                    <a:p>
                      <a:pPr marL="92710" marR="93345" algn="ctr">
                        <a:spcBef>
                          <a:spcPts val="215"/>
                        </a:spcBef>
                        <a:spcAft>
                          <a:spcPts val="0"/>
                        </a:spcAft>
                      </a:pPr>
                      <a:r>
                        <a:rPr lang="en-US" sz="1200">
                          <a:effectLst/>
                        </a:rPr>
                        <a:t>million t</a:t>
                      </a:r>
                      <a:endParaRPr lang="en-IN" sz="1200">
                        <a:effectLst/>
                        <a:latin typeface="Verdana" panose="020B0604030504040204" pitchFamily="34" charset="0"/>
                        <a:ea typeface="Verdana" panose="020B0604030504040204" pitchFamily="34" charset="0"/>
                        <a:cs typeface="Times New Roman" panose="02020603050405020304" pitchFamily="18" charset="0"/>
                      </a:endParaRPr>
                    </a:p>
                  </a:txBody>
                  <a:tcPr marL="0" marR="0" marT="0" marB="0"/>
                </a:tc>
                <a:tc>
                  <a:txBody>
                    <a:bodyPr/>
                    <a:lstStyle/>
                    <a:p>
                      <a:pPr marL="153670" marR="99695" algn="ctr">
                        <a:spcBef>
                          <a:spcPts val="215"/>
                        </a:spcBef>
                        <a:spcAft>
                          <a:spcPts val="0"/>
                        </a:spcAft>
                      </a:pPr>
                      <a:r>
                        <a:rPr lang="en-US" sz="1200">
                          <a:effectLst/>
                        </a:rPr>
                        <a:t>0.13</a:t>
                      </a:r>
                      <a:endParaRPr lang="en-IN" sz="1200">
                        <a:effectLst/>
                        <a:latin typeface="Verdana" panose="020B0604030504040204" pitchFamily="34" charset="0"/>
                        <a:ea typeface="Verdana" panose="020B0604030504040204" pitchFamily="34" charset="0"/>
                        <a:cs typeface="Times New Roman" panose="02020603050405020304" pitchFamily="18" charset="0"/>
                      </a:endParaRPr>
                    </a:p>
                  </a:txBody>
                  <a:tcPr marL="0" marR="0" marT="0" marB="0"/>
                </a:tc>
                <a:tc>
                  <a:txBody>
                    <a:bodyPr/>
                    <a:lstStyle/>
                    <a:p>
                      <a:pPr marL="153670" marR="99695" algn="ctr">
                        <a:spcBef>
                          <a:spcPts val="215"/>
                        </a:spcBef>
                        <a:spcAft>
                          <a:spcPts val="0"/>
                        </a:spcAft>
                      </a:pPr>
                      <a:r>
                        <a:rPr lang="en-US" sz="1200">
                          <a:effectLst/>
                        </a:rPr>
                        <a:t>0.12</a:t>
                      </a:r>
                      <a:endParaRPr lang="en-IN" sz="1200">
                        <a:effectLst/>
                        <a:latin typeface="Verdana" panose="020B0604030504040204" pitchFamily="34" charset="0"/>
                        <a:ea typeface="Verdana" panose="020B0604030504040204" pitchFamily="34" charset="0"/>
                        <a:cs typeface="Times New Roman" panose="02020603050405020304" pitchFamily="18" charset="0"/>
                      </a:endParaRPr>
                    </a:p>
                  </a:txBody>
                  <a:tcPr marL="0" marR="0" marT="0" marB="0"/>
                </a:tc>
                <a:tc>
                  <a:txBody>
                    <a:bodyPr/>
                    <a:lstStyle/>
                    <a:p>
                      <a:pPr marL="153670" marR="100330" algn="ctr">
                        <a:spcBef>
                          <a:spcPts val="215"/>
                        </a:spcBef>
                        <a:spcAft>
                          <a:spcPts val="0"/>
                        </a:spcAft>
                      </a:pPr>
                      <a:r>
                        <a:rPr lang="en-US" sz="1200">
                          <a:effectLst/>
                        </a:rPr>
                        <a:t>0.19</a:t>
                      </a:r>
                      <a:endParaRPr lang="en-IN" sz="1200">
                        <a:effectLst/>
                        <a:latin typeface="Verdana" panose="020B0604030504040204" pitchFamily="34" charset="0"/>
                        <a:ea typeface="Verdana" panose="020B0604030504040204" pitchFamily="34" charset="0"/>
                        <a:cs typeface="Times New Roman" panose="02020603050405020304" pitchFamily="18" charset="0"/>
                      </a:endParaRPr>
                    </a:p>
                  </a:txBody>
                  <a:tcPr marL="0" marR="0" marT="0" marB="0"/>
                </a:tc>
                <a:tc>
                  <a:txBody>
                    <a:bodyPr/>
                    <a:lstStyle/>
                    <a:p>
                      <a:pPr marL="160655" marR="112395" algn="ctr">
                        <a:spcBef>
                          <a:spcPts val="215"/>
                        </a:spcBef>
                        <a:spcAft>
                          <a:spcPts val="0"/>
                        </a:spcAft>
                      </a:pPr>
                      <a:r>
                        <a:rPr lang="en-US" sz="1200">
                          <a:effectLst/>
                        </a:rPr>
                        <a:t>0.18</a:t>
                      </a:r>
                      <a:endParaRPr lang="en-IN" sz="1200">
                        <a:effectLst/>
                        <a:latin typeface="Verdana" panose="020B0604030504040204" pitchFamily="34" charset="0"/>
                        <a:ea typeface="Verdana" panose="020B0604030504040204" pitchFamily="34" charset="0"/>
                        <a:cs typeface="Times New Roman" panose="02020603050405020304" pitchFamily="18" charset="0"/>
                      </a:endParaRPr>
                    </a:p>
                  </a:txBody>
                  <a:tcPr marL="0" marR="0" marT="0" marB="0"/>
                </a:tc>
                <a:extLst>
                  <a:ext uri="{0D108BD9-81ED-4DB2-BD59-A6C34878D82A}">
                    <a16:rowId xmlns:a16="http://schemas.microsoft.com/office/drawing/2014/main" val="1450485004"/>
                  </a:ext>
                </a:extLst>
              </a:tr>
              <a:tr h="550586">
                <a:tc>
                  <a:txBody>
                    <a:bodyPr/>
                    <a:lstStyle/>
                    <a:p>
                      <a:pPr marL="163830" marR="176530">
                        <a:lnSpc>
                          <a:spcPts val="1250"/>
                        </a:lnSpc>
                        <a:spcBef>
                          <a:spcPts val="215"/>
                        </a:spcBef>
                        <a:spcAft>
                          <a:spcPts val="0"/>
                        </a:spcAft>
                      </a:pPr>
                      <a:r>
                        <a:rPr lang="en-US" sz="1200" dirty="0">
                          <a:effectLst/>
                        </a:rPr>
                        <a:t>KfW-Programm „IKU - Energetische Stadtsanierung Energieeffizient Sanieren“ für gemeinnützige Organisationen und kommunale Unternehmen</a:t>
                      </a:r>
                      <a:endParaRPr lang="en-IN" sz="1200" dirty="0">
                        <a:effectLst/>
                        <a:latin typeface="Verdana" panose="020B0604030504040204" pitchFamily="34" charset="0"/>
                        <a:ea typeface="Verdana" panose="020B0604030504040204" pitchFamily="34" charset="0"/>
                        <a:cs typeface="Times New Roman" panose="02020603050405020304" pitchFamily="18" charset="0"/>
                      </a:endParaRPr>
                    </a:p>
                  </a:txBody>
                  <a:tcPr marL="0" marR="0" marT="0" marB="0"/>
                </a:tc>
                <a:tc>
                  <a:txBody>
                    <a:bodyPr/>
                    <a:lstStyle/>
                    <a:p>
                      <a:pPr marL="92710" marR="93345" algn="ctr">
                        <a:spcBef>
                          <a:spcPts val="215"/>
                        </a:spcBef>
                        <a:spcAft>
                          <a:spcPts val="0"/>
                        </a:spcAft>
                      </a:pPr>
                      <a:r>
                        <a:rPr lang="en-US" sz="1200">
                          <a:effectLst/>
                        </a:rPr>
                        <a:t>million t</a:t>
                      </a:r>
                      <a:endParaRPr lang="en-IN" sz="1200">
                        <a:effectLst/>
                        <a:latin typeface="Verdana" panose="020B0604030504040204" pitchFamily="34" charset="0"/>
                        <a:ea typeface="Verdana" panose="020B0604030504040204" pitchFamily="34" charset="0"/>
                        <a:cs typeface="Times New Roman" panose="02020603050405020304" pitchFamily="18" charset="0"/>
                      </a:endParaRPr>
                    </a:p>
                  </a:txBody>
                  <a:tcPr marL="0" marR="0" marT="0" marB="0"/>
                </a:tc>
                <a:tc>
                  <a:txBody>
                    <a:bodyPr/>
                    <a:lstStyle/>
                    <a:p>
                      <a:pPr marL="153670" marR="99695" algn="ctr">
                        <a:spcBef>
                          <a:spcPts val="215"/>
                        </a:spcBef>
                        <a:spcAft>
                          <a:spcPts val="0"/>
                        </a:spcAft>
                      </a:pPr>
                      <a:r>
                        <a:rPr lang="en-US" sz="1200">
                          <a:effectLst/>
                        </a:rPr>
                        <a:t>0.04</a:t>
                      </a:r>
                      <a:endParaRPr lang="en-IN" sz="1200">
                        <a:effectLst/>
                        <a:latin typeface="Verdana" panose="020B0604030504040204" pitchFamily="34" charset="0"/>
                        <a:ea typeface="Verdana" panose="020B0604030504040204" pitchFamily="34" charset="0"/>
                        <a:cs typeface="Times New Roman" panose="02020603050405020304" pitchFamily="18" charset="0"/>
                      </a:endParaRPr>
                    </a:p>
                  </a:txBody>
                  <a:tcPr marL="0" marR="0" marT="0" marB="0"/>
                </a:tc>
                <a:tc>
                  <a:txBody>
                    <a:bodyPr/>
                    <a:lstStyle/>
                    <a:p>
                      <a:pPr marL="153670" marR="100330" algn="ctr">
                        <a:spcBef>
                          <a:spcPts val="215"/>
                        </a:spcBef>
                        <a:spcAft>
                          <a:spcPts val="0"/>
                        </a:spcAft>
                      </a:pPr>
                      <a:r>
                        <a:rPr lang="en-US" sz="1200">
                          <a:effectLst/>
                        </a:rPr>
                        <a:t>0.03</a:t>
                      </a:r>
                      <a:endParaRPr lang="en-IN" sz="1200">
                        <a:effectLst/>
                        <a:latin typeface="Verdana" panose="020B0604030504040204" pitchFamily="34" charset="0"/>
                        <a:ea typeface="Verdana" panose="020B0604030504040204" pitchFamily="34" charset="0"/>
                        <a:cs typeface="Times New Roman" panose="02020603050405020304" pitchFamily="18" charset="0"/>
                      </a:endParaRPr>
                    </a:p>
                  </a:txBody>
                  <a:tcPr marL="0" marR="0" marT="0" marB="0"/>
                </a:tc>
                <a:tc>
                  <a:txBody>
                    <a:bodyPr/>
                    <a:lstStyle/>
                    <a:p>
                      <a:pPr marL="153670" marR="100330" algn="ctr">
                        <a:spcBef>
                          <a:spcPts val="215"/>
                        </a:spcBef>
                        <a:spcAft>
                          <a:spcPts val="0"/>
                        </a:spcAft>
                      </a:pPr>
                      <a:r>
                        <a:rPr lang="en-US" sz="1200">
                          <a:effectLst/>
                        </a:rPr>
                        <a:t>0.05</a:t>
                      </a:r>
                      <a:endParaRPr lang="en-IN" sz="1200">
                        <a:effectLst/>
                        <a:latin typeface="Verdana" panose="020B0604030504040204" pitchFamily="34" charset="0"/>
                        <a:ea typeface="Verdana" panose="020B0604030504040204" pitchFamily="34" charset="0"/>
                        <a:cs typeface="Times New Roman" panose="02020603050405020304" pitchFamily="18" charset="0"/>
                      </a:endParaRPr>
                    </a:p>
                  </a:txBody>
                  <a:tcPr marL="0" marR="0" marT="0" marB="0"/>
                </a:tc>
                <a:tc>
                  <a:txBody>
                    <a:bodyPr/>
                    <a:lstStyle/>
                    <a:p>
                      <a:pPr marL="160655" marR="112395" algn="ctr">
                        <a:spcBef>
                          <a:spcPts val="215"/>
                        </a:spcBef>
                        <a:spcAft>
                          <a:spcPts val="0"/>
                        </a:spcAft>
                      </a:pPr>
                      <a:r>
                        <a:rPr lang="en-US" sz="1200">
                          <a:effectLst/>
                        </a:rPr>
                        <a:t>0.05</a:t>
                      </a:r>
                      <a:endParaRPr lang="en-IN" sz="1200">
                        <a:effectLst/>
                        <a:latin typeface="Verdana" panose="020B0604030504040204" pitchFamily="34" charset="0"/>
                        <a:ea typeface="Verdana" panose="020B0604030504040204" pitchFamily="34" charset="0"/>
                        <a:cs typeface="Times New Roman" panose="02020603050405020304" pitchFamily="18" charset="0"/>
                      </a:endParaRPr>
                    </a:p>
                  </a:txBody>
                  <a:tcPr marL="0" marR="0" marT="0" marB="0"/>
                </a:tc>
                <a:extLst>
                  <a:ext uri="{0D108BD9-81ED-4DB2-BD59-A6C34878D82A}">
                    <a16:rowId xmlns:a16="http://schemas.microsoft.com/office/drawing/2014/main" val="1559356784"/>
                  </a:ext>
                </a:extLst>
              </a:tr>
              <a:tr h="199447">
                <a:tc>
                  <a:txBody>
                    <a:bodyPr/>
                    <a:lstStyle/>
                    <a:p>
                      <a:pPr marL="50165">
                        <a:lnSpc>
                          <a:spcPts val="1105"/>
                        </a:lnSpc>
                        <a:spcBef>
                          <a:spcPts val="215"/>
                        </a:spcBef>
                      </a:pPr>
                      <a:r>
                        <a:rPr lang="en-US" sz="1200">
                          <a:effectLst/>
                        </a:rPr>
                        <a:t>Cumulative CO2 savings</a:t>
                      </a:r>
                      <a:endParaRPr lang="en-IN" sz="1200">
                        <a:effectLst/>
                        <a:latin typeface="Verdana" panose="020B0604030504040204" pitchFamily="34" charset="0"/>
                        <a:ea typeface="Verdana" panose="020B0604030504040204" pitchFamily="34" charset="0"/>
                        <a:cs typeface="Times New Roman" panose="02020603050405020304" pitchFamily="18" charset="0"/>
                      </a:endParaRPr>
                    </a:p>
                  </a:txBody>
                  <a:tcPr marL="0" marR="0" marT="0" marB="0"/>
                </a:tc>
                <a:tc>
                  <a:txBody>
                    <a:bodyPr/>
                    <a:lstStyle/>
                    <a:p>
                      <a:pPr marL="92710" marR="93345" algn="ctr">
                        <a:spcBef>
                          <a:spcPts val="215"/>
                        </a:spcBef>
                        <a:spcAft>
                          <a:spcPts val="0"/>
                        </a:spcAft>
                      </a:pPr>
                      <a:r>
                        <a:rPr lang="en-US" sz="1200">
                          <a:effectLst/>
                        </a:rPr>
                        <a:t>million t</a:t>
                      </a:r>
                      <a:endParaRPr lang="en-IN" sz="1200">
                        <a:effectLst/>
                        <a:latin typeface="Verdana" panose="020B0604030504040204" pitchFamily="34" charset="0"/>
                        <a:ea typeface="Verdana" panose="020B0604030504040204" pitchFamily="34" charset="0"/>
                        <a:cs typeface="Times New Roman" panose="02020603050405020304" pitchFamily="18" charset="0"/>
                      </a:endParaRPr>
                    </a:p>
                  </a:txBody>
                  <a:tcPr marL="0" marR="0" marT="0" marB="0"/>
                </a:tc>
                <a:tc>
                  <a:txBody>
                    <a:bodyPr/>
                    <a:lstStyle/>
                    <a:p>
                      <a:pPr marL="153670" marR="99695" algn="ctr">
                        <a:spcBef>
                          <a:spcPts val="215"/>
                        </a:spcBef>
                        <a:spcAft>
                          <a:spcPts val="0"/>
                        </a:spcAft>
                      </a:pPr>
                      <a:r>
                        <a:rPr lang="en-US" sz="1200">
                          <a:effectLst/>
                        </a:rPr>
                        <a:t>2.39</a:t>
                      </a:r>
                      <a:endParaRPr lang="en-IN" sz="1200">
                        <a:effectLst/>
                        <a:latin typeface="Verdana" panose="020B0604030504040204" pitchFamily="34" charset="0"/>
                        <a:ea typeface="Verdana" panose="020B0604030504040204" pitchFamily="34" charset="0"/>
                        <a:cs typeface="Times New Roman" panose="02020603050405020304" pitchFamily="18" charset="0"/>
                      </a:endParaRPr>
                    </a:p>
                  </a:txBody>
                  <a:tcPr marL="0" marR="0" marT="0" marB="0"/>
                </a:tc>
                <a:tc>
                  <a:txBody>
                    <a:bodyPr/>
                    <a:lstStyle/>
                    <a:p>
                      <a:pPr marL="153670" marR="99695" algn="ctr">
                        <a:spcBef>
                          <a:spcPts val="215"/>
                        </a:spcBef>
                        <a:spcAft>
                          <a:spcPts val="0"/>
                        </a:spcAft>
                      </a:pPr>
                      <a:r>
                        <a:rPr lang="en-US" sz="1200">
                          <a:effectLst/>
                        </a:rPr>
                        <a:t>3.84</a:t>
                      </a:r>
                      <a:endParaRPr lang="en-IN" sz="1200">
                        <a:effectLst/>
                        <a:latin typeface="Verdana" panose="020B0604030504040204" pitchFamily="34" charset="0"/>
                        <a:ea typeface="Verdana" panose="020B0604030504040204" pitchFamily="34" charset="0"/>
                        <a:cs typeface="Times New Roman" panose="02020603050405020304" pitchFamily="18" charset="0"/>
                      </a:endParaRPr>
                    </a:p>
                  </a:txBody>
                  <a:tcPr marL="0" marR="0" marT="0" marB="0"/>
                </a:tc>
                <a:tc>
                  <a:txBody>
                    <a:bodyPr/>
                    <a:lstStyle/>
                    <a:p>
                      <a:pPr marL="153670" marR="100330" algn="ctr">
                        <a:spcBef>
                          <a:spcPts val="215"/>
                        </a:spcBef>
                        <a:spcAft>
                          <a:spcPts val="0"/>
                        </a:spcAft>
                      </a:pPr>
                      <a:r>
                        <a:rPr lang="en-US" sz="1200">
                          <a:effectLst/>
                        </a:rPr>
                        <a:t>5.94</a:t>
                      </a:r>
                      <a:endParaRPr lang="en-IN" sz="1200">
                        <a:effectLst/>
                        <a:latin typeface="Verdana" panose="020B0604030504040204" pitchFamily="34" charset="0"/>
                        <a:ea typeface="Verdana" panose="020B0604030504040204" pitchFamily="34" charset="0"/>
                        <a:cs typeface="Times New Roman" panose="02020603050405020304" pitchFamily="18" charset="0"/>
                      </a:endParaRPr>
                    </a:p>
                  </a:txBody>
                  <a:tcPr marL="0" marR="0" marT="0" marB="0"/>
                </a:tc>
                <a:tc>
                  <a:txBody>
                    <a:bodyPr/>
                    <a:lstStyle/>
                    <a:p>
                      <a:pPr marL="160655" marR="112395" algn="ctr">
                        <a:spcBef>
                          <a:spcPts val="215"/>
                        </a:spcBef>
                        <a:spcAft>
                          <a:spcPts val="0"/>
                        </a:spcAft>
                      </a:pPr>
                      <a:r>
                        <a:rPr lang="en-US" sz="1200">
                          <a:effectLst/>
                        </a:rPr>
                        <a:t>7.58</a:t>
                      </a:r>
                      <a:endParaRPr lang="en-IN" sz="1200">
                        <a:effectLst/>
                        <a:latin typeface="Verdana" panose="020B0604030504040204" pitchFamily="34" charset="0"/>
                        <a:ea typeface="Verdana" panose="020B0604030504040204" pitchFamily="34" charset="0"/>
                        <a:cs typeface="Times New Roman" panose="02020603050405020304" pitchFamily="18" charset="0"/>
                      </a:endParaRPr>
                    </a:p>
                  </a:txBody>
                  <a:tcPr marL="0" marR="0" marT="0" marB="0"/>
                </a:tc>
                <a:extLst>
                  <a:ext uri="{0D108BD9-81ED-4DB2-BD59-A6C34878D82A}">
                    <a16:rowId xmlns:a16="http://schemas.microsoft.com/office/drawing/2014/main" val="48637807"/>
                  </a:ext>
                </a:extLst>
              </a:tr>
              <a:tr h="199447">
                <a:tc>
                  <a:txBody>
                    <a:bodyPr/>
                    <a:lstStyle/>
                    <a:p>
                      <a:pPr marL="50165">
                        <a:spcBef>
                          <a:spcPts val="215"/>
                        </a:spcBef>
                      </a:pPr>
                      <a:r>
                        <a:rPr lang="en-US" sz="1200">
                          <a:effectLst/>
                        </a:rPr>
                        <a:t>Cumulative electricity savings</a:t>
                      </a:r>
                      <a:endParaRPr lang="en-IN" sz="1200" dirty="0">
                        <a:effectLst/>
                        <a:latin typeface="Verdana" panose="020B0604030504040204" pitchFamily="34" charset="0"/>
                        <a:ea typeface="Verdana" panose="020B0604030504040204" pitchFamily="34" charset="0"/>
                        <a:cs typeface="Times New Roman" panose="02020603050405020304" pitchFamily="18" charset="0"/>
                      </a:endParaRPr>
                    </a:p>
                  </a:txBody>
                  <a:tcPr marL="0" marR="0" marT="0" marB="0"/>
                </a:tc>
                <a:tc>
                  <a:txBody>
                    <a:bodyPr/>
                    <a:lstStyle/>
                    <a:p>
                      <a:pPr marL="92710" marR="93345" algn="ctr">
                        <a:spcBef>
                          <a:spcPts val="215"/>
                        </a:spcBef>
                        <a:spcAft>
                          <a:spcPts val="0"/>
                        </a:spcAft>
                      </a:pPr>
                      <a:r>
                        <a:rPr lang="en-US" sz="1200">
                          <a:effectLst/>
                        </a:rPr>
                        <a:t>TWh</a:t>
                      </a:r>
                      <a:endParaRPr lang="en-IN" sz="1200">
                        <a:effectLst/>
                        <a:latin typeface="Verdana" panose="020B0604030504040204" pitchFamily="34" charset="0"/>
                        <a:ea typeface="Verdana" panose="020B0604030504040204" pitchFamily="34" charset="0"/>
                        <a:cs typeface="Times New Roman" panose="02020603050405020304" pitchFamily="18" charset="0"/>
                      </a:endParaRPr>
                    </a:p>
                  </a:txBody>
                  <a:tcPr marL="0" marR="0" marT="0" marB="0"/>
                </a:tc>
                <a:tc>
                  <a:txBody>
                    <a:bodyPr/>
                    <a:lstStyle/>
                    <a:p>
                      <a:pPr marL="153670" marR="99695" algn="ctr">
                        <a:spcBef>
                          <a:spcPts val="215"/>
                        </a:spcBef>
                        <a:spcAft>
                          <a:spcPts val="0"/>
                        </a:spcAft>
                      </a:pPr>
                      <a:r>
                        <a:rPr lang="en-US" sz="1200" dirty="0">
                          <a:effectLst/>
                        </a:rPr>
                        <a:t>0.18</a:t>
                      </a:r>
                      <a:endParaRPr lang="en-IN" sz="1200" dirty="0">
                        <a:effectLst/>
                        <a:latin typeface="Verdana" panose="020B0604030504040204" pitchFamily="34" charset="0"/>
                        <a:ea typeface="Verdana" panose="020B0604030504040204" pitchFamily="34" charset="0"/>
                        <a:cs typeface="Times New Roman" panose="02020603050405020304" pitchFamily="18" charset="0"/>
                      </a:endParaRPr>
                    </a:p>
                  </a:txBody>
                  <a:tcPr marL="0" marR="0" marT="0" marB="0"/>
                </a:tc>
                <a:tc>
                  <a:txBody>
                    <a:bodyPr/>
                    <a:lstStyle/>
                    <a:p>
                      <a:pPr marL="153670" marR="146050" algn="ctr">
                        <a:spcBef>
                          <a:spcPts val="215"/>
                        </a:spcBef>
                        <a:spcAft>
                          <a:spcPts val="0"/>
                        </a:spcAft>
                      </a:pPr>
                      <a:r>
                        <a:rPr lang="en-US" sz="1200">
                          <a:effectLst/>
                        </a:rPr>
                        <a:t>-0.07</a:t>
                      </a:r>
                      <a:endParaRPr lang="en-IN" sz="1200" dirty="0">
                        <a:effectLst/>
                        <a:latin typeface="Verdana" panose="020B0604030504040204" pitchFamily="34" charset="0"/>
                        <a:ea typeface="Verdana" panose="020B0604030504040204" pitchFamily="34" charset="0"/>
                        <a:cs typeface="Times New Roman" panose="02020603050405020304" pitchFamily="18" charset="0"/>
                      </a:endParaRPr>
                    </a:p>
                  </a:txBody>
                  <a:tcPr marL="0" marR="0" marT="0" marB="0"/>
                </a:tc>
                <a:tc>
                  <a:txBody>
                    <a:bodyPr/>
                    <a:lstStyle/>
                    <a:p>
                      <a:pPr marL="153670" marR="146050" algn="ctr">
                        <a:spcBef>
                          <a:spcPts val="215"/>
                        </a:spcBef>
                        <a:spcAft>
                          <a:spcPts val="0"/>
                        </a:spcAft>
                      </a:pPr>
                      <a:r>
                        <a:rPr lang="en-US" sz="1200">
                          <a:effectLst/>
                        </a:rPr>
                        <a:t>-0.07</a:t>
                      </a:r>
                      <a:endParaRPr lang="en-IN" sz="1200">
                        <a:effectLst/>
                        <a:latin typeface="Verdana" panose="020B0604030504040204" pitchFamily="34" charset="0"/>
                        <a:ea typeface="Verdana" panose="020B0604030504040204" pitchFamily="34" charset="0"/>
                        <a:cs typeface="Times New Roman" panose="02020603050405020304" pitchFamily="18" charset="0"/>
                      </a:endParaRPr>
                    </a:p>
                  </a:txBody>
                  <a:tcPr marL="0" marR="0" marT="0" marB="0"/>
                </a:tc>
                <a:tc>
                  <a:txBody>
                    <a:bodyPr/>
                    <a:lstStyle/>
                    <a:p>
                      <a:pPr marL="158115" marR="155575" algn="ctr">
                        <a:spcBef>
                          <a:spcPts val="215"/>
                        </a:spcBef>
                        <a:spcAft>
                          <a:spcPts val="0"/>
                        </a:spcAft>
                      </a:pPr>
                      <a:r>
                        <a:rPr lang="en-US" sz="1200" dirty="0">
                          <a:effectLst/>
                        </a:rPr>
                        <a:t>-0.03</a:t>
                      </a:r>
                      <a:endParaRPr lang="en-IN" sz="1200" dirty="0">
                        <a:effectLst/>
                        <a:latin typeface="Verdana" panose="020B0604030504040204" pitchFamily="34" charset="0"/>
                        <a:ea typeface="Verdana" panose="020B0604030504040204" pitchFamily="34" charset="0"/>
                        <a:cs typeface="Times New Roman" panose="02020603050405020304" pitchFamily="18" charset="0"/>
                      </a:endParaRPr>
                    </a:p>
                  </a:txBody>
                  <a:tcPr marL="0" marR="0" marT="0" marB="0"/>
                </a:tc>
                <a:extLst>
                  <a:ext uri="{0D108BD9-81ED-4DB2-BD59-A6C34878D82A}">
                    <a16:rowId xmlns:a16="http://schemas.microsoft.com/office/drawing/2014/main" val="391293733"/>
                  </a:ext>
                </a:extLst>
              </a:tr>
            </a:tbl>
          </a:graphicData>
        </a:graphic>
      </p:graphicFrame>
      <p:sp>
        <p:nvSpPr>
          <p:cNvPr id="2" name="TextBox 1">
            <a:extLst>
              <a:ext uri="{FF2B5EF4-FFF2-40B4-BE49-F238E27FC236}">
                <a16:creationId xmlns:a16="http://schemas.microsoft.com/office/drawing/2014/main" id="{037564E2-383D-4BCE-A260-B6DD83E7CF3B}"/>
              </a:ext>
            </a:extLst>
          </p:cNvPr>
          <p:cNvSpPr txBox="1"/>
          <p:nvPr/>
        </p:nvSpPr>
        <p:spPr>
          <a:xfrm>
            <a:off x="207419" y="3501847"/>
            <a:ext cx="8284907" cy="307777"/>
          </a:xfrm>
          <a:prstGeom prst="rect">
            <a:avLst/>
          </a:prstGeom>
          <a:noFill/>
        </p:spPr>
        <p:txBody>
          <a:bodyPr wrap="square" rtlCol="0">
            <a:spAutoFit/>
          </a:bodyPr>
          <a:lstStyle/>
          <a:p>
            <a:r>
              <a:rPr lang="en-US" sz="1400" b="1" dirty="0"/>
              <a:t>Intended Objective of </a:t>
            </a:r>
            <a:r>
              <a:rPr lang="en-US" sz="1400" b="1" dirty="0" err="1"/>
              <a:t>KfW</a:t>
            </a:r>
            <a:r>
              <a:rPr lang="en-US" sz="1400" b="1" dirty="0"/>
              <a:t> Program for CO</a:t>
            </a:r>
            <a:r>
              <a:rPr lang="en-US" sz="1400" b="1" baseline="-25000" dirty="0"/>
              <a:t>2</a:t>
            </a:r>
            <a:r>
              <a:rPr lang="en-US" sz="1400" b="1" dirty="0"/>
              <a:t> emission reduction</a:t>
            </a:r>
            <a:endParaRPr lang="en-IN" sz="1400" b="1" dirty="0"/>
          </a:p>
        </p:txBody>
      </p:sp>
      <p:sp>
        <p:nvSpPr>
          <p:cNvPr id="6" name="TextBox 5">
            <a:extLst>
              <a:ext uri="{FF2B5EF4-FFF2-40B4-BE49-F238E27FC236}">
                <a16:creationId xmlns:a16="http://schemas.microsoft.com/office/drawing/2014/main" id="{5169A3A3-F2C3-4548-8905-4FB96D901C1E}"/>
              </a:ext>
            </a:extLst>
          </p:cNvPr>
          <p:cNvSpPr txBox="1"/>
          <p:nvPr/>
        </p:nvSpPr>
        <p:spPr>
          <a:xfrm>
            <a:off x="0" y="-23430"/>
            <a:ext cx="8496991" cy="830997"/>
          </a:xfrm>
          <a:prstGeom prst="rect">
            <a:avLst/>
          </a:prstGeom>
          <a:noFill/>
          <a:ln>
            <a:noFill/>
          </a:ln>
        </p:spPr>
        <p:txBody>
          <a:bodyPr vert="horz" lIns="91440" tIns="45720" rIns="91440" bIns="45720" rtlCol="0" anchor="ctr">
            <a:normAutofit/>
          </a:bodyPr>
          <a:lstStyle>
            <a:lvl1pPr indent="0" defTabSz="914400">
              <a:lnSpc>
                <a:spcPct val="90000"/>
              </a:lnSpc>
              <a:spcBef>
                <a:spcPts val="1000"/>
              </a:spcBef>
              <a:buFont typeface="Arial" panose="020B0604020202020204" pitchFamily="34" charset="0"/>
              <a:buNone/>
              <a:defRPr sz="1200" b="1" spc="300">
                <a:solidFill>
                  <a:schemeClr val="bg2">
                    <a:lumMod val="25000"/>
                  </a:schemeClr>
                </a:solidFill>
                <a:latin typeface="Verdana" panose="020B0604030504040204" pitchFamily="34" charset="0"/>
                <a:cs typeface="Arial" panose="020B0604020202020204" pitchFamily="34" charset="0"/>
              </a:defRPr>
            </a:lvl1pPr>
            <a:lvl2pPr marL="685800" indent="-228600" defTabSz="914400">
              <a:lnSpc>
                <a:spcPct val="90000"/>
              </a:lnSpc>
              <a:spcBef>
                <a:spcPts val="500"/>
              </a:spcBef>
              <a:buFont typeface="Arial" panose="020B0604020202020204" pitchFamily="34" charset="0"/>
              <a:buChar char="•"/>
              <a:defRPr sz="2400"/>
            </a:lvl2pPr>
            <a:lvl3pPr marL="1143000" indent="-228600" defTabSz="914400">
              <a:lnSpc>
                <a:spcPct val="90000"/>
              </a:lnSpc>
              <a:spcBef>
                <a:spcPts val="500"/>
              </a:spcBef>
              <a:buFont typeface="Arial" panose="020B0604020202020204" pitchFamily="34" charset="0"/>
              <a:buChar char="•"/>
              <a:defRPr sz="2000"/>
            </a:lvl3pPr>
            <a:lvl4pPr marL="1600200" indent="-228600" defTabSz="914400">
              <a:lnSpc>
                <a:spcPct val="90000"/>
              </a:lnSpc>
              <a:spcBef>
                <a:spcPts val="500"/>
              </a:spcBef>
              <a:buFont typeface="Arial" panose="020B0604020202020204" pitchFamily="34" charset="0"/>
              <a:buChar char="•"/>
            </a:lvl4pPr>
            <a:lvl5pPr marL="2057400" indent="-228600" defTabSz="914400">
              <a:lnSpc>
                <a:spcPct val="90000"/>
              </a:lnSpc>
              <a:spcBef>
                <a:spcPts val="500"/>
              </a:spcBef>
              <a:buFont typeface="Arial" panose="020B0604020202020204" pitchFamily="34" charset="0"/>
              <a:buChar char="•"/>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r>
              <a:rPr lang="en-US" dirty="0"/>
              <a:t>Key Examples of Countries in Europe have their own Policies related to the Carbon emission reduction and Carbon Trading </a:t>
            </a:r>
            <a:endParaRPr lang="en-IN" dirty="0"/>
          </a:p>
        </p:txBody>
      </p:sp>
      <p:pic>
        <p:nvPicPr>
          <p:cNvPr id="7" name="Picture 6" descr="A red and green flag&#10;&#10;Description automatically generated with medium confidence">
            <a:extLst>
              <a:ext uri="{FF2B5EF4-FFF2-40B4-BE49-F238E27FC236}">
                <a16:creationId xmlns:a16="http://schemas.microsoft.com/office/drawing/2014/main" id="{42BB805F-FFB1-4C94-B1AB-A077A1052F3F}"/>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1241474" y="740931"/>
            <a:ext cx="715812" cy="715812"/>
          </a:xfrm>
          <a:prstGeom prst="rect">
            <a:avLst/>
          </a:prstGeom>
        </p:spPr>
      </p:pic>
    </p:spTree>
    <p:extLst>
      <p:ext uri="{BB962C8B-B14F-4D97-AF65-F5344CB8AC3E}">
        <p14:creationId xmlns:p14="http://schemas.microsoft.com/office/powerpoint/2010/main" val="159950298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4D6143D3-82AA-43C9-8BEF-BBE1DE64C3D2}"/>
              </a:ext>
            </a:extLst>
          </p:cNvPr>
          <p:cNvSpPr>
            <a:spLocks noGrp="1"/>
          </p:cNvSpPr>
          <p:nvPr>
            <p:ph type="body" sz="quarter" idx="14"/>
          </p:nvPr>
        </p:nvSpPr>
        <p:spPr>
          <a:xfrm>
            <a:off x="160721" y="859965"/>
            <a:ext cx="7863840" cy="457200"/>
          </a:xfrm>
          <a:gradFill flip="none" rotWithShape="1">
            <a:gsLst>
              <a:gs pos="0">
                <a:srgbClr val="D15447">
                  <a:tint val="66000"/>
                  <a:satMod val="160000"/>
                </a:srgbClr>
              </a:gs>
              <a:gs pos="50000">
                <a:srgbClr val="D15447">
                  <a:tint val="44500"/>
                  <a:satMod val="160000"/>
                </a:srgbClr>
              </a:gs>
              <a:gs pos="100000">
                <a:srgbClr val="D15447">
                  <a:tint val="23500"/>
                  <a:satMod val="160000"/>
                </a:srgbClr>
              </a:gs>
            </a:gsLst>
            <a:path path="circle">
              <a:fillToRect l="100000" t="100000"/>
            </a:path>
            <a:tileRect r="-100000" b="-100000"/>
          </a:gradFill>
        </p:spPr>
        <p:txBody>
          <a:bodyPr wrap="square" rtlCol="0">
            <a:spAutoFit/>
          </a:bodyPr>
          <a:lstStyle/>
          <a:p>
            <a:pPr defTabSz="457200"/>
            <a:r>
              <a:rPr lang="en-US" sz="1100" dirty="0">
                <a:solidFill>
                  <a:schemeClr val="tx1"/>
                </a:solidFill>
                <a:latin typeface="Verdana" panose="020B0604030504040204" pitchFamily="34" charset="0"/>
                <a:ea typeface="Verdana" panose="020B0604030504040204" pitchFamily="34" charset="0"/>
                <a:cs typeface="+mn-cs"/>
              </a:rPr>
              <a:t>5.Denmark</a:t>
            </a:r>
            <a:endParaRPr lang="en-IN" sz="1100" dirty="0">
              <a:solidFill>
                <a:schemeClr val="tx1"/>
              </a:solidFill>
              <a:latin typeface="Verdana" panose="020B0604030504040204" pitchFamily="34" charset="0"/>
              <a:ea typeface="Verdana" panose="020B0604030504040204" pitchFamily="34" charset="0"/>
              <a:cs typeface="+mn-cs"/>
            </a:endParaRPr>
          </a:p>
        </p:txBody>
      </p:sp>
      <p:sp>
        <p:nvSpPr>
          <p:cNvPr id="9" name="TextBox 8">
            <a:extLst>
              <a:ext uri="{FF2B5EF4-FFF2-40B4-BE49-F238E27FC236}">
                <a16:creationId xmlns:a16="http://schemas.microsoft.com/office/drawing/2014/main" id="{5144E6E4-16CF-4F54-B349-EF11A5EAA315}"/>
              </a:ext>
            </a:extLst>
          </p:cNvPr>
          <p:cNvSpPr txBox="1"/>
          <p:nvPr/>
        </p:nvSpPr>
        <p:spPr>
          <a:xfrm>
            <a:off x="160721" y="1324384"/>
            <a:ext cx="8666922" cy="2196435"/>
          </a:xfrm>
          <a:prstGeom prst="rect">
            <a:avLst/>
          </a:prstGeom>
          <a:gradFill flip="none" rotWithShape="1">
            <a:gsLst>
              <a:gs pos="0">
                <a:srgbClr val="D15447">
                  <a:tint val="66000"/>
                  <a:satMod val="160000"/>
                </a:srgbClr>
              </a:gs>
              <a:gs pos="50000">
                <a:srgbClr val="D15447">
                  <a:tint val="44500"/>
                  <a:satMod val="160000"/>
                </a:srgbClr>
              </a:gs>
              <a:gs pos="100000">
                <a:srgbClr val="D15447">
                  <a:tint val="23500"/>
                  <a:satMod val="160000"/>
                </a:srgbClr>
              </a:gs>
            </a:gsLst>
            <a:path path="circle">
              <a:fillToRect l="100000" t="100000"/>
            </a:path>
            <a:tileRect r="-100000" b="-100000"/>
          </a:gradFill>
        </p:spPr>
        <p:txBody>
          <a:bodyPr wrap="square" rtlCol="0">
            <a:spAutoFit/>
          </a:bodyPr>
          <a:lstStyle/>
          <a:p>
            <a:pPr algn="just">
              <a:lnSpc>
                <a:spcPct val="200000"/>
              </a:lnSpc>
            </a:pPr>
            <a:r>
              <a:rPr lang="en-US" sz="1000" dirty="0">
                <a:solidFill>
                  <a:srgbClr val="0B0C0C"/>
                </a:solidFill>
                <a:latin typeface="Verdana" panose="020B0604030504040204" pitchFamily="34" charset="0"/>
                <a:ea typeface="Verdana" panose="020B0604030504040204" pitchFamily="34" charset="0"/>
              </a:rPr>
              <a:t>Government Promotion of energy saving/reduction of CO</a:t>
            </a:r>
            <a:r>
              <a:rPr lang="en-US" sz="1000" baseline="-25000" dirty="0">
                <a:solidFill>
                  <a:srgbClr val="0B0C0C"/>
                </a:solidFill>
                <a:latin typeface="Verdana" panose="020B0604030504040204" pitchFamily="34" charset="0"/>
                <a:ea typeface="Verdana" panose="020B0604030504040204" pitchFamily="34" charset="0"/>
              </a:rPr>
              <a:t>2</a:t>
            </a:r>
            <a:r>
              <a:rPr lang="en-US" sz="1000" dirty="0">
                <a:solidFill>
                  <a:srgbClr val="0B0C0C"/>
                </a:solidFill>
                <a:latin typeface="Verdana" panose="020B0604030504040204" pitchFamily="34" charset="0"/>
                <a:ea typeface="Verdana" panose="020B0604030504040204" pitchFamily="34" charset="0"/>
              </a:rPr>
              <a:t>:</a:t>
            </a:r>
          </a:p>
          <a:p>
            <a:pPr algn="just">
              <a:lnSpc>
                <a:spcPct val="200000"/>
              </a:lnSpc>
            </a:pPr>
            <a:r>
              <a:rPr lang="en-US" sz="1000" dirty="0">
                <a:latin typeface="Verdana" panose="020B0604030504040204" pitchFamily="34" charset="0"/>
                <a:ea typeface="Verdana" panose="020B0604030504040204" pitchFamily="34" charset="0"/>
              </a:rPr>
              <a:t>S</a:t>
            </a:r>
            <a:r>
              <a:rPr lang="en-US" sz="1000" dirty="0">
                <a:effectLst/>
                <a:latin typeface="Verdana" panose="020B0604030504040204" pitchFamily="34" charset="0"/>
                <a:ea typeface="Verdana" panose="020B0604030504040204" pitchFamily="34" charset="0"/>
              </a:rPr>
              <a:t>ubsidies to promote energy savings/reduced CO</a:t>
            </a:r>
            <a:r>
              <a:rPr lang="en-US" sz="1000" baseline="-25000" dirty="0">
                <a:effectLst/>
                <a:latin typeface="Verdana" panose="020B0604030504040204" pitchFamily="34" charset="0"/>
                <a:ea typeface="Verdana" panose="020B0604030504040204" pitchFamily="34" charset="0"/>
              </a:rPr>
              <a:t>2</a:t>
            </a:r>
            <a:r>
              <a:rPr lang="en-US" sz="1000" dirty="0">
                <a:effectLst/>
                <a:latin typeface="Verdana" panose="020B0604030504040204" pitchFamily="34" charset="0"/>
                <a:ea typeface="Verdana" panose="020B0604030504040204" pitchFamily="34" charset="0"/>
              </a:rPr>
              <a:t> emissions: A</a:t>
            </a:r>
            <a:r>
              <a:rPr kumimoji="0" lang="en-US" altLang="en-US" sz="1000" b="0" i="0" u="none" strike="noStrike" cap="none" normalizeH="0" baseline="0" dirty="0">
                <a:ln>
                  <a:noFill/>
                </a:ln>
                <a:solidFill>
                  <a:srgbClr val="000000"/>
                </a:solidFill>
                <a:effectLst/>
                <a:latin typeface="Verdana" panose="020B0604030504040204" pitchFamily="34" charset="0"/>
                <a:ea typeface="Verdana" panose="020B0604030504040204" pitchFamily="34" charset="0"/>
              </a:rPr>
              <a:t> major focus of the initial schemes was to reduce Denmark’s dependency on imported fuels. The major objectives of the subsidies that are currently in place are to promote cleaner fuels, to encourage energy savings in general, and to reduce CO</a:t>
            </a:r>
            <a:r>
              <a:rPr kumimoji="0" lang="en-US" altLang="en-US" sz="1000" b="0" i="0" u="none" strike="noStrike" cap="none" normalizeH="0" baseline="-30000" dirty="0">
                <a:ln>
                  <a:noFill/>
                </a:ln>
                <a:solidFill>
                  <a:srgbClr val="000000"/>
                </a:solidFill>
                <a:effectLst/>
                <a:latin typeface="Verdana" panose="020B0604030504040204" pitchFamily="34" charset="0"/>
                <a:ea typeface="Verdana" panose="020B0604030504040204" pitchFamily="34" charset="0"/>
              </a:rPr>
              <a:t>2</a:t>
            </a:r>
            <a:r>
              <a:rPr kumimoji="0" lang="en-US" altLang="en-US" sz="1000" b="0" i="0" u="none" strike="noStrike" cap="none" normalizeH="0" baseline="0" dirty="0">
                <a:ln>
                  <a:noFill/>
                </a:ln>
                <a:solidFill>
                  <a:srgbClr val="000000"/>
                </a:solidFill>
                <a:effectLst/>
                <a:latin typeface="Verdana" panose="020B0604030504040204" pitchFamily="34" charset="0"/>
                <a:ea typeface="Verdana" panose="020B0604030504040204" pitchFamily="34" charset="0"/>
              </a:rPr>
              <a:t> emissions</a:t>
            </a:r>
            <a:r>
              <a:rPr kumimoji="0" lang="en-US" altLang="en-US" sz="1000" b="0" i="0" u="none" strike="noStrike" cap="none" normalizeH="0" baseline="0" dirty="0">
                <a:ln>
                  <a:noFill/>
                </a:ln>
                <a:solidFill>
                  <a:schemeClr val="tx1"/>
                </a:solidFill>
                <a:effectLst/>
                <a:latin typeface="Verdana" panose="020B0604030504040204" pitchFamily="34" charset="0"/>
                <a:ea typeface="Verdana" panose="020B0604030504040204" pitchFamily="34" charset="0"/>
              </a:rPr>
              <a:t> </a:t>
            </a:r>
            <a:endParaRPr lang="en-US" sz="1000" dirty="0">
              <a:latin typeface="Verdana" panose="020B0604030504040204" pitchFamily="34" charset="0"/>
              <a:ea typeface="Verdana" panose="020B0604030504040204" pitchFamily="34" charset="0"/>
            </a:endParaRPr>
          </a:p>
          <a:p>
            <a:pPr algn="just">
              <a:lnSpc>
                <a:spcPct val="200000"/>
              </a:lnSpc>
            </a:pPr>
            <a:r>
              <a:rPr lang="en-US" sz="1000" dirty="0">
                <a:solidFill>
                  <a:srgbClr val="0B0C0C"/>
                </a:solidFill>
                <a:latin typeface="Verdana" panose="020B0604030504040204" pitchFamily="34" charset="0"/>
                <a:ea typeface="Verdana" panose="020B0604030504040204" pitchFamily="34" charset="0"/>
              </a:rPr>
              <a:t>Government promotes green energy solution houses &amp; provides  subsidies. It has been one of the major driving forces behind the fact that most houses are very well insulated today.  Another important fact is that building standards for new houses include insulation requirements.</a:t>
            </a:r>
            <a:endParaRPr lang="en-IN" sz="1000" dirty="0">
              <a:solidFill>
                <a:srgbClr val="0B0C0C"/>
              </a:solidFill>
              <a:latin typeface="Verdana" panose="020B0604030504040204" pitchFamily="34" charset="0"/>
              <a:ea typeface="Verdana" panose="020B0604030504040204" pitchFamily="34" charset="0"/>
            </a:endParaRPr>
          </a:p>
        </p:txBody>
      </p:sp>
      <p:sp>
        <p:nvSpPr>
          <p:cNvPr id="22" name="TextBox 21">
            <a:extLst>
              <a:ext uri="{FF2B5EF4-FFF2-40B4-BE49-F238E27FC236}">
                <a16:creationId xmlns:a16="http://schemas.microsoft.com/office/drawing/2014/main" id="{007E2138-78A0-4FD9-9634-C5B2EDE692F4}"/>
              </a:ext>
            </a:extLst>
          </p:cNvPr>
          <p:cNvSpPr txBox="1"/>
          <p:nvPr/>
        </p:nvSpPr>
        <p:spPr>
          <a:xfrm>
            <a:off x="160721" y="3923724"/>
            <a:ext cx="3975652" cy="261610"/>
          </a:xfrm>
          <a:prstGeom prst="rect">
            <a:avLst/>
          </a:prstGeom>
          <a:gradFill flip="none" rotWithShape="1">
            <a:gsLst>
              <a:gs pos="0">
                <a:schemeClr val="accent1">
                  <a:lumMod val="50000"/>
                  <a:tint val="66000"/>
                  <a:satMod val="160000"/>
                </a:schemeClr>
              </a:gs>
              <a:gs pos="50000">
                <a:schemeClr val="bg1">
                  <a:lumMod val="95000"/>
                </a:schemeClr>
              </a:gs>
              <a:gs pos="100000">
                <a:schemeClr val="bg1">
                  <a:lumMod val="95000"/>
                </a:schemeClr>
              </a:gs>
            </a:gsLst>
            <a:path path="circle">
              <a:fillToRect r="100000" b="100000"/>
            </a:path>
            <a:tileRect l="-100000" t="-100000"/>
          </a:gradFill>
        </p:spPr>
        <p:txBody>
          <a:bodyPr wrap="square" rtlCol="0">
            <a:spAutoFit/>
          </a:bodyPr>
          <a:lstStyle/>
          <a:p>
            <a:r>
              <a:rPr lang="en-US" sz="1100" b="1" dirty="0">
                <a:latin typeface="Verdana" panose="020B0604030504040204" pitchFamily="34" charset="0"/>
                <a:ea typeface="Verdana" panose="020B0604030504040204" pitchFamily="34" charset="0"/>
              </a:rPr>
              <a:t>6.Greece</a:t>
            </a:r>
            <a:endParaRPr lang="en-IN" sz="1100" b="1" dirty="0">
              <a:latin typeface="Verdana" panose="020B0604030504040204" pitchFamily="34" charset="0"/>
              <a:ea typeface="Verdana" panose="020B0604030504040204" pitchFamily="34" charset="0"/>
            </a:endParaRPr>
          </a:p>
        </p:txBody>
      </p:sp>
      <p:sp>
        <p:nvSpPr>
          <p:cNvPr id="24" name="TextBox 23">
            <a:extLst>
              <a:ext uri="{FF2B5EF4-FFF2-40B4-BE49-F238E27FC236}">
                <a16:creationId xmlns:a16="http://schemas.microsoft.com/office/drawing/2014/main" id="{9E62530F-F45E-43E9-AA60-5AF9E56E1E3D}"/>
              </a:ext>
            </a:extLst>
          </p:cNvPr>
          <p:cNvSpPr txBox="1"/>
          <p:nvPr/>
        </p:nvSpPr>
        <p:spPr>
          <a:xfrm>
            <a:off x="160721" y="4186989"/>
            <a:ext cx="8666921" cy="965329"/>
          </a:xfrm>
          <a:prstGeom prst="rect">
            <a:avLst/>
          </a:prstGeom>
          <a:gradFill flip="none" rotWithShape="1">
            <a:gsLst>
              <a:gs pos="0">
                <a:schemeClr val="accent1">
                  <a:lumMod val="50000"/>
                  <a:tint val="66000"/>
                  <a:satMod val="160000"/>
                </a:schemeClr>
              </a:gs>
              <a:gs pos="50000">
                <a:schemeClr val="bg1">
                  <a:lumMod val="95000"/>
                </a:schemeClr>
              </a:gs>
              <a:gs pos="100000">
                <a:schemeClr val="bg1">
                  <a:lumMod val="95000"/>
                </a:schemeClr>
              </a:gs>
            </a:gsLst>
            <a:path path="circle">
              <a:fillToRect r="100000" b="100000"/>
            </a:path>
            <a:tileRect l="-100000" t="-100000"/>
          </a:gradFill>
        </p:spPr>
        <p:txBody>
          <a:bodyPr wrap="square">
            <a:spAutoFit/>
          </a:bodyPr>
          <a:lstStyle/>
          <a:p>
            <a:pPr algn="just">
              <a:lnSpc>
                <a:spcPct val="200000"/>
              </a:lnSpc>
            </a:pPr>
            <a:r>
              <a:rPr lang="en-US" sz="1000" dirty="0">
                <a:latin typeface="Verdana" panose="020B0604030504040204" pitchFamily="34" charset="0"/>
                <a:ea typeface="Verdana" panose="020B0604030504040204" pitchFamily="34" charset="0"/>
              </a:rPr>
              <a:t>Emissions of greenhouse gases (carbon monoxide and dioxide, methane and nitrous oxide) in the construction sub-sector stood at 419,183.5 tonnes in 2019, representing a decline of 54.0% over the 2010 level (911,729.3 tonnes). Similarly, in the real estate sub-sector, the emissions of greenhouse gases reduced by 15.5% from 6,952.0 tonnes in 2010 to 5,875.9 tonnes in 2019</a:t>
            </a:r>
            <a:endParaRPr lang="en-IN" sz="1000" dirty="0">
              <a:latin typeface="Verdana" panose="020B0604030504040204" pitchFamily="34" charset="0"/>
              <a:ea typeface="Verdana" panose="020B0604030504040204" pitchFamily="34" charset="0"/>
            </a:endParaRPr>
          </a:p>
        </p:txBody>
      </p:sp>
      <p:sp>
        <p:nvSpPr>
          <p:cNvPr id="8" name="TextBox 7">
            <a:extLst>
              <a:ext uri="{FF2B5EF4-FFF2-40B4-BE49-F238E27FC236}">
                <a16:creationId xmlns:a16="http://schemas.microsoft.com/office/drawing/2014/main" id="{27ADD86A-3077-4D28-9684-28A6AE790F68}"/>
              </a:ext>
            </a:extLst>
          </p:cNvPr>
          <p:cNvSpPr txBox="1"/>
          <p:nvPr/>
        </p:nvSpPr>
        <p:spPr>
          <a:xfrm>
            <a:off x="14800" y="-153646"/>
            <a:ext cx="8496991" cy="1013611"/>
          </a:xfrm>
          <a:prstGeom prst="rect">
            <a:avLst/>
          </a:prstGeom>
          <a:noFill/>
          <a:ln>
            <a:noFill/>
          </a:ln>
        </p:spPr>
        <p:txBody>
          <a:bodyPr vert="horz" lIns="91440" tIns="45720" rIns="91440" bIns="45720" rtlCol="0" anchor="ctr">
            <a:normAutofit/>
          </a:bodyPr>
          <a:lstStyle>
            <a:lvl1pPr indent="0" defTabSz="914400">
              <a:lnSpc>
                <a:spcPct val="90000"/>
              </a:lnSpc>
              <a:spcBef>
                <a:spcPts val="1000"/>
              </a:spcBef>
              <a:buFont typeface="Arial" panose="020B0604020202020204" pitchFamily="34" charset="0"/>
              <a:buNone/>
              <a:defRPr sz="1200" b="1" spc="300">
                <a:solidFill>
                  <a:schemeClr val="bg2">
                    <a:lumMod val="25000"/>
                  </a:schemeClr>
                </a:solidFill>
                <a:latin typeface="Verdana" panose="020B0604030504040204" pitchFamily="34" charset="0"/>
                <a:cs typeface="Arial" panose="020B0604020202020204" pitchFamily="34" charset="0"/>
              </a:defRPr>
            </a:lvl1pPr>
            <a:lvl2pPr marL="685800" indent="-228600" defTabSz="914400">
              <a:lnSpc>
                <a:spcPct val="90000"/>
              </a:lnSpc>
              <a:spcBef>
                <a:spcPts val="500"/>
              </a:spcBef>
              <a:buFont typeface="Arial" panose="020B0604020202020204" pitchFamily="34" charset="0"/>
              <a:buChar char="•"/>
              <a:defRPr sz="2400"/>
            </a:lvl2pPr>
            <a:lvl3pPr marL="1143000" indent="-228600" defTabSz="914400">
              <a:lnSpc>
                <a:spcPct val="90000"/>
              </a:lnSpc>
              <a:spcBef>
                <a:spcPts val="500"/>
              </a:spcBef>
              <a:buFont typeface="Arial" panose="020B0604020202020204" pitchFamily="34" charset="0"/>
              <a:buChar char="•"/>
              <a:defRPr sz="2000"/>
            </a:lvl3pPr>
            <a:lvl4pPr marL="1600200" indent="-228600" defTabSz="914400">
              <a:lnSpc>
                <a:spcPct val="90000"/>
              </a:lnSpc>
              <a:spcBef>
                <a:spcPts val="500"/>
              </a:spcBef>
              <a:buFont typeface="Arial" panose="020B0604020202020204" pitchFamily="34" charset="0"/>
              <a:buChar char="•"/>
            </a:lvl4pPr>
            <a:lvl5pPr marL="2057400" indent="-228600" defTabSz="914400">
              <a:lnSpc>
                <a:spcPct val="90000"/>
              </a:lnSpc>
              <a:spcBef>
                <a:spcPts val="500"/>
              </a:spcBef>
              <a:buFont typeface="Arial" panose="020B0604020202020204" pitchFamily="34" charset="0"/>
              <a:buChar char="•"/>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r>
              <a:rPr lang="en-US" dirty="0"/>
              <a:t>Key Examples of Countries in Europe have their own Policies related to the Carbon emission reduction and Carbon Trading</a:t>
            </a:r>
          </a:p>
        </p:txBody>
      </p:sp>
      <p:pic>
        <p:nvPicPr>
          <p:cNvPr id="5" name="Picture 4" descr="A red and white flag&#10;&#10;Description automatically generated with medium confidence">
            <a:extLst>
              <a:ext uri="{FF2B5EF4-FFF2-40B4-BE49-F238E27FC236}">
                <a16:creationId xmlns:a16="http://schemas.microsoft.com/office/drawing/2014/main" id="{37E59EE3-1675-4C21-8762-1235EA8C0C2A}"/>
              </a:ext>
            </a:extLst>
          </p:cNvPr>
          <p:cNvPicPr>
            <a:picLocks noChangeAspect="1"/>
          </p:cNvPicPr>
          <p:nvPr/>
        </p:nvPicPr>
        <p:blipFill rotWithShape="1">
          <a:blip r:embed="rId2">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4"/>
              </a:ext>
            </a:extLst>
          </a:blip>
          <a:srcRect l="25292" t="12796" r="33847" b="9279"/>
          <a:stretch/>
        </p:blipFill>
        <p:spPr>
          <a:xfrm>
            <a:off x="1285772" y="815359"/>
            <a:ext cx="613366" cy="506155"/>
          </a:xfrm>
          <a:prstGeom prst="rect">
            <a:avLst/>
          </a:prstGeom>
        </p:spPr>
      </p:pic>
      <p:pic>
        <p:nvPicPr>
          <p:cNvPr id="10" name="Picture 9" descr="A blue and white flag&#10;&#10;Description automatically generated">
            <a:extLst>
              <a:ext uri="{FF2B5EF4-FFF2-40B4-BE49-F238E27FC236}">
                <a16:creationId xmlns:a16="http://schemas.microsoft.com/office/drawing/2014/main" id="{2100585A-F384-4A0A-887F-C92706467277}"/>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flipV="1">
            <a:off x="1095321" y="3833500"/>
            <a:ext cx="529198" cy="352661"/>
          </a:xfrm>
          <a:prstGeom prst="rect">
            <a:avLst/>
          </a:prstGeom>
        </p:spPr>
      </p:pic>
    </p:spTree>
    <p:extLst>
      <p:ext uri="{BB962C8B-B14F-4D97-AF65-F5344CB8AC3E}">
        <p14:creationId xmlns:p14="http://schemas.microsoft.com/office/powerpoint/2010/main" val="355397926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33450E6-9488-4446-887B-0DE0AFBE2689}"/>
              </a:ext>
            </a:extLst>
          </p:cNvPr>
          <p:cNvSpPr txBox="1"/>
          <p:nvPr/>
        </p:nvSpPr>
        <p:spPr>
          <a:xfrm>
            <a:off x="184813" y="776076"/>
            <a:ext cx="8748172" cy="2842766"/>
          </a:xfrm>
          <a:prstGeom prst="rect">
            <a:avLst/>
          </a:prstGeom>
          <a:gradFill flip="none" rotWithShape="1">
            <a:gsLst>
              <a:gs pos="0">
                <a:srgbClr val="800000">
                  <a:tint val="66000"/>
                  <a:satMod val="160000"/>
                </a:srgbClr>
              </a:gs>
              <a:gs pos="50000">
                <a:srgbClr val="800000">
                  <a:tint val="44500"/>
                  <a:satMod val="160000"/>
                </a:srgbClr>
              </a:gs>
              <a:gs pos="100000">
                <a:srgbClr val="800000">
                  <a:tint val="23500"/>
                  <a:satMod val="160000"/>
                </a:srgbClr>
              </a:gs>
            </a:gsLst>
            <a:lin ang="16200000" scaled="1"/>
            <a:tileRect/>
          </a:gradFill>
        </p:spPr>
        <p:txBody>
          <a:bodyPr wrap="square" rtlCol="0">
            <a:spAutoFit/>
          </a:bodyPr>
          <a:lstStyle/>
          <a:p>
            <a:pPr algn="just">
              <a:lnSpc>
                <a:spcPct val="200000"/>
              </a:lnSpc>
            </a:pPr>
            <a:r>
              <a:rPr lang="en-US" sz="1100" b="1" dirty="0">
                <a:latin typeface="Verdana" panose="020B0604030504040204" pitchFamily="34" charset="0"/>
                <a:ea typeface="Verdana" panose="020B0604030504040204" pitchFamily="34" charset="0"/>
              </a:rPr>
              <a:t>7. Poland:</a:t>
            </a:r>
          </a:p>
          <a:p>
            <a:pPr algn="just">
              <a:lnSpc>
                <a:spcPct val="200000"/>
              </a:lnSpc>
            </a:pPr>
            <a:r>
              <a:rPr lang="en-US" sz="1000" dirty="0">
                <a:latin typeface="Verdana" panose="020B0604030504040204" pitchFamily="34" charset="0"/>
                <a:ea typeface="Verdana" panose="020B0604030504040204" pitchFamily="34" charset="0"/>
              </a:rPr>
              <a:t>LEMUR (energy-efficient public buildings) aims at reducing energy consumption, and in consequence CO2 emissions, by designing and construction of new energy-efficient public buildings.</a:t>
            </a:r>
          </a:p>
          <a:p>
            <a:pPr algn="just">
              <a:lnSpc>
                <a:spcPct val="200000"/>
              </a:lnSpc>
            </a:pPr>
            <a:r>
              <a:rPr lang="en-US" sz="1000" dirty="0">
                <a:latin typeface="Verdana" panose="020B0604030504040204" pitchFamily="34" charset="0"/>
                <a:ea typeface="Verdana" panose="020B0604030504040204" pitchFamily="34" charset="0"/>
              </a:rPr>
              <a:t>E-KUMULATOR (Ekologiczny Akumulator dla Przemysłu), supports initiatives for companies in the framework of low-emission and resource-efficient economy, and aims at reducing negative impact on the environment. In the component “reducing use of primary resources”, initiatives that </a:t>
            </a:r>
            <a:r>
              <a:rPr lang="en-US" sz="1000" dirty="0" err="1">
                <a:latin typeface="Verdana" panose="020B0604030504040204" pitchFamily="34" charset="0"/>
                <a:ea typeface="Verdana" panose="020B0604030504040204" pitchFamily="34" charset="0"/>
              </a:rPr>
              <a:t>quali</a:t>
            </a:r>
            <a:r>
              <a:rPr lang="en-US" sz="1000" dirty="0">
                <a:latin typeface="Verdana" panose="020B0604030504040204" pitchFamily="34" charset="0"/>
                <a:ea typeface="Verdana" panose="020B0604030504040204" pitchFamily="34" charset="0"/>
              </a:rPr>
              <a:t> for this support consist for example in construction or modification of installations in order to use less primary resources, use of secondary materials or use of technologies that reduce waste generation. </a:t>
            </a:r>
          </a:p>
          <a:p>
            <a:pPr algn="just">
              <a:lnSpc>
                <a:spcPct val="200000"/>
              </a:lnSpc>
            </a:pPr>
            <a:r>
              <a:rPr lang="en-US" sz="1000" dirty="0">
                <a:latin typeface="Verdana" panose="020B0604030504040204" pitchFamily="34" charset="0"/>
                <a:ea typeface="Verdana" panose="020B0604030504040204" pitchFamily="34" charset="0"/>
              </a:rPr>
              <a:t>For Instance, KAWKA, aims at replacing coal stoves by low-emission heat sources, the objective is to increase energy efficiency and develop dispersed renewable energy sources.</a:t>
            </a:r>
            <a:endParaRPr lang="en-IN" sz="1000" dirty="0">
              <a:latin typeface="Verdana" panose="020B0604030504040204" pitchFamily="34" charset="0"/>
              <a:ea typeface="Verdana" panose="020B0604030504040204" pitchFamily="34" charset="0"/>
            </a:endParaRPr>
          </a:p>
        </p:txBody>
      </p:sp>
      <p:sp>
        <p:nvSpPr>
          <p:cNvPr id="4" name="TextBox 3">
            <a:extLst>
              <a:ext uri="{FF2B5EF4-FFF2-40B4-BE49-F238E27FC236}">
                <a16:creationId xmlns:a16="http://schemas.microsoft.com/office/drawing/2014/main" id="{763C4D0C-59A8-4372-A066-E579A158CCB1}"/>
              </a:ext>
            </a:extLst>
          </p:cNvPr>
          <p:cNvSpPr txBox="1"/>
          <p:nvPr/>
        </p:nvSpPr>
        <p:spPr>
          <a:xfrm>
            <a:off x="24614" y="-54921"/>
            <a:ext cx="8496991" cy="830997"/>
          </a:xfrm>
          <a:prstGeom prst="rect">
            <a:avLst/>
          </a:prstGeom>
          <a:noFill/>
          <a:ln>
            <a:noFill/>
          </a:ln>
        </p:spPr>
        <p:txBody>
          <a:bodyPr vert="horz" lIns="91440" tIns="45720" rIns="91440" bIns="45720" rtlCol="0" anchor="ctr">
            <a:normAutofit/>
          </a:bodyPr>
          <a:lstStyle>
            <a:lvl1pPr indent="0" defTabSz="914400">
              <a:lnSpc>
                <a:spcPct val="90000"/>
              </a:lnSpc>
              <a:spcBef>
                <a:spcPts val="1000"/>
              </a:spcBef>
              <a:buFont typeface="Arial" panose="020B0604020202020204" pitchFamily="34" charset="0"/>
              <a:buNone/>
              <a:defRPr sz="1200" b="1" spc="300">
                <a:solidFill>
                  <a:schemeClr val="bg2">
                    <a:lumMod val="25000"/>
                  </a:schemeClr>
                </a:solidFill>
                <a:latin typeface="Verdana" panose="020B0604030504040204" pitchFamily="34" charset="0"/>
                <a:cs typeface="Arial" panose="020B0604020202020204" pitchFamily="34" charset="0"/>
              </a:defRPr>
            </a:lvl1pPr>
            <a:lvl2pPr marL="685800" indent="-228600" defTabSz="914400">
              <a:lnSpc>
                <a:spcPct val="90000"/>
              </a:lnSpc>
              <a:spcBef>
                <a:spcPts val="500"/>
              </a:spcBef>
              <a:buFont typeface="Arial" panose="020B0604020202020204" pitchFamily="34" charset="0"/>
              <a:buChar char="•"/>
              <a:defRPr sz="2400"/>
            </a:lvl2pPr>
            <a:lvl3pPr marL="1143000" indent="-228600" defTabSz="914400">
              <a:lnSpc>
                <a:spcPct val="90000"/>
              </a:lnSpc>
              <a:spcBef>
                <a:spcPts val="500"/>
              </a:spcBef>
              <a:buFont typeface="Arial" panose="020B0604020202020204" pitchFamily="34" charset="0"/>
              <a:buChar char="•"/>
              <a:defRPr sz="2000"/>
            </a:lvl3pPr>
            <a:lvl4pPr marL="1600200" indent="-228600" defTabSz="914400">
              <a:lnSpc>
                <a:spcPct val="90000"/>
              </a:lnSpc>
              <a:spcBef>
                <a:spcPts val="500"/>
              </a:spcBef>
              <a:buFont typeface="Arial" panose="020B0604020202020204" pitchFamily="34" charset="0"/>
              <a:buChar char="•"/>
            </a:lvl4pPr>
            <a:lvl5pPr marL="2057400" indent="-228600" defTabSz="914400">
              <a:lnSpc>
                <a:spcPct val="90000"/>
              </a:lnSpc>
              <a:spcBef>
                <a:spcPts val="500"/>
              </a:spcBef>
              <a:buFont typeface="Arial" panose="020B0604020202020204" pitchFamily="34" charset="0"/>
              <a:buChar char="•"/>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r>
              <a:rPr lang="en-US" dirty="0"/>
              <a:t>Key Examples of Countries in Europe have their own Policies related to the Carbon emission reduction and Carbon Trading</a:t>
            </a:r>
            <a:endParaRPr lang="en-IN" dirty="0"/>
          </a:p>
        </p:txBody>
      </p:sp>
      <p:pic>
        <p:nvPicPr>
          <p:cNvPr id="8" name="Picture 7" descr="Shape&#10;&#10;Description automatically generated">
            <a:extLst>
              <a:ext uri="{FF2B5EF4-FFF2-40B4-BE49-F238E27FC236}">
                <a16:creationId xmlns:a16="http://schemas.microsoft.com/office/drawing/2014/main" id="{4BC2CB43-0B54-4D87-BD3F-ECBE3CC2FD0A}"/>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195755" y="818280"/>
            <a:ext cx="562706" cy="352160"/>
          </a:xfrm>
          <a:prstGeom prst="rect">
            <a:avLst/>
          </a:prstGeom>
        </p:spPr>
      </p:pic>
    </p:spTree>
    <p:extLst>
      <p:ext uri="{BB962C8B-B14F-4D97-AF65-F5344CB8AC3E}">
        <p14:creationId xmlns:p14="http://schemas.microsoft.com/office/powerpoint/2010/main" val="131478910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a:extLst>
              <a:ext uri="{FF2B5EF4-FFF2-40B4-BE49-F238E27FC236}">
                <a16:creationId xmlns:a16="http://schemas.microsoft.com/office/drawing/2014/main" id="{12C0E927-5917-4FA2-A9AD-8FF9CC97E7A7}"/>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23F170F-1683-4138-8CB8-958D7CA4C48E}"/>
              </a:ext>
            </a:extLst>
          </p:cNvPr>
          <p:cNvSpPr txBox="1"/>
          <p:nvPr/>
        </p:nvSpPr>
        <p:spPr>
          <a:xfrm rot="1163932">
            <a:off x="2252870" y="1031483"/>
            <a:ext cx="1391478" cy="246221"/>
          </a:xfrm>
          <a:prstGeom prst="rect">
            <a:avLst/>
          </a:prstGeom>
          <a:solidFill>
            <a:srgbClr val="EAEAEA"/>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0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 name="Rectangle 1">
            <a:extLst>
              <a:ext uri="{FF2B5EF4-FFF2-40B4-BE49-F238E27FC236}">
                <a16:creationId xmlns:a16="http://schemas.microsoft.com/office/drawing/2014/main" id="{EB210328-40A2-4E18-8920-E94A187B669E}"/>
              </a:ext>
            </a:extLst>
          </p:cNvPr>
          <p:cNvSpPr/>
          <p:nvPr/>
        </p:nvSpPr>
        <p:spPr>
          <a:xfrm>
            <a:off x="0" y="743917"/>
            <a:ext cx="5592419" cy="1021412"/>
          </a:xfrm>
          <a:custGeom>
            <a:avLst/>
            <a:gdLst>
              <a:gd name="connsiteX0" fmla="*/ 0 w 6032500"/>
              <a:gd name="connsiteY0" fmla="*/ 0 h 1083212"/>
              <a:gd name="connsiteX1" fmla="*/ 6032500 w 6032500"/>
              <a:gd name="connsiteY1" fmla="*/ 0 h 1083212"/>
              <a:gd name="connsiteX2" fmla="*/ 6032500 w 6032500"/>
              <a:gd name="connsiteY2" fmla="*/ 1083212 h 1083212"/>
              <a:gd name="connsiteX3" fmla="*/ 0 w 6032500"/>
              <a:gd name="connsiteY3" fmla="*/ 1083212 h 1083212"/>
              <a:gd name="connsiteX4" fmla="*/ 0 w 6032500"/>
              <a:gd name="connsiteY4" fmla="*/ 0 h 1083212"/>
              <a:gd name="connsiteX0" fmla="*/ 0 w 6032500"/>
              <a:gd name="connsiteY0" fmla="*/ 0 h 1083212"/>
              <a:gd name="connsiteX1" fmla="*/ 6032500 w 6032500"/>
              <a:gd name="connsiteY1" fmla="*/ 0 h 1083212"/>
              <a:gd name="connsiteX2" fmla="*/ 5526063 w 6032500"/>
              <a:gd name="connsiteY2" fmla="*/ 1083212 h 1083212"/>
              <a:gd name="connsiteX3" fmla="*/ 0 w 6032500"/>
              <a:gd name="connsiteY3" fmla="*/ 1083212 h 1083212"/>
              <a:gd name="connsiteX4" fmla="*/ 0 w 6032500"/>
              <a:gd name="connsiteY4" fmla="*/ 0 h 1083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32500" h="1083212">
                <a:moveTo>
                  <a:pt x="0" y="0"/>
                </a:moveTo>
                <a:lnTo>
                  <a:pt x="6032500" y="0"/>
                </a:lnTo>
                <a:lnTo>
                  <a:pt x="5526063" y="1083212"/>
                </a:lnTo>
                <a:lnTo>
                  <a:pt x="0" y="1083212"/>
                </a:lnTo>
                <a:lnTo>
                  <a:pt x="0" y="0"/>
                </a:lnTo>
                <a:close/>
              </a:path>
            </a:pathLst>
          </a:custGeom>
          <a:solidFill>
            <a:schemeClr val="tx1"/>
          </a:solidFill>
          <a:ln>
            <a:noFill/>
          </a:ln>
          <a:effectLst>
            <a:innerShdw blurRad="76200" dist="76200" dir="18900000">
              <a:prstClr val="black">
                <a:alpha val="46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marR="0" lvl="1" indent="0" algn="l" defTabSz="4572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err="1">
                <a:ln>
                  <a:noFill/>
                </a:ln>
                <a:solidFill>
                  <a:schemeClr val="bg1"/>
                </a:solidFill>
                <a:effectLst/>
                <a:uLnTx/>
                <a:uFillTx/>
                <a:latin typeface="Arial" panose="020B0604020202020204" pitchFamily="34" charset="0"/>
                <a:ea typeface="+mn-ea"/>
                <a:cs typeface="Arial" panose="020B0604020202020204" pitchFamily="34" charset="0"/>
              </a:rPr>
              <a:t>Xella</a:t>
            </a:r>
            <a:r>
              <a:rPr kumimoji="0" lang="en-US" sz="2200" b="1" i="0" u="none" strike="noStrike" kern="1200" cap="none" spc="0" normalizeH="0" baseline="0" noProof="0" dirty="0">
                <a:ln>
                  <a:noFill/>
                </a:ln>
                <a:solidFill>
                  <a:schemeClr val="bg1"/>
                </a:solidFill>
                <a:effectLst/>
                <a:uLnTx/>
                <a:uFillTx/>
                <a:latin typeface="Arial" panose="020B0604020202020204" pitchFamily="34" charset="0"/>
                <a:ea typeface="+mn-ea"/>
                <a:cs typeface="Arial" panose="020B0604020202020204" pitchFamily="34" charset="0"/>
              </a:rPr>
              <a:t> Business Case Study</a:t>
            </a:r>
          </a:p>
        </p:txBody>
      </p:sp>
      <p:pic>
        <p:nvPicPr>
          <p:cNvPr id="9" name="Picture 8">
            <a:extLst>
              <a:ext uri="{FF2B5EF4-FFF2-40B4-BE49-F238E27FC236}">
                <a16:creationId xmlns:a16="http://schemas.microsoft.com/office/drawing/2014/main" id="{A10C7601-ECB1-40A4-8D4D-BABB45A948F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39347" y="230275"/>
            <a:ext cx="1839541" cy="577112"/>
          </a:xfrm>
          <a:prstGeom prst="rect">
            <a:avLst/>
          </a:prstGeom>
        </p:spPr>
      </p:pic>
    </p:spTree>
    <p:extLst>
      <p:ext uri="{BB962C8B-B14F-4D97-AF65-F5344CB8AC3E}">
        <p14:creationId xmlns:p14="http://schemas.microsoft.com/office/powerpoint/2010/main" val="65271571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889A209-FEF9-451B-B4EF-690ECE78C42F}"/>
              </a:ext>
            </a:extLst>
          </p:cNvPr>
          <p:cNvSpPr txBox="1"/>
          <p:nvPr/>
        </p:nvSpPr>
        <p:spPr>
          <a:xfrm>
            <a:off x="185708" y="916288"/>
            <a:ext cx="8747277" cy="5643533"/>
          </a:xfrm>
          <a:prstGeom prst="rect">
            <a:avLst/>
          </a:prstGeom>
          <a:noFill/>
        </p:spPr>
        <p:txBody>
          <a:bodyPr wrap="square" rtlCol="0">
            <a:spAutoFit/>
          </a:bodyPr>
          <a:lstStyle/>
          <a:p>
            <a:pPr>
              <a:lnSpc>
                <a:spcPct val="200000"/>
              </a:lnSpc>
            </a:pPr>
            <a:r>
              <a:rPr lang="en-US" sz="1200" b="1" dirty="0">
                <a:latin typeface="Verdana" panose="020B0604030504040204" pitchFamily="34" charset="0"/>
                <a:ea typeface="Verdana" panose="020B0604030504040204" pitchFamily="34" charset="0"/>
              </a:rPr>
              <a:t>About Company:</a:t>
            </a:r>
            <a:endParaRPr lang="en-US" sz="1000" dirty="0">
              <a:latin typeface="Verdana" panose="020B0604030504040204" pitchFamily="34" charset="0"/>
              <a:ea typeface="Verdana" panose="020B0604030504040204" pitchFamily="34" charset="0"/>
            </a:endParaRPr>
          </a:p>
          <a:p>
            <a:pPr marL="171450" indent="-171450">
              <a:lnSpc>
                <a:spcPct val="200000"/>
              </a:lnSpc>
              <a:buFont typeface="Arial" panose="020B0604020202020204" pitchFamily="34" charset="0"/>
              <a:buChar char="•"/>
            </a:pPr>
            <a:r>
              <a:rPr lang="en-US" sz="1000" dirty="0" err="1">
                <a:latin typeface="Verdana" panose="020B0604030504040204" pitchFamily="34" charset="0"/>
                <a:ea typeface="Verdana" panose="020B0604030504040204" pitchFamily="34" charset="0"/>
              </a:rPr>
              <a:t>Xella</a:t>
            </a:r>
            <a:r>
              <a:rPr lang="en-US" sz="1000" dirty="0">
                <a:latin typeface="Verdana" panose="020B0604030504040204" pitchFamily="34" charset="0"/>
                <a:ea typeface="Verdana" panose="020B0604030504040204" pitchFamily="34" charset="0"/>
              </a:rPr>
              <a:t> stands for healthy, sustainable, and affordable housing and construction. They put emphasis on the  improvement of the sustainability of buildings throughout their entire life cycle and contribute to a low-carbon, humane (construction) industry compatible with a circular economy.</a:t>
            </a:r>
          </a:p>
          <a:p>
            <a:pPr marL="171450" indent="-171450">
              <a:lnSpc>
                <a:spcPct val="200000"/>
              </a:lnSpc>
              <a:buFont typeface="Arial" panose="020B0604020202020204" pitchFamily="34" charset="0"/>
              <a:buChar char="•"/>
            </a:pPr>
            <a:endParaRPr lang="en-US" sz="1000" dirty="0">
              <a:latin typeface="Verdana" panose="020B0604030504040204" pitchFamily="34" charset="0"/>
              <a:ea typeface="Verdana" panose="020B0604030504040204" pitchFamily="34" charset="0"/>
            </a:endParaRPr>
          </a:p>
          <a:p>
            <a:pPr marL="171450" indent="-171450">
              <a:lnSpc>
                <a:spcPct val="200000"/>
              </a:lnSpc>
              <a:buFont typeface="Arial" panose="020B0604020202020204" pitchFamily="34" charset="0"/>
              <a:buChar char="•"/>
            </a:pPr>
            <a:r>
              <a:rPr lang="en-US" sz="1000" dirty="0">
                <a:latin typeface="Verdana" panose="020B0604030504040204" pitchFamily="34" charset="0"/>
                <a:ea typeface="Verdana" panose="020B0604030504040204" pitchFamily="34" charset="0"/>
              </a:rPr>
              <a:t>Their R&amp;D team continuously working on to support energy efficient, cost-effective, and sustainable construction, housing, and living. For this reason, for same they have sharpened their sustainability strategy and focused on how they can add the greatest-possible value.</a:t>
            </a:r>
          </a:p>
          <a:p>
            <a:pPr marL="171450" indent="-171450">
              <a:lnSpc>
                <a:spcPct val="200000"/>
              </a:lnSpc>
              <a:buFont typeface="Arial" panose="020B0604020202020204" pitchFamily="34" charset="0"/>
              <a:buChar char="•"/>
            </a:pPr>
            <a:endParaRPr lang="en-US" sz="1000" dirty="0">
              <a:latin typeface="Verdana" panose="020B0604030504040204" pitchFamily="34" charset="0"/>
              <a:ea typeface="Verdana" panose="020B0604030504040204" pitchFamily="34" charset="0"/>
            </a:endParaRPr>
          </a:p>
          <a:p>
            <a:pPr marL="171450" indent="-171450">
              <a:lnSpc>
                <a:spcPct val="200000"/>
              </a:lnSpc>
              <a:buFont typeface="Arial" panose="020B0604020202020204" pitchFamily="34" charset="0"/>
              <a:buChar char="•"/>
            </a:pPr>
            <a:r>
              <a:rPr lang="en-US" sz="1000" dirty="0" err="1">
                <a:latin typeface="Verdana" panose="020B0604030504040204" pitchFamily="34" charset="0"/>
                <a:ea typeface="Verdana" panose="020B0604030504040204" pitchFamily="34" charset="0"/>
              </a:rPr>
              <a:t>Xella</a:t>
            </a:r>
            <a:r>
              <a:rPr lang="en-US" sz="1000" dirty="0">
                <a:latin typeface="Verdana" panose="020B0604030504040204" pitchFamily="34" charset="0"/>
                <a:ea typeface="Verdana" panose="020B0604030504040204" pitchFamily="34" charset="0"/>
              </a:rPr>
              <a:t>, leader in AAC Market, </a:t>
            </a:r>
            <a:r>
              <a:rPr lang="en-US" sz="1000" dirty="0">
                <a:solidFill>
                  <a:schemeClr val="tx1"/>
                </a:solidFill>
                <a:latin typeface="Verdana" panose="020B0604030504040204" pitchFamily="34" charset="0"/>
                <a:ea typeface="Verdana" panose="020B0604030504040204" pitchFamily="34" charset="0"/>
              </a:rPr>
              <a:t> also strongly diverging with [70-80]% in North Germany, [40-50]% in East Germany, [20-30]% in West Germany and [5-10]% in South Germany.</a:t>
            </a:r>
          </a:p>
          <a:p>
            <a:pPr marL="171450" indent="-171450" algn="just">
              <a:lnSpc>
                <a:spcPct val="200000"/>
              </a:lnSpc>
              <a:buFont typeface="Arial" panose="020B0604020202020204" pitchFamily="34" charset="0"/>
              <a:buChar char="•"/>
            </a:pPr>
            <a:endParaRPr lang="en-US" sz="1000" dirty="0">
              <a:latin typeface="Verdana" panose="020B0604030504040204" pitchFamily="34" charset="0"/>
              <a:ea typeface="Verdana" panose="020B0604030504040204" pitchFamily="34" charset="0"/>
            </a:endParaRPr>
          </a:p>
          <a:p>
            <a:pPr marL="171450" indent="-171450" algn="just">
              <a:lnSpc>
                <a:spcPct val="200000"/>
              </a:lnSpc>
              <a:buFont typeface="Arial" panose="020B0604020202020204" pitchFamily="34" charset="0"/>
              <a:buChar char="•"/>
            </a:pPr>
            <a:r>
              <a:rPr lang="en-US" sz="1000" dirty="0">
                <a:solidFill>
                  <a:schemeClr val="tx1"/>
                </a:solidFill>
                <a:latin typeface="Verdana" panose="020B0604030504040204" pitchFamily="34" charset="0"/>
                <a:ea typeface="Verdana" panose="020B0604030504040204" pitchFamily="34" charset="0"/>
              </a:rPr>
              <a:t>AAC large format prefabricated compound units (“AAC large format units”), which are made of the same material as AAC blocks but require equipment such as cranes for handling. </a:t>
            </a:r>
            <a:r>
              <a:rPr lang="en-US" sz="1000" dirty="0" err="1">
                <a:solidFill>
                  <a:schemeClr val="tx1"/>
                </a:solidFill>
                <a:latin typeface="Verdana" panose="020B0604030504040204" pitchFamily="34" charset="0"/>
                <a:ea typeface="Verdana" panose="020B0604030504040204" pitchFamily="34" charset="0"/>
              </a:rPr>
              <a:t>Xella</a:t>
            </a:r>
            <a:r>
              <a:rPr lang="en-US" sz="1000" dirty="0">
                <a:solidFill>
                  <a:schemeClr val="tx1"/>
                </a:solidFill>
                <a:latin typeface="Verdana" panose="020B0604030504040204" pitchFamily="34" charset="0"/>
                <a:ea typeface="Verdana" panose="020B0604030504040204" pitchFamily="34" charset="0"/>
              </a:rPr>
              <a:t> markets AAC large format units under the </a:t>
            </a:r>
            <a:r>
              <a:rPr lang="en-US" sz="1000" dirty="0" err="1">
                <a:solidFill>
                  <a:schemeClr val="tx1"/>
                </a:solidFill>
                <a:latin typeface="Verdana" panose="020B0604030504040204" pitchFamily="34" charset="0"/>
                <a:ea typeface="Verdana" panose="020B0604030504040204" pitchFamily="34" charset="0"/>
              </a:rPr>
              <a:t>Ytong</a:t>
            </a:r>
            <a:r>
              <a:rPr lang="en-US" sz="1000" dirty="0">
                <a:solidFill>
                  <a:schemeClr val="tx1"/>
                </a:solidFill>
                <a:latin typeface="Verdana" panose="020B0604030504040204" pitchFamily="34" charset="0"/>
                <a:ea typeface="Verdana" panose="020B0604030504040204" pitchFamily="34" charset="0"/>
              </a:rPr>
              <a:t> and Hebel brands. The AAC large format units include aerated concrete ceiling and roofing panels, firewalls and outer walls and can roughly be divided into AAC large format units for residential construction (</a:t>
            </a:r>
            <a:r>
              <a:rPr lang="en-US" sz="1000" dirty="0" err="1">
                <a:solidFill>
                  <a:schemeClr val="tx1"/>
                </a:solidFill>
                <a:latin typeface="Verdana" panose="020B0604030504040204" pitchFamily="34" charset="0"/>
                <a:ea typeface="Verdana" panose="020B0604030504040204" pitchFamily="34" charset="0"/>
              </a:rPr>
              <a:t>Ytong</a:t>
            </a:r>
            <a:r>
              <a:rPr lang="en-US" sz="1000" dirty="0">
                <a:solidFill>
                  <a:schemeClr val="tx1"/>
                </a:solidFill>
                <a:latin typeface="Verdana" panose="020B0604030504040204" pitchFamily="34" charset="0"/>
                <a:ea typeface="Verdana" panose="020B0604030504040204" pitchFamily="34" charset="0"/>
              </a:rPr>
              <a:t> brand) and industrial/commercial construction (Hebel brand)</a:t>
            </a:r>
          </a:p>
          <a:p>
            <a:pPr algn="just">
              <a:lnSpc>
                <a:spcPct val="200000"/>
              </a:lnSpc>
            </a:pPr>
            <a:endParaRPr lang="en-US" sz="1000" dirty="0">
              <a:latin typeface="Verdana" panose="020B0604030504040204" pitchFamily="34" charset="0"/>
              <a:ea typeface="Verdana" panose="020B0604030504040204" pitchFamily="34" charset="0"/>
            </a:endParaRPr>
          </a:p>
          <a:p>
            <a:pPr algn="just">
              <a:lnSpc>
                <a:spcPct val="200000"/>
              </a:lnSpc>
            </a:pPr>
            <a:endParaRPr lang="en-IN" sz="1000" dirty="0">
              <a:latin typeface="Verdana" panose="020B0604030504040204" pitchFamily="34" charset="0"/>
              <a:ea typeface="Verdana" panose="020B0604030504040204" pitchFamily="34" charset="0"/>
            </a:endParaRPr>
          </a:p>
        </p:txBody>
      </p:sp>
      <p:pic>
        <p:nvPicPr>
          <p:cNvPr id="1026" name="Picture 2" descr="Xella - Wikipedia">
            <a:extLst>
              <a:ext uri="{FF2B5EF4-FFF2-40B4-BE49-F238E27FC236}">
                <a16:creationId xmlns:a16="http://schemas.microsoft.com/office/drawing/2014/main" id="{B336BA42-8E01-4C6D-B990-F359117F11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5708" y="78468"/>
            <a:ext cx="1645265" cy="6021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271246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C795751-13E2-4559-BE7A-FE631F1AF543}"/>
              </a:ext>
            </a:extLst>
          </p:cNvPr>
          <p:cNvSpPr txBox="1"/>
          <p:nvPr/>
        </p:nvSpPr>
        <p:spPr>
          <a:xfrm>
            <a:off x="156679" y="1099676"/>
            <a:ext cx="8653492" cy="3735318"/>
          </a:xfrm>
          <a:prstGeom prst="rect">
            <a:avLst/>
          </a:prstGeom>
          <a:noFill/>
        </p:spPr>
        <p:txBody>
          <a:bodyPr wrap="square">
            <a:spAutoFit/>
          </a:bodyPr>
          <a:lstStyle/>
          <a:p>
            <a:pPr algn="just">
              <a:lnSpc>
                <a:spcPct val="200000"/>
              </a:lnSpc>
            </a:pPr>
            <a:r>
              <a:rPr lang="en-US" sz="1000" dirty="0" err="1">
                <a:solidFill>
                  <a:schemeClr val="tx1"/>
                </a:solidFill>
                <a:latin typeface="Verdana" panose="020B0604030504040204" pitchFamily="34" charset="0"/>
                <a:ea typeface="Verdana" panose="020B0604030504040204" pitchFamily="34" charset="0"/>
                <a:cs typeface="Verdana" panose="020B0604030504040204" pitchFamily="34" charset="0"/>
              </a:rPr>
              <a:t>Xella</a:t>
            </a:r>
            <a:r>
              <a:rPr lang="en-US" sz="1000" dirty="0">
                <a:solidFill>
                  <a:schemeClr val="tx1"/>
                </a:solidFill>
                <a:latin typeface="Verdana" panose="020B0604030504040204" pitchFamily="34" charset="0"/>
                <a:ea typeface="Verdana" panose="020B0604030504040204" pitchFamily="34" charset="0"/>
                <a:cs typeface="Verdana" panose="020B0604030504040204" pitchFamily="34" charset="0"/>
              </a:rPr>
              <a:t> owns total 95 Number of plant &amp; have their footprints in 25 countries</a:t>
            </a:r>
          </a:p>
          <a:p>
            <a:pPr algn="just">
              <a:lnSpc>
                <a:spcPct val="200000"/>
              </a:lnSpc>
            </a:pPr>
            <a:endParaRPr lang="en-US" sz="1000" dirty="0">
              <a:solidFill>
                <a:schemeClr val="tx1"/>
              </a:solidFill>
              <a:latin typeface="Verdana" panose="020B0604030504040204" pitchFamily="34" charset="0"/>
              <a:ea typeface="Verdana" panose="020B0604030504040204" pitchFamily="34" charset="0"/>
              <a:cs typeface="Verdana" panose="020B0604030504040204" pitchFamily="34" charset="0"/>
            </a:endParaRPr>
          </a:p>
          <a:p>
            <a:pPr algn="just">
              <a:lnSpc>
                <a:spcPct val="200000"/>
              </a:lnSpc>
            </a:pPr>
            <a:r>
              <a:rPr lang="en-US" sz="1000" dirty="0" err="1">
                <a:latin typeface="Verdana" panose="020B0604030504040204" pitchFamily="34" charset="0"/>
                <a:ea typeface="Verdana" panose="020B0604030504040204" pitchFamily="34" charset="0"/>
              </a:rPr>
              <a:t>Xella’s</a:t>
            </a:r>
            <a:r>
              <a:rPr lang="en-US" sz="1000" dirty="0">
                <a:latin typeface="Verdana" panose="020B0604030504040204" pitchFamily="34" charset="0"/>
                <a:ea typeface="Verdana" panose="020B0604030504040204" pitchFamily="34" charset="0"/>
              </a:rPr>
              <a:t> Autoclaved Aerated Concrete materials are characterized by ultra-efficient thermal insulation, optimum fire protection, and a high load-bearing capacity. They sell their product with the following brand name</a:t>
            </a:r>
          </a:p>
          <a:p>
            <a:pPr algn="just">
              <a:lnSpc>
                <a:spcPct val="200000"/>
              </a:lnSpc>
            </a:pPr>
            <a:r>
              <a:rPr lang="en-US" sz="1000" dirty="0">
                <a:latin typeface="Verdana" panose="020B0604030504040204" pitchFamily="34" charset="0"/>
                <a:ea typeface="Verdana" panose="020B0604030504040204" pitchFamily="34" charset="0"/>
              </a:rPr>
              <a:t> • </a:t>
            </a:r>
            <a:r>
              <a:rPr lang="en-US" sz="1000" dirty="0" err="1">
                <a:latin typeface="Verdana" panose="020B0604030504040204" pitchFamily="34" charset="0"/>
                <a:ea typeface="Verdana" panose="020B0604030504040204" pitchFamily="34" charset="0"/>
              </a:rPr>
              <a:t>Ytong</a:t>
            </a:r>
            <a:r>
              <a:rPr lang="en-US" sz="1000" dirty="0">
                <a:latin typeface="Verdana" panose="020B0604030504040204" pitchFamily="34" charset="0"/>
                <a:ea typeface="Verdana" panose="020B0604030504040204" pitchFamily="34" charset="0"/>
              </a:rPr>
              <a:t>: AAC </a:t>
            </a:r>
          </a:p>
          <a:p>
            <a:pPr algn="just">
              <a:lnSpc>
                <a:spcPct val="200000"/>
              </a:lnSpc>
            </a:pPr>
            <a:r>
              <a:rPr lang="en-US" sz="1000" dirty="0">
                <a:latin typeface="Verdana" panose="020B0604030504040204" pitchFamily="34" charset="0"/>
                <a:ea typeface="Verdana" panose="020B0604030504040204" pitchFamily="34" charset="0"/>
              </a:rPr>
              <a:t> • </a:t>
            </a:r>
            <a:r>
              <a:rPr lang="en-US" sz="1000" dirty="0" err="1">
                <a:latin typeface="Verdana" panose="020B0604030504040204" pitchFamily="34" charset="0"/>
                <a:ea typeface="Verdana" panose="020B0604030504040204" pitchFamily="34" charset="0"/>
              </a:rPr>
              <a:t>Multipor</a:t>
            </a:r>
            <a:r>
              <a:rPr lang="en-US" sz="1000" dirty="0">
                <a:latin typeface="Verdana" panose="020B0604030504040204" pitchFamily="34" charset="0"/>
                <a:ea typeface="Verdana" panose="020B0604030504040204" pitchFamily="34" charset="0"/>
              </a:rPr>
              <a:t>: mineral insulation boards for indoor and outdoor use</a:t>
            </a:r>
          </a:p>
          <a:p>
            <a:pPr algn="just">
              <a:lnSpc>
                <a:spcPct val="200000"/>
              </a:lnSpc>
            </a:pPr>
            <a:r>
              <a:rPr lang="en-US" sz="1000" dirty="0">
                <a:latin typeface="Verdana" panose="020B0604030504040204" pitchFamily="34" charset="0"/>
                <a:ea typeface="Verdana" panose="020B0604030504040204" pitchFamily="34" charset="0"/>
              </a:rPr>
              <a:t> • Hebel: large-scale wall elements and roofing panels</a:t>
            </a:r>
          </a:p>
          <a:p>
            <a:pPr algn="just">
              <a:lnSpc>
                <a:spcPct val="200000"/>
              </a:lnSpc>
            </a:pPr>
            <a:endParaRPr lang="en-US" sz="1000" dirty="0">
              <a:latin typeface="Verdana" panose="020B0604030504040204" pitchFamily="34" charset="0"/>
              <a:ea typeface="Verdana" panose="020B0604030504040204" pitchFamily="34" charset="0"/>
            </a:endParaRPr>
          </a:p>
          <a:p>
            <a:pPr algn="just">
              <a:lnSpc>
                <a:spcPct val="200000"/>
              </a:lnSpc>
            </a:pPr>
            <a:r>
              <a:rPr lang="en-US" sz="1000" dirty="0" err="1">
                <a:latin typeface="Verdana" panose="020B0604030504040204" pitchFamily="34" charset="0"/>
                <a:ea typeface="Verdana" panose="020B0604030504040204" pitchFamily="34" charset="0"/>
              </a:rPr>
              <a:t>Xella</a:t>
            </a:r>
            <a:r>
              <a:rPr lang="en-US" sz="1000" dirty="0">
                <a:latin typeface="Verdana" panose="020B0604030504040204" pitchFamily="34" charset="0"/>
                <a:ea typeface="Verdana" panose="020B0604030504040204" pitchFamily="34" charset="0"/>
              </a:rPr>
              <a:t> Offers Digital planning service, which offers all the services that make a construction project easier, faster, and more cost-effective from the outset, from 3-D project planning to optimized material choices and individual pre-picking</a:t>
            </a:r>
            <a:endParaRPr lang="en-IN" sz="1000" dirty="0">
              <a:latin typeface="Verdana" panose="020B0604030504040204" pitchFamily="34" charset="0"/>
              <a:ea typeface="Verdana" panose="020B0604030504040204" pitchFamily="34" charset="0"/>
            </a:endParaRPr>
          </a:p>
          <a:p>
            <a:pPr algn="just">
              <a:lnSpc>
                <a:spcPct val="200000"/>
              </a:lnSpc>
            </a:pPr>
            <a:endParaRPr lang="en-US" sz="1000" dirty="0">
              <a:latin typeface="Verdana" panose="020B0604030504040204" pitchFamily="34" charset="0"/>
              <a:ea typeface="Verdana" panose="020B0604030504040204" pitchFamily="34" charset="0"/>
            </a:endParaRPr>
          </a:p>
          <a:p>
            <a:pPr>
              <a:lnSpc>
                <a:spcPct val="200000"/>
              </a:lnSpc>
            </a:pPr>
            <a:endParaRPr lang="en-IN" sz="1000" dirty="0">
              <a:solidFill>
                <a:schemeClr val="tx1"/>
              </a:solidFill>
              <a:latin typeface="Verdana" panose="020B0604030504040204" pitchFamily="34" charset="0"/>
              <a:ea typeface="Verdana" panose="020B0604030504040204" pitchFamily="34" charset="0"/>
            </a:endParaRPr>
          </a:p>
        </p:txBody>
      </p:sp>
      <p:pic>
        <p:nvPicPr>
          <p:cNvPr id="2050" name="Picture 2" descr="Xella - Wikipedia">
            <a:extLst>
              <a:ext uri="{FF2B5EF4-FFF2-40B4-BE49-F238E27FC236}">
                <a16:creationId xmlns:a16="http://schemas.microsoft.com/office/drawing/2014/main" id="{D39E0C8C-81E6-4014-BA5B-C1D55A04748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3829" y="322290"/>
            <a:ext cx="1669142" cy="5752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618449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674A07E-2DB0-4F81-A389-BC56113616CD}"/>
              </a:ext>
            </a:extLst>
          </p:cNvPr>
          <p:cNvSpPr>
            <a:spLocks noGrp="1"/>
          </p:cNvSpPr>
          <p:nvPr>
            <p:ph type="body" sz="quarter" idx="4294967295"/>
          </p:nvPr>
        </p:nvSpPr>
        <p:spPr>
          <a:xfrm>
            <a:off x="258418" y="3404585"/>
            <a:ext cx="7863840" cy="457200"/>
          </a:xfrm>
        </p:spPr>
        <p:txBody>
          <a:bodyPr>
            <a:normAutofit/>
          </a:bodyPr>
          <a:lstStyle/>
          <a:p>
            <a:pPr>
              <a:lnSpc>
                <a:spcPct val="200000"/>
              </a:lnSpc>
            </a:pPr>
            <a:r>
              <a:rPr lang="en-US" sz="1100" dirty="0">
                <a:solidFill>
                  <a:schemeClr val="tx1"/>
                </a:solidFill>
                <a:latin typeface="Verdana" panose="020B0604030504040204" pitchFamily="34" charset="0"/>
                <a:ea typeface="Verdana" panose="020B0604030504040204" pitchFamily="34" charset="0"/>
                <a:cs typeface="+mn-cs"/>
              </a:rPr>
              <a:t>Trends &amp; Development</a:t>
            </a:r>
            <a:endParaRPr lang="en-IN" sz="1100" dirty="0">
              <a:solidFill>
                <a:schemeClr val="tx1"/>
              </a:solidFill>
              <a:latin typeface="Verdana" panose="020B0604030504040204" pitchFamily="34" charset="0"/>
              <a:ea typeface="Verdana" panose="020B0604030504040204" pitchFamily="34" charset="0"/>
              <a:cs typeface="+mn-cs"/>
            </a:endParaRPr>
          </a:p>
        </p:txBody>
      </p:sp>
      <p:sp>
        <p:nvSpPr>
          <p:cNvPr id="4" name="TextBox 3">
            <a:extLst>
              <a:ext uri="{FF2B5EF4-FFF2-40B4-BE49-F238E27FC236}">
                <a16:creationId xmlns:a16="http://schemas.microsoft.com/office/drawing/2014/main" id="{A9EB7E65-1C0F-4D68-8B27-6D21E52D211A}"/>
              </a:ext>
            </a:extLst>
          </p:cNvPr>
          <p:cNvSpPr txBox="1"/>
          <p:nvPr/>
        </p:nvSpPr>
        <p:spPr>
          <a:xfrm>
            <a:off x="258418" y="1087951"/>
            <a:ext cx="8885582" cy="2227213"/>
          </a:xfrm>
          <a:prstGeom prst="rect">
            <a:avLst/>
          </a:prstGeom>
          <a:noFill/>
        </p:spPr>
        <p:txBody>
          <a:bodyPr wrap="square">
            <a:spAutoFit/>
          </a:bodyPr>
          <a:lstStyle/>
          <a:p>
            <a:pPr>
              <a:lnSpc>
                <a:spcPct val="200000"/>
              </a:lnSpc>
            </a:pPr>
            <a:r>
              <a:rPr lang="en-IN" sz="1100" b="1" dirty="0">
                <a:latin typeface="Verdana" panose="020B0604030504040204" pitchFamily="34" charset="0"/>
                <a:ea typeface="Verdana" panose="020B0604030504040204" pitchFamily="34" charset="0"/>
              </a:rPr>
              <a:t>Building-Materials Industry of which EAACA is a Part</a:t>
            </a:r>
          </a:p>
          <a:p>
            <a:pPr>
              <a:lnSpc>
                <a:spcPct val="200000"/>
              </a:lnSpc>
            </a:pPr>
            <a:r>
              <a:rPr lang="en-IN" sz="1000" dirty="0">
                <a:latin typeface="Verdana" panose="020B0604030504040204" pitchFamily="34" charset="0"/>
                <a:ea typeface="Verdana" panose="020B0604030504040204" pitchFamily="34" charset="0"/>
              </a:rPr>
              <a:t> • </a:t>
            </a:r>
            <a:r>
              <a:rPr lang="en-IN" sz="1000" dirty="0" err="1">
                <a:latin typeface="Verdana" panose="020B0604030504040204" pitchFamily="34" charset="0"/>
                <a:ea typeface="Verdana" panose="020B0604030504040204" pitchFamily="34" charset="0"/>
              </a:rPr>
              <a:t>Verband</a:t>
            </a:r>
            <a:r>
              <a:rPr lang="en-IN" sz="1000" dirty="0">
                <a:latin typeface="Verdana" panose="020B0604030504040204" pitchFamily="34" charset="0"/>
                <a:ea typeface="Verdana" panose="020B0604030504040204" pitchFamily="34" charset="0"/>
              </a:rPr>
              <a:t> </a:t>
            </a:r>
            <a:r>
              <a:rPr lang="en-IN" sz="1000" dirty="0" err="1">
                <a:latin typeface="Verdana" panose="020B0604030504040204" pitchFamily="34" charset="0"/>
                <a:ea typeface="Verdana" panose="020B0604030504040204" pitchFamily="34" charset="0"/>
              </a:rPr>
              <a:t>Bauen</a:t>
            </a:r>
            <a:r>
              <a:rPr lang="en-IN" sz="1000" dirty="0">
                <a:latin typeface="Verdana" panose="020B0604030504040204" pitchFamily="34" charset="0"/>
                <a:ea typeface="Verdana" panose="020B0604030504040204" pitchFamily="34" charset="0"/>
              </a:rPr>
              <a:t> in </a:t>
            </a:r>
            <a:r>
              <a:rPr lang="en-IN" sz="1000" dirty="0" err="1">
                <a:latin typeface="Verdana" panose="020B0604030504040204" pitchFamily="34" charset="0"/>
                <a:ea typeface="Verdana" panose="020B0604030504040204" pitchFamily="34" charset="0"/>
              </a:rPr>
              <a:t>Weiß</a:t>
            </a:r>
            <a:r>
              <a:rPr lang="en-IN" sz="1000" dirty="0">
                <a:latin typeface="Verdana" panose="020B0604030504040204" pitchFamily="34" charset="0"/>
                <a:ea typeface="Verdana" panose="020B0604030504040204" pitchFamily="34" charset="0"/>
              </a:rPr>
              <a:t>, </a:t>
            </a:r>
            <a:r>
              <a:rPr lang="en-IN" sz="1000" dirty="0" err="1">
                <a:latin typeface="Verdana" panose="020B0604030504040204" pitchFamily="34" charset="0"/>
                <a:ea typeface="Verdana" panose="020B0604030504040204" pitchFamily="34" charset="0"/>
              </a:rPr>
              <a:t>VBiW</a:t>
            </a:r>
            <a:r>
              <a:rPr lang="en-IN" sz="1000" dirty="0">
                <a:latin typeface="Verdana" panose="020B0604030504040204" pitchFamily="34" charset="0"/>
                <a:ea typeface="Verdana" panose="020B0604030504040204" pitchFamily="34" charset="0"/>
              </a:rPr>
              <a:t> (White Material Construction Association) </a:t>
            </a:r>
          </a:p>
          <a:p>
            <a:pPr>
              <a:lnSpc>
                <a:spcPct val="200000"/>
              </a:lnSpc>
            </a:pPr>
            <a:r>
              <a:rPr lang="en-IN" sz="1000" dirty="0">
                <a:latin typeface="Verdana" panose="020B0604030504040204" pitchFamily="34" charset="0"/>
                <a:ea typeface="Verdana" panose="020B0604030504040204" pitchFamily="34" charset="0"/>
              </a:rPr>
              <a:t> • European Aerated Autoclaved Concrete Association, EAACA</a:t>
            </a:r>
          </a:p>
          <a:p>
            <a:pPr>
              <a:lnSpc>
                <a:spcPct val="200000"/>
              </a:lnSpc>
            </a:pPr>
            <a:r>
              <a:rPr lang="en-IN" sz="1000" dirty="0">
                <a:latin typeface="Verdana" panose="020B0604030504040204" pitchFamily="34" charset="0"/>
                <a:ea typeface="Verdana" panose="020B0604030504040204" pitchFamily="34" charset="0"/>
              </a:rPr>
              <a:t> • European Calcium Silicate Producers Association (ECSPA)</a:t>
            </a:r>
          </a:p>
          <a:p>
            <a:pPr>
              <a:lnSpc>
                <a:spcPct val="200000"/>
              </a:lnSpc>
            </a:pPr>
            <a:r>
              <a:rPr lang="en-IN" sz="1000" dirty="0">
                <a:latin typeface="Verdana" panose="020B0604030504040204" pitchFamily="34" charset="0"/>
                <a:ea typeface="Verdana" panose="020B0604030504040204" pitchFamily="34" charset="0"/>
              </a:rPr>
              <a:t> • Deutsche Gesellschaft für </a:t>
            </a:r>
            <a:r>
              <a:rPr lang="en-IN" sz="1000" dirty="0" err="1">
                <a:latin typeface="Verdana" panose="020B0604030504040204" pitchFamily="34" charset="0"/>
                <a:ea typeface="Verdana" panose="020B0604030504040204" pitchFamily="34" charset="0"/>
              </a:rPr>
              <a:t>Mauerwerks</a:t>
            </a:r>
            <a:r>
              <a:rPr lang="en-IN" sz="1000" dirty="0">
                <a:latin typeface="Verdana" panose="020B0604030504040204" pitchFamily="34" charset="0"/>
                <a:ea typeface="Verdana" panose="020B0604030504040204" pitchFamily="34" charset="0"/>
              </a:rPr>
              <a:t>- und </a:t>
            </a:r>
            <a:r>
              <a:rPr lang="en-IN" sz="1000" dirty="0" err="1">
                <a:latin typeface="Verdana" panose="020B0604030504040204" pitchFamily="34" charset="0"/>
                <a:ea typeface="Verdana" panose="020B0604030504040204" pitchFamily="34" charset="0"/>
              </a:rPr>
              <a:t>Wohnungsbau</a:t>
            </a:r>
            <a:r>
              <a:rPr lang="en-IN" sz="1000" dirty="0">
                <a:latin typeface="Verdana" panose="020B0604030504040204" pitchFamily="34" charset="0"/>
                <a:ea typeface="Verdana" panose="020B0604030504040204" pitchFamily="34" charset="0"/>
              </a:rPr>
              <a:t> e. V., </a:t>
            </a:r>
            <a:r>
              <a:rPr lang="en-IN" sz="1000" dirty="0" err="1">
                <a:latin typeface="Verdana" panose="020B0604030504040204" pitchFamily="34" charset="0"/>
                <a:ea typeface="Verdana" panose="020B0604030504040204" pitchFamily="34" charset="0"/>
              </a:rPr>
              <a:t>DGfM</a:t>
            </a:r>
            <a:r>
              <a:rPr lang="en-IN" sz="1000" dirty="0">
                <a:latin typeface="Verdana" panose="020B0604030504040204" pitchFamily="34" charset="0"/>
                <a:ea typeface="Verdana" panose="020B0604030504040204" pitchFamily="34" charset="0"/>
              </a:rPr>
              <a:t> (German Society for Masonry and Housing Construction) </a:t>
            </a:r>
          </a:p>
          <a:p>
            <a:pPr>
              <a:lnSpc>
                <a:spcPct val="200000"/>
              </a:lnSpc>
            </a:pPr>
            <a:r>
              <a:rPr lang="en-IN" sz="1000" dirty="0">
                <a:latin typeface="Verdana" panose="020B0604030504040204" pitchFamily="34" charset="0"/>
                <a:ea typeface="Verdana" panose="020B0604030504040204" pitchFamily="34" charset="0"/>
              </a:rPr>
              <a:t> • </a:t>
            </a:r>
            <a:r>
              <a:rPr lang="en-IN" sz="1000" dirty="0" err="1">
                <a:latin typeface="Verdana" panose="020B0604030504040204" pitchFamily="34" charset="0"/>
                <a:ea typeface="Verdana" panose="020B0604030504040204" pitchFamily="34" charset="0"/>
              </a:rPr>
              <a:t>Bundesverband</a:t>
            </a:r>
            <a:r>
              <a:rPr lang="en-IN" sz="1000" dirty="0">
                <a:latin typeface="Verdana" panose="020B0604030504040204" pitchFamily="34" charset="0"/>
                <a:ea typeface="Verdana" panose="020B0604030504040204" pitchFamily="34" charset="0"/>
              </a:rPr>
              <a:t> der </a:t>
            </a:r>
            <a:r>
              <a:rPr lang="en-IN" sz="1000" dirty="0" err="1">
                <a:latin typeface="Verdana" panose="020B0604030504040204" pitchFamily="34" charset="0"/>
                <a:ea typeface="Verdana" panose="020B0604030504040204" pitchFamily="34" charset="0"/>
              </a:rPr>
              <a:t>mineralischen</a:t>
            </a:r>
            <a:r>
              <a:rPr lang="en-IN" sz="1000" dirty="0">
                <a:latin typeface="Verdana" panose="020B0604030504040204" pitchFamily="34" charset="0"/>
                <a:ea typeface="Verdana" panose="020B0604030504040204" pitchFamily="34" charset="0"/>
              </a:rPr>
              <a:t> </a:t>
            </a:r>
            <a:r>
              <a:rPr lang="en-IN" sz="1000" dirty="0" err="1">
                <a:latin typeface="Verdana" panose="020B0604030504040204" pitchFamily="34" charset="0"/>
                <a:ea typeface="Verdana" panose="020B0604030504040204" pitchFamily="34" charset="0"/>
              </a:rPr>
              <a:t>Bauprodukte</a:t>
            </a:r>
            <a:r>
              <a:rPr lang="en-IN" sz="1000" dirty="0">
                <a:latin typeface="Verdana" panose="020B0604030504040204" pitchFamily="34" charset="0"/>
                <a:ea typeface="Verdana" panose="020B0604030504040204" pitchFamily="34" charset="0"/>
              </a:rPr>
              <a:t>, BBS (National Mineral Building Product Producers Association) </a:t>
            </a:r>
          </a:p>
          <a:p>
            <a:pPr>
              <a:lnSpc>
                <a:spcPct val="200000"/>
              </a:lnSpc>
            </a:pPr>
            <a:r>
              <a:rPr lang="en-IN" sz="1000" dirty="0">
                <a:latin typeface="Verdana" panose="020B0604030504040204" pitchFamily="34" charset="0"/>
                <a:ea typeface="Verdana" panose="020B0604030504040204" pitchFamily="34" charset="0"/>
              </a:rPr>
              <a:t>• </a:t>
            </a:r>
            <a:r>
              <a:rPr lang="en-IN" sz="1000" dirty="0" err="1">
                <a:latin typeface="Verdana" panose="020B0604030504040204" pitchFamily="34" charset="0"/>
                <a:ea typeface="Verdana" panose="020B0604030504040204" pitchFamily="34" charset="0"/>
              </a:rPr>
              <a:t>Deutscher</a:t>
            </a:r>
            <a:r>
              <a:rPr lang="en-IN" sz="1000" dirty="0">
                <a:latin typeface="Verdana" panose="020B0604030504040204" pitchFamily="34" charset="0"/>
                <a:ea typeface="Verdana" panose="020B0604030504040204" pitchFamily="34" charset="0"/>
              </a:rPr>
              <a:t> </a:t>
            </a:r>
            <a:r>
              <a:rPr lang="en-IN" sz="1000" dirty="0" err="1">
                <a:latin typeface="Verdana" panose="020B0604030504040204" pitchFamily="34" charset="0"/>
                <a:ea typeface="Verdana" panose="020B0604030504040204" pitchFamily="34" charset="0"/>
              </a:rPr>
              <a:t>Ausschuss</a:t>
            </a:r>
            <a:r>
              <a:rPr lang="en-IN" sz="1000" dirty="0">
                <a:latin typeface="Verdana" panose="020B0604030504040204" pitchFamily="34" charset="0"/>
                <a:ea typeface="Verdana" panose="020B0604030504040204" pitchFamily="34" charset="0"/>
              </a:rPr>
              <a:t> für </a:t>
            </a:r>
            <a:r>
              <a:rPr lang="en-IN" sz="1000" dirty="0" err="1">
                <a:latin typeface="Verdana" panose="020B0604030504040204" pitchFamily="34" charset="0"/>
                <a:ea typeface="Verdana" panose="020B0604030504040204" pitchFamily="34" charset="0"/>
              </a:rPr>
              <a:t>Mauerwerk</a:t>
            </a:r>
            <a:r>
              <a:rPr lang="en-IN" sz="1000" dirty="0">
                <a:latin typeface="Verdana" panose="020B0604030504040204" pitchFamily="34" charset="0"/>
                <a:ea typeface="Verdana" panose="020B0604030504040204" pitchFamily="34" charset="0"/>
              </a:rPr>
              <a:t> e. V., </a:t>
            </a:r>
            <a:r>
              <a:rPr lang="en-IN" sz="1000" dirty="0" err="1">
                <a:latin typeface="Verdana" panose="020B0604030504040204" pitchFamily="34" charset="0"/>
                <a:ea typeface="Verdana" panose="020B0604030504040204" pitchFamily="34" charset="0"/>
              </a:rPr>
              <a:t>DAfM</a:t>
            </a:r>
            <a:r>
              <a:rPr lang="en-IN" sz="1000" dirty="0">
                <a:latin typeface="Verdana" panose="020B0604030504040204" pitchFamily="34" charset="0"/>
                <a:ea typeface="Verdana" panose="020B0604030504040204" pitchFamily="34" charset="0"/>
              </a:rPr>
              <a:t> (German Masonry Committee)</a:t>
            </a:r>
          </a:p>
        </p:txBody>
      </p:sp>
      <p:sp>
        <p:nvSpPr>
          <p:cNvPr id="5" name="TextBox 4">
            <a:extLst>
              <a:ext uri="{FF2B5EF4-FFF2-40B4-BE49-F238E27FC236}">
                <a16:creationId xmlns:a16="http://schemas.microsoft.com/office/drawing/2014/main" id="{D4CFC527-D113-44D0-9349-9E878C6305DF}"/>
              </a:ext>
            </a:extLst>
          </p:cNvPr>
          <p:cNvSpPr txBox="1"/>
          <p:nvPr/>
        </p:nvSpPr>
        <p:spPr>
          <a:xfrm>
            <a:off x="258418" y="3748786"/>
            <a:ext cx="8348693" cy="3119765"/>
          </a:xfrm>
          <a:prstGeom prst="rect">
            <a:avLst/>
          </a:prstGeom>
          <a:noFill/>
        </p:spPr>
        <p:txBody>
          <a:bodyPr wrap="square">
            <a:spAutoFit/>
          </a:bodyPr>
          <a:lstStyle/>
          <a:p>
            <a:pPr marL="171450" indent="-171450" algn="just">
              <a:lnSpc>
                <a:spcPct val="200000"/>
              </a:lnSpc>
              <a:buFont typeface="Arial" panose="020B0604020202020204" pitchFamily="34" charset="0"/>
              <a:buChar char="•"/>
            </a:pPr>
            <a:r>
              <a:rPr lang="en-US" sz="1000" dirty="0" err="1">
                <a:latin typeface="Verdana" panose="020B0604030504040204" pitchFamily="34" charset="0"/>
                <a:ea typeface="Verdana" panose="020B0604030504040204" pitchFamily="34" charset="0"/>
              </a:rPr>
              <a:t>Xella’s</a:t>
            </a:r>
            <a:r>
              <a:rPr lang="en-US" sz="1000" dirty="0">
                <a:latin typeface="Verdana" panose="020B0604030504040204" pitchFamily="34" charset="0"/>
                <a:ea typeface="Verdana" panose="020B0604030504040204" pitchFamily="34" charset="0"/>
              </a:rPr>
              <a:t> Product under URSA insulation targets Stronger use of recycled and reprocessed materials by 2030, i.e. </a:t>
            </a:r>
            <a:r>
              <a:rPr lang="en-IN" sz="1000" dirty="0">
                <a:latin typeface="Verdana" panose="020B0604030504040204" pitchFamily="34" charset="0"/>
                <a:ea typeface="Verdana" panose="020B0604030504040204" pitchFamily="34" charset="0"/>
              </a:rPr>
              <a:t>&gt;80% mineral wool* &amp; 50% XPS**</a:t>
            </a:r>
          </a:p>
          <a:p>
            <a:pPr marL="171450" indent="-171450" algn="just">
              <a:lnSpc>
                <a:spcPct val="200000"/>
              </a:lnSpc>
              <a:buFont typeface="Arial" panose="020B0604020202020204" pitchFamily="34" charset="0"/>
              <a:buChar char="•"/>
            </a:pPr>
            <a:r>
              <a:rPr lang="en-US" sz="1000" dirty="0">
                <a:latin typeface="Verdana" panose="020B0604030504040204" pitchFamily="34" charset="0"/>
                <a:ea typeface="Verdana" panose="020B0604030504040204" pitchFamily="34" charset="0"/>
              </a:rPr>
              <a:t>Reduction of  CO2 emission intensity (scope 1 and 2) by 2030*, &amp; 4.0 % reduction of CO2 intensity (vs. 2019)</a:t>
            </a:r>
          </a:p>
          <a:p>
            <a:pPr marL="171450" indent="-171450" algn="just">
              <a:lnSpc>
                <a:spcPct val="200000"/>
              </a:lnSpc>
              <a:buFont typeface="Arial" panose="020B0604020202020204" pitchFamily="34" charset="0"/>
              <a:buChar char="•"/>
            </a:pPr>
            <a:r>
              <a:rPr lang="en-US" sz="1000" dirty="0">
                <a:latin typeface="Verdana" panose="020B0604030504040204" pitchFamily="34" charset="0"/>
                <a:ea typeface="Verdana" panose="020B0604030504040204" pitchFamily="34" charset="0"/>
              </a:rPr>
              <a:t>AAC cutting waste and scraps from their own production, which are crushed into AAC granulate and then immediately            returned to AAC production. This is our most frequent type of reuse. </a:t>
            </a:r>
            <a:r>
              <a:rPr lang="en-US" sz="1000" dirty="0" err="1">
                <a:latin typeface="Verdana" panose="020B0604030504040204" pitchFamily="34" charset="0"/>
                <a:ea typeface="Verdana" panose="020B0604030504040204" pitchFamily="34" charset="0"/>
              </a:rPr>
              <a:t>Xella</a:t>
            </a:r>
            <a:r>
              <a:rPr lang="en-US" sz="1000" dirty="0">
                <a:latin typeface="Verdana" panose="020B0604030504040204" pitchFamily="34" charset="0"/>
                <a:ea typeface="Verdana" panose="020B0604030504040204" pitchFamily="34" charset="0"/>
              </a:rPr>
              <a:t> Research and Development consistently 	works on raising the proportion of AAC granulate as a substitute for primary raw materials without </a:t>
            </a:r>
            <a:r>
              <a:rPr lang="en-US" sz="1000" dirty="0" err="1">
                <a:latin typeface="Verdana" panose="020B0604030504040204" pitchFamily="34" charset="0"/>
                <a:ea typeface="Verdana" panose="020B0604030504040204" pitchFamily="34" charset="0"/>
              </a:rPr>
              <a:t>modiing</a:t>
            </a:r>
            <a:r>
              <a:rPr lang="en-US" sz="1000" dirty="0">
                <a:latin typeface="Verdana" panose="020B0604030504040204" pitchFamily="34" charset="0"/>
                <a:ea typeface="Verdana" panose="020B0604030504040204" pitchFamily="34" charset="0"/>
              </a:rPr>
              <a:t> the  	properties of </a:t>
            </a:r>
            <a:r>
              <a:rPr lang="en-US" sz="1000" dirty="0" err="1">
                <a:latin typeface="Verdana" panose="020B0604030504040204" pitchFamily="34" charset="0"/>
                <a:ea typeface="Verdana" panose="020B0604030504040204" pitchFamily="34" charset="0"/>
              </a:rPr>
              <a:t>Xella</a:t>
            </a:r>
            <a:r>
              <a:rPr lang="en-US" sz="1000" dirty="0">
                <a:latin typeface="Verdana" panose="020B0604030504040204" pitchFamily="34" charset="0"/>
                <a:ea typeface="Verdana" panose="020B0604030504040204" pitchFamily="34" charset="0"/>
              </a:rPr>
              <a:t> products, they collect leftovers from their customers’ construction sites, purchasing material from horizontal competitors ,&amp; Old AAC from building rubble.</a:t>
            </a:r>
          </a:p>
          <a:p>
            <a:pPr marL="171450" indent="-171450" algn="just">
              <a:lnSpc>
                <a:spcPct val="200000"/>
              </a:lnSpc>
              <a:buFont typeface="Arial" panose="020B0604020202020204" pitchFamily="34" charset="0"/>
              <a:buChar char="•"/>
            </a:pPr>
            <a:endParaRPr lang="en-US" sz="1000" dirty="0">
              <a:latin typeface="Verdana" panose="020B0604030504040204" pitchFamily="34" charset="0"/>
              <a:ea typeface="Verdana" panose="020B0604030504040204" pitchFamily="34" charset="0"/>
            </a:endParaRPr>
          </a:p>
          <a:p>
            <a:pPr marL="171450" indent="-171450" algn="just">
              <a:lnSpc>
                <a:spcPct val="200000"/>
              </a:lnSpc>
              <a:buFont typeface="Arial" panose="020B0604020202020204" pitchFamily="34" charset="0"/>
              <a:buChar char="•"/>
            </a:pPr>
            <a:endParaRPr lang="en-US" sz="1000" dirty="0">
              <a:latin typeface="Verdana" panose="020B0604030504040204" pitchFamily="34" charset="0"/>
              <a:ea typeface="Verdana" panose="020B0604030504040204" pitchFamily="34" charset="0"/>
            </a:endParaRPr>
          </a:p>
        </p:txBody>
      </p:sp>
      <p:pic>
        <p:nvPicPr>
          <p:cNvPr id="6" name="Picture 2" descr="Xella - Wikipedia">
            <a:extLst>
              <a:ext uri="{FF2B5EF4-FFF2-40B4-BE49-F238E27FC236}">
                <a16:creationId xmlns:a16="http://schemas.microsoft.com/office/drawing/2014/main" id="{74784F61-F508-46DE-8A56-B3A5595DB1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8418" y="153704"/>
            <a:ext cx="1712028" cy="5900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076512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B438785-82B2-421F-B8F4-A8F0D6EB0C9B}"/>
              </a:ext>
            </a:extLst>
          </p:cNvPr>
          <p:cNvSpPr txBox="1"/>
          <p:nvPr/>
        </p:nvSpPr>
        <p:spPr>
          <a:xfrm>
            <a:off x="156679" y="1029570"/>
            <a:ext cx="8599714" cy="5581977"/>
          </a:xfrm>
          <a:prstGeom prst="rect">
            <a:avLst/>
          </a:prstGeom>
          <a:noFill/>
        </p:spPr>
        <p:txBody>
          <a:bodyPr wrap="square">
            <a:spAutoFit/>
          </a:bodyPr>
          <a:lstStyle/>
          <a:p>
            <a:pPr algn="just">
              <a:lnSpc>
                <a:spcPct val="200000"/>
              </a:lnSpc>
            </a:pPr>
            <a:endParaRPr lang="en-US" sz="1000" dirty="0">
              <a:latin typeface="Verdana" panose="020B0604030504040204" pitchFamily="34" charset="0"/>
              <a:ea typeface="Verdana" panose="020B0604030504040204" pitchFamily="34" charset="0"/>
            </a:endParaRPr>
          </a:p>
          <a:p>
            <a:pPr marL="171450" indent="-171450" algn="just">
              <a:lnSpc>
                <a:spcPct val="200000"/>
              </a:lnSpc>
              <a:buFont typeface="Arial" panose="020B0604020202020204" pitchFamily="34" charset="0"/>
              <a:buChar char="•"/>
            </a:pPr>
            <a:r>
              <a:rPr lang="en-US" sz="1000" dirty="0" err="1">
                <a:latin typeface="Verdana" panose="020B0604030504040204" pitchFamily="34" charset="0"/>
                <a:ea typeface="Verdana" panose="020B0604030504040204" pitchFamily="34" charset="0"/>
              </a:rPr>
              <a:t>Xella’s</a:t>
            </a:r>
            <a:r>
              <a:rPr lang="en-US" sz="1000" dirty="0">
                <a:latin typeface="Verdana" panose="020B0604030504040204" pitchFamily="34" charset="0"/>
                <a:ea typeface="Verdana" panose="020B0604030504040204" pitchFamily="34" charset="0"/>
              </a:rPr>
              <a:t> 2/3rd share of sales with sustainable products</a:t>
            </a:r>
          </a:p>
          <a:p>
            <a:pPr algn="just">
              <a:lnSpc>
                <a:spcPct val="200000"/>
              </a:lnSpc>
            </a:pPr>
            <a:endParaRPr lang="en-US" sz="1000" dirty="0">
              <a:latin typeface="Verdana" panose="020B0604030504040204" pitchFamily="34" charset="0"/>
              <a:ea typeface="Verdana" panose="020B0604030504040204" pitchFamily="34" charset="0"/>
            </a:endParaRPr>
          </a:p>
          <a:p>
            <a:pPr marL="171450" indent="-171450" algn="just">
              <a:lnSpc>
                <a:spcPct val="200000"/>
              </a:lnSpc>
              <a:buFont typeface="Arial" panose="020B0604020202020204" pitchFamily="34" charset="0"/>
              <a:buChar char="•"/>
            </a:pPr>
            <a:r>
              <a:rPr lang="en-US" sz="1000" dirty="0">
                <a:latin typeface="Verdana" panose="020B0604030504040204" pitchFamily="34" charset="0"/>
                <a:ea typeface="Verdana" panose="020B0604030504040204" pitchFamily="34" charset="0"/>
              </a:rPr>
              <a:t>They use recycled materials to manufacture new products &amp; have find a alternative use for materials that cannot return to production processes at the end of their life cycle. As a consequence, AAC powder and granulate can be used as a raw-material substitute for other building materials such as cement or for new products. AAC serves as a binding agent for oils and chemicals, as loose-fill insulation for drywall, or particulate for environmental uses, even for kitty litter. We use only cutting waste and scraps for products such as these</a:t>
            </a:r>
          </a:p>
          <a:p>
            <a:pPr marL="171450" indent="-171450" algn="just">
              <a:lnSpc>
                <a:spcPct val="200000"/>
              </a:lnSpc>
              <a:buFont typeface="Arial" panose="020B0604020202020204" pitchFamily="34" charset="0"/>
              <a:buChar char="•"/>
            </a:pPr>
            <a:endParaRPr lang="en-US" sz="1000" dirty="0">
              <a:latin typeface="Verdana" panose="020B0604030504040204" pitchFamily="34" charset="0"/>
              <a:ea typeface="Verdana" panose="020B0604030504040204" pitchFamily="34" charset="0"/>
            </a:endParaRPr>
          </a:p>
          <a:p>
            <a:pPr marL="171450" indent="-171450" algn="just">
              <a:lnSpc>
                <a:spcPct val="200000"/>
              </a:lnSpc>
              <a:buFont typeface="Arial" panose="020B0604020202020204" pitchFamily="34" charset="0"/>
              <a:buChar char="•"/>
            </a:pPr>
            <a:r>
              <a:rPr lang="en-US" sz="1000" dirty="0">
                <a:latin typeface="Verdana" panose="020B0604030504040204" pitchFamily="34" charset="0"/>
                <a:ea typeface="Verdana" panose="020B0604030504040204" pitchFamily="34" charset="0"/>
              </a:rPr>
              <a:t>In totality, wastewater-recovery rate is currently about 56%, In the Insulation business unit in particular, 94% of water is already treated and returned to the production process. More water is required for the formulas in the Building Materials business unit, which has a recovery rate of 51%.</a:t>
            </a:r>
          </a:p>
          <a:p>
            <a:pPr algn="just">
              <a:lnSpc>
                <a:spcPct val="200000"/>
              </a:lnSpc>
            </a:pPr>
            <a:endParaRPr lang="en-US" sz="1000" dirty="0">
              <a:latin typeface="Verdana" panose="020B0604030504040204" pitchFamily="34" charset="0"/>
              <a:ea typeface="Verdana" panose="020B0604030504040204" pitchFamily="34" charset="0"/>
            </a:endParaRPr>
          </a:p>
          <a:p>
            <a:pPr marL="171450" indent="-171450" algn="just">
              <a:lnSpc>
                <a:spcPct val="200000"/>
              </a:lnSpc>
              <a:buFont typeface="Arial" panose="020B0604020202020204" pitchFamily="34" charset="0"/>
              <a:buChar char="•"/>
            </a:pPr>
            <a:r>
              <a:rPr lang="en-US" sz="1000" dirty="0" err="1">
                <a:latin typeface="Verdana" panose="020B0604030504040204" pitchFamily="34" charset="0"/>
                <a:ea typeface="Verdana" panose="020B0604030504040204" pitchFamily="34" charset="0"/>
              </a:rPr>
              <a:t>Xella</a:t>
            </a:r>
            <a:r>
              <a:rPr lang="en-US" sz="1000" dirty="0">
                <a:latin typeface="Verdana" panose="020B0604030504040204" pitchFamily="34" charset="0"/>
                <a:ea typeface="Verdana" panose="020B0604030504040204" pitchFamily="34" charset="0"/>
              </a:rPr>
              <a:t> products consist mainly of natural raw materials and do not cause any notable volume of hazardous waste. Hazardous-waste management is a requirement that must be met in order to have  production plants approved for operation. The volume of waste from hazardous substances was under 1% in 2020 based on the Basel Convention. That comply with statutory provisions and limits for any environmental impact factors such as noise, air, water, and wastewater</a:t>
            </a:r>
          </a:p>
          <a:p>
            <a:pPr marL="171450" indent="-171450" algn="just">
              <a:lnSpc>
                <a:spcPct val="200000"/>
              </a:lnSpc>
              <a:buFont typeface="Arial" panose="020B0604020202020204" pitchFamily="34" charset="0"/>
              <a:buChar char="•"/>
            </a:pPr>
            <a:endParaRPr lang="en-US" sz="1000" dirty="0">
              <a:latin typeface="Verdana" panose="020B0604030504040204" pitchFamily="34" charset="0"/>
              <a:ea typeface="Verdana" panose="020B0604030504040204" pitchFamily="34" charset="0"/>
            </a:endParaRPr>
          </a:p>
        </p:txBody>
      </p:sp>
      <p:pic>
        <p:nvPicPr>
          <p:cNvPr id="5" name="Picture 2" descr="Xella - Wikipedia">
            <a:extLst>
              <a:ext uri="{FF2B5EF4-FFF2-40B4-BE49-F238E27FC236}">
                <a16:creationId xmlns:a16="http://schemas.microsoft.com/office/drawing/2014/main" id="{A354E579-87D4-489F-BB0A-361140F830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3829" y="307776"/>
            <a:ext cx="1640114" cy="5652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943832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3E451F6-8AF2-459C-BA66-EA052CBBEA19}"/>
              </a:ext>
            </a:extLst>
          </p:cNvPr>
          <p:cNvSpPr txBox="1"/>
          <p:nvPr/>
        </p:nvSpPr>
        <p:spPr>
          <a:xfrm>
            <a:off x="185708" y="774254"/>
            <a:ext cx="8330076" cy="1888659"/>
          </a:xfrm>
          <a:prstGeom prst="rect">
            <a:avLst/>
          </a:prstGeom>
          <a:noFill/>
        </p:spPr>
        <p:txBody>
          <a:bodyPr wrap="square">
            <a:spAutoFit/>
          </a:bodyPr>
          <a:lstStyle/>
          <a:p>
            <a:pPr marL="171450" indent="-171450" algn="just">
              <a:lnSpc>
                <a:spcPct val="200000"/>
              </a:lnSpc>
              <a:buFont typeface="Arial" panose="020B0604020202020204" pitchFamily="34" charset="0"/>
              <a:buChar char="•"/>
            </a:pPr>
            <a:r>
              <a:rPr lang="en-US" sz="1000" dirty="0">
                <a:latin typeface="Verdana" panose="020B0604030504040204" pitchFamily="34" charset="0"/>
                <a:ea typeface="Verdana" panose="020B0604030504040204" pitchFamily="34" charset="0"/>
              </a:rPr>
              <a:t>Plastics Recycling: To increase the recyclability plastic packaging, they began switching to film packaging for building materials in late 2020. In the future, they are planning packaging film to be only 10% printed color and the other 90% transparent so that it can be recycled better. The rollout is continuing in Belgium and France after a successful pilot project in the Netherlands and will progressively continue to all </a:t>
            </a:r>
            <a:r>
              <a:rPr lang="en-US" sz="1000" dirty="0" err="1">
                <a:latin typeface="Verdana" panose="020B0604030504040204" pitchFamily="34" charset="0"/>
                <a:ea typeface="Verdana" panose="020B0604030504040204" pitchFamily="34" charset="0"/>
              </a:rPr>
              <a:t>Xella</a:t>
            </a:r>
            <a:r>
              <a:rPr lang="en-US" sz="1000" dirty="0">
                <a:latin typeface="Verdana" panose="020B0604030504040204" pitchFamily="34" charset="0"/>
                <a:ea typeface="Verdana" panose="020B0604030504040204" pitchFamily="34" charset="0"/>
              </a:rPr>
              <a:t> countries. Furthermore, they offer their customers various services, for example in Germany they have arranged for film packaging to be picked up from construction sites and disposed of professionally</a:t>
            </a:r>
            <a:endParaRPr lang="en-IN" sz="1000" dirty="0">
              <a:latin typeface="Verdana" panose="020B0604030504040204" pitchFamily="34" charset="0"/>
              <a:ea typeface="Verdana" panose="020B0604030504040204" pitchFamily="34" charset="0"/>
            </a:endParaRPr>
          </a:p>
        </p:txBody>
      </p:sp>
      <p:sp>
        <p:nvSpPr>
          <p:cNvPr id="12" name="TextBox 11">
            <a:extLst>
              <a:ext uri="{FF2B5EF4-FFF2-40B4-BE49-F238E27FC236}">
                <a16:creationId xmlns:a16="http://schemas.microsoft.com/office/drawing/2014/main" id="{D257AB3E-771C-4CE2-81D2-4B1847E283A5}"/>
              </a:ext>
            </a:extLst>
          </p:cNvPr>
          <p:cNvSpPr txBox="1"/>
          <p:nvPr/>
        </p:nvSpPr>
        <p:spPr>
          <a:xfrm>
            <a:off x="237996" y="2814906"/>
            <a:ext cx="8668007" cy="3735318"/>
          </a:xfrm>
          <a:prstGeom prst="rect">
            <a:avLst/>
          </a:prstGeom>
          <a:noFill/>
        </p:spPr>
        <p:txBody>
          <a:bodyPr wrap="square">
            <a:spAutoFit/>
          </a:bodyPr>
          <a:lstStyle/>
          <a:p>
            <a:pPr marL="171450" indent="-171450" algn="just">
              <a:lnSpc>
                <a:spcPct val="200000"/>
              </a:lnSpc>
              <a:buFont typeface="Arial" panose="020B0604020202020204" pitchFamily="34" charset="0"/>
              <a:buChar char="•"/>
            </a:pPr>
            <a:endParaRPr lang="en-US" sz="1000" dirty="0">
              <a:latin typeface="Verdana" panose="020B0604030504040204" pitchFamily="34" charset="0"/>
              <a:ea typeface="Verdana" panose="020B0604030504040204" pitchFamily="34" charset="0"/>
            </a:endParaRPr>
          </a:p>
          <a:p>
            <a:pPr marL="171450" indent="-171450" algn="just">
              <a:lnSpc>
                <a:spcPct val="200000"/>
              </a:lnSpc>
              <a:buFont typeface="Arial" panose="020B0604020202020204" pitchFamily="34" charset="0"/>
              <a:buChar char="•"/>
            </a:pPr>
            <a:r>
              <a:rPr lang="en-US" sz="1000" dirty="0" err="1">
                <a:latin typeface="Verdana" panose="020B0604030504040204" pitchFamily="34" charset="0"/>
                <a:ea typeface="Verdana" panose="020B0604030504040204" pitchFamily="34" charset="0"/>
              </a:rPr>
              <a:t>Xella</a:t>
            </a:r>
            <a:r>
              <a:rPr lang="en-US" sz="1000" dirty="0">
                <a:latin typeface="Verdana" panose="020B0604030504040204" pitchFamily="34" charset="0"/>
                <a:ea typeface="Verdana" panose="020B0604030504040204" pitchFamily="34" charset="0"/>
              </a:rPr>
              <a:t> is systematically directing their value-adding toward resource conservation and recyclability, they have paved the way for an environmentally friendly, future-proof business model</a:t>
            </a:r>
          </a:p>
          <a:p>
            <a:pPr marL="171450" indent="-171450" algn="just">
              <a:lnSpc>
                <a:spcPct val="200000"/>
              </a:lnSpc>
              <a:buFont typeface="Arial" panose="020B0604020202020204" pitchFamily="34" charset="0"/>
              <a:buChar char="•"/>
            </a:pPr>
            <a:r>
              <a:rPr lang="en-US" sz="1000" dirty="0">
                <a:latin typeface="Verdana" panose="020B0604030504040204" pitchFamily="34" charset="0"/>
                <a:ea typeface="Verdana" panose="020B0604030504040204" pitchFamily="34" charset="0"/>
              </a:rPr>
              <a:t>They purchased Raw materials from the local region (for </a:t>
            </a:r>
            <a:r>
              <a:rPr lang="en-IN" sz="1000" dirty="0"/>
              <a:t>Short-distance procurement</a:t>
            </a:r>
            <a:r>
              <a:rPr lang="en-US" sz="1000" dirty="0">
                <a:latin typeface="Verdana" panose="020B0604030504040204" pitchFamily="34" charset="0"/>
                <a:ea typeface="Verdana" panose="020B0604030504040204" pitchFamily="34" charset="0"/>
              </a:rPr>
              <a:t> ) – for short freight routes and a strong local economy </a:t>
            </a:r>
          </a:p>
          <a:p>
            <a:pPr marL="171450" indent="-171450" algn="just">
              <a:lnSpc>
                <a:spcPct val="200000"/>
              </a:lnSpc>
              <a:buFont typeface="Arial" panose="020B0604020202020204" pitchFamily="34" charset="0"/>
              <a:buChar char="•"/>
            </a:pPr>
            <a:r>
              <a:rPr lang="en-US" sz="1000" dirty="0">
                <a:latin typeface="Verdana" panose="020B0604030504040204" pitchFamily="34" charset="0"/>
                <a:ea typeface="Verdana" panose="020B0604030504040204" pitchFamily="34" charset="0"/>
              </a:rPr>
              <a:t>Their products have high thermal-insulation performance and deliver cost advantages from modular, highly standardized, and digitized production methods, letting them enable affordable housing that satisfies the energy-efficiency requirements of today and tomorrow, thus making a significant contribution to the social aspect of sustainability</a:t>
            </a:r>
          </a:p>
          <a:p>
            <a:pPr marL="171450" indent="-171450" algn="just">
              <a:lnSpc>
                <a:spcPct val="200000"/>
              </a:lnSpc>
              <a:buFont typeface="Arial" panose="020B0604020202020204" pitchFamily="34" charset="0"/>
              <a:buChar char="•"/>
            </a:pPr>
            <a:endParaRPr lang="en-US" sz="1000" dirty="0">
              <a:latin typeface="Verdana" panose="020B0604030504040204" pitchFamily="34" charset="0"/>
              <a:ea typeface="Verdana" panose="020B0604030504040204" pitchFamily="34" charset="0"/>
            </a:endParaRPr>
          </a:p>
          <a:p>
            <a:pPr marL="171450" indent="-171450" algn="just">
              <a:lnSpc>
                <a:spcPct val="200000"/>
              </a:lnSpc>
              <a:buFont typeface="Arial" panose="020B0604020202020204" pitchFamily="34" charset="0"/>
              <a:buChar char="•"/>
            </a:pPr>
            <a:r>
              <a:rPr lang="en-US" sz="1000" dirty="0">
                <a:latin typeface="Verdana" panose="020B0604030504040204" pitchFamily="34" charset="0"/>
                <a:ea typeface="Verdana" panose="020B0604030504040204" pitchFamily="34" charset="0"/>
              </a:rPr>
              <a:t>They have focused on innovation and continual improvement &amp; believed that they can have the perfect preparation for the challenges of the future in achieving an environment- and human-friendly economy.</a:t>
            </a:r>
          </a:p>
          <a:p>
            <a:pPr algn="just">
              <a:lnSpc>
                <a:spcPct val="200000"/>
              </a:lnSpc>
            </a:pPr>
            <a:endParaRPr lang="en-US" sz="1000" dirty="0">
              <a:latin typeface="Verdana" panose="020B0604030504040204" pitchFamily="34" charset="0"/>
              <a:ea typeface="Verdana" panose="020B0604030504040204" pitchFamily="34" charset="0"/>
            </a:endParaRPr>
          </a:p>
        </p:txBody>
      </p:sp>
      <p:sp>
        <p:nvSpPr>
          <p:cNvPr id="13" name="Text Placeholder 1">
            <a:extLst>
              <a:ext uri="{FF2B5EF4-FFF2-40B4-BE49-F238E27FC236}">
                <a16:creationId xmlns:a16="http://schemas.microsoft.com/office/drawing/2014/main" id="{EBC7779D-3CC9-449D-BDF5-9D1488EA4AE2}"/>
              </a:ext>
            </a:extLst>
          </p:cNvPr>
          <p:cNvSpPr>
            <a:spLocks noGrp="1"/>
          </p:cNvSpPr>
          <p:nvPr>
            <p:ph type="body" sz="quarter" idx="4294967295"/>
          </p:nvPr>
        </p:nvSpPr>
        <p:spPr>
          <a:xfrm>
            <a:off x="237996" y="2850733"/>
            <a:ext cx="7863840" cy="457200"/>
          </a:xfrm>
        </p:spPr>
        <p:txBody>
          <a:bodyPr/>
          <a:lstStyle/>
          <a:p>
            <a:pPr>
              <a:lnSpc>
                <a:spcPct val="200000"/>
              </a:lnSpc>
            </a:pPr>
            <a:r>
              <a:rPr lang="en-US" sz="1100" dirty="0">
                <a:solidFill>
                  <a:schemeClr val="tx1"/>
                </a:solidFill>
                <a:latin typeface="Verdana" panose="020B0604030504040204" pitchFamily="34" charset="0"/>
                <a:ea typeface="Verdana" panose="020B0604030504040204" pitchFamily="34" charset="0"/>
                <a:cs typeface="+mn-cs"/>
              </a:rPr>
              <a:t>Risk &amp; Opportunity</a:t>
            </a:r>
            <a:endParaRPr lang="en-IN" sz="1100" dirty="0">
              <a:solidFill>
                <a:schemeClr val="tx1"/>
              </a:solidFill>
              <a:latin typeface="Verdana" panose="020B0604030504040204" pitchFamily="34" charset="0"/>
              <a:ea typeface="Verdana" panose="020B0604030504040204" pitchFamily="34" charset="0"/>
              <a:cs typeface="+mn-cs"/>
            </a:endParaRPr>
          </a:p>
          <a:p>
            <a:endParaRPr lang="en-IN" dirty="0"/>
          </a:p>
        </p:txBody>
      </p:sp>
      <p:pic>
        <p:nvPicPr>
          <p:cNvPr id="14" name="Picture 2" descr="Xella - Wikipedia">
            <a:extLst>
              <a:ext uri="{FF2B5EF4-FFF2-40B4-BE49-F238E27FC236}">
                <a16:creationId xmlns:a16="http://schemas.microsoft.com/office/drawing/2014/main" id="{9A50A7AF-F7DA-4FE4-851A-D4F5A03A7D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7372" y="163010"/>
            <a:ext cx="1553028" cy="5352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596438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23A1C5B-177D-4117-AAF4-5D0F2612D653}"/>
              </a:ext>
            </a:extLst>
          </p:cNvPr>
          <p:cNvSpPr>
            <a:spLocks noGrp="1"/>
          </p:cNvSpPr>
          <p:nvPr>
            <p:ph type="body" sz="quarter" idx="4294967295"/>
          </p:nvPr>
        </p:nvSpPr>
        <p:spPr>
          <a:xfrm>
            <a:off x="1977807" y="202033"/>
            <a:ext cx="6007954" cy="457200"/>
          </a:xfrm>
        </p:spPr>
        <p:txBody>
          <a:bodyPr>
            <a:normAutofit/>
          </a:bodyPr>
          <a:lstStyle/>
          <a:p>
            <a:pPr marL="0" indent="0">
              <a:buNone/>
            </a:pPr>
            <a:r>
              <a:rPr lang="en-US" sz="1200" b="1" dirty="0">
                <a:latin typeface="Verdana" panose="020B0604030504040204" pitchFamily="34" charset="0"/>
                <a:ea typeface="Verdana" panose="020B0604030504040204" pitchFamily="34" charset="0"/>
              </a:rPr>
              <a:t>ESG (Environmental, Social &amp; Governance) Performance Directives</a:t>
            </a:r>
            <a:endParaRPr lang="en-IN" sz="1200" b="1" dirty="0">
              <a:latin typeface="Verdana" panose="020B0604030504040204" pitchFamily="34" charset="0"/>
              <a:ea typeface="Verdana" panose="020B0604030504040204" pitchFamily="34" charset="0"/>
            </a:endParaRPr>
          </a:p>
        </p:txBody>
      </p:sp>
      <p:sp>
        <p:nvSpPr>
          <p:cNvPr id="5" name="Rectangle 4">
            <a:extLst>
              <a:ext uri="{FF2B5EF4-FFF2-40B4-BE49-F238E27FC236}">
                <a16:creationId xmlns:a16="http://schemas.microsoft.com/office/drawing/2014/main" id="{68644F15-254D-4A48-A78B-E3EDC171352A}"/>
              </a:ext>
            </a:extLst>
          </p:cNvPr>
          <p:cNvSpPr/>
          <p:nvPr/>
        </p:nvSpPr>
        <p:spPr>
          <a:xfrm>
            <a:off x="214364" y="809449"/>
            <a:ext cx="8506735" cy="2371966"/>
          </a:xfrm>
          <a:prstGeom prst="rect">
            <a:avLst/>
          </a:prstGeom>
          <a:solidFill>
            <a:srgbClr val="B2D3A3"/>
          </a:solidFill>
        </p:spPr>
        <p:style>
          <a:lnRef idx="1">
            <a:schemeClr val="accent3"/>
          </a:lnRef>
          <a:fillRef idx="2">
            <a:schemeClr val="accent3"/>
          </a:fillRef>
          <a:effectRef idx="1">
            <a:schemeClr val="accent3"/>
          </a:effectRef>
          <a:fontRef idx="minor">
            <a:schemeClr val="dk1"/>
          </a:fontRef>
        </p:style>
        <p:txBody>
          <a:bodyPr rtlCol="0" anchor="ctr"/>
          <a:lstStyle/>
          <a:p>
            <a:pPr algn="just"/>
            <a:r>
              <a:rPr lang="en-US" sz="1200" b="1" dirty="0">
                <a:latin typeface="Verdana" panose="020B0604030504040204" pitchFamily="34" charset="0"/>
                <a:ea typeface="Verdana" panose="020B0604030504040204" pitchFamily="34" charset="0"/>
              </a:rPr>
              <a:t>Environmental:</a:t>
            </a:r>
          </a:p>
          <a:p>
            <a:pPr algn="just"/>
            <a:endParaRPr lang="en-US" sz="1000" dirty="0">
              <a:latin typeface="Verdana" panose="020B0604030504040204" pitchFamily="34" charset="0"/>
              <a:ea typeface="Verdana" panose="020B0604030504040204" pitchFamily="34" charset="0"/>
            </a:endParaRPr>
          </a:p>
          <a:p>
            <a:pPr marL="285750" indent="-285750" algn="just">
              <a:lnSpc>
                <a:spcPct val="200000"/>
              </a:lnSpc>
              <a:buFont typeface="Arial" panose="020B0604020202020204" pitchFamily="34" charset="0"/>
              <a:buChar char="•"/>
            </a:pPr>
            <a:r>
              <a:rPr lang="en-US" sz="1000" dirty="0">
                <a:latin typeface="Verdana" panose="020B0604030504040204" pitchFamily="34" charset="0"/>
                <a:ea typeface="Verdana" panose="020B0604030504040204" pitchFamily="34" charset="0"/>
              </a:rPr>
              <a:t>Expansion of energy-efficient production processes and technologies</a:t>
            </a:r>
          </a:p>
          <a:p>
            <a:pPr marL="285750" indent="-285750" algn="just">
              <a:lnSpc>
                <a:spcPct val="200000"/>
              </a:lnSpc>
              <a:buFont typeface="Arial" panose="020B0604020202020204" pitchFamily="34" charset="0"/>
              <a:buChar char="•"/>
            </a:pPr>
            <a:r>
              <a:rPr lang="en-US" sz="1000" dirty="0">
                <a:latin typeface="Verdana" panose="020B0604030504040204" pitchFamily="34" charset="0"/>
                <a:ea typeface="Verdana" panose="020B0604030504040204" pitchFamily="34" charset="0"/>
              </a:rPr>
              <a:t>Increased proportion of renewable forms of energy</a:t>
            </a:r>
          </a:p>
          <a:p>
            <a:pPr marL="285750" indent="-285750" algn="just">
              <a:lnSpc>
                <a:spcPct val="200000"/>
              </a:lnSpc>
              <a:buFont typeface="Arial" panose="020B0604020202020204" pitchFamily="34" charset="0"/>
              <a:buChar char="•"/>
            </a:pPr>
            <a:r>
              <a:rPr lang="en-US" sz="1000" dirty="0">
                <a:latin typeface="Verdana" panose="020B0604030504040204" pitchFamily="34" charset="0"/>
                <a:ea typeface="Verdana" panose="020B0604030504040204" pitchFamily="34" charset="0"/>
              </a:rPr>
              <a:t>Increase of recycled materials in product manufacturing </a:t>
            </a:r>
          </a:p>
          <a:p>
            <a:pPr marL="285750" indent="-285750" algn="just">
              <a:lnSpc>
                <a:spcPct val="200000"/>
              </a:lnSpc>
              <a:buFont typeface="Arial" panose="020B0604020202020204" pitchFamily="34" charset="0"/>
              <a:buChar char="•"/>
            </a:pPr>
            <a:r>
              <a:rPr lang="en-US" sz="1000" dirty="0">
                <a:latin typeface="Verdana" panose="020B0604030504040204" pitchFamily="34" charset="0"/>
                <a:ea typeface="Verdana" panose="020B0604030504040204" pitchFamily="34" charset="0"/>
              </a:rPr>
              <a:t> Improved circular-economy compatibility in our products and processes</a:t>
            </a:r>
          </a:p>
          <a:p>
            <a:pPr marL="285750" indent="-285750" algn="just">
              <a:lnSpc>
                <a:spcPct val="200000"/>
              </a:lnSpc>
              <a:buFont typeface="Arial" panose="020B0604020202020204" pitchFamily="34" charset="0"/>
              <a:buChar char="•"/>
            </a:pPr>
            <a:r>
              <a:rPr lang="en-US" sz="1000" dirty="0">
                <a:latin typeface="Verdana" panose="020B0604030504040204" pitchFamily="34" charset="0"/>
                <a:ea typeface="Verdana" panose="020B0604030504040204" pitchFamily="34" charset="0"/>
              </a:rPr>
              <a:t>30% reduction of CO2 emission intensity (scope 1 and 2) by 2030* </a:t>
            </a:r>
          </a:p>
          <a:p>
            <a:pPr marL="285750" indent="-285750" algn="just">
              <a:lnSpc>
                <a:spcPct val="200000"/>
              </a:lnSpc>
              <a:buFont typeface="Arial" panose="020B0604020202020204" pitchFamily="34" charset="0"/>
              <a:buChar char="•"/>
            </a:pPr>
            <a:r>
              <a:rPr lang="en-US" sz="1000" dirty="0">
                <a:latin typeface="Verdana" panose="020B0604030504040204" pitchFamily="34" charset="0"/>
                <a:ea typeface="Verdana" panose="020B0604030504040204" pitchFamily="34" charset="0"/>
              </a:rPr>
              <a:t>Minimum 80% of input from recycled and reprocessed glass in mineral wool production by 2030</a:t>
            </a:r>
            <a:endParaRPr lang="en-IN" sz="1000" dirty="0">
              <a:latin typeface="Verdana" panose="020B0604030504040204" pitchFamily="34" charset="0"/>
              <a:ea typeface="Verdana" panose="020B0604030504040204" pitchFamily="34" charset="0"/>
            </a:endParaRPr>
          </a:p>
        </p:txBody>
      </p:sp>
      <p:sp>
        <p:nvSpPr>
          <p:cNvPr id="8" name="Rectangle 7">
            <a:extLst>
              <a:ext uri="{FF2B5EF4-FFF2-40B4-BE49-F238E27FC236}">
                <a16:creationId xmlns:a16="http://schemas.microsoft.com/office/drawing/2014/main" id="{7644CF58-08DB-46D0-89F1-0AEB464ED39F}"/>
              </a:ext>
            </a:extLst>
          </p:cNvPr>
          <p:cNvSpPr/>
          <p:nvPr/>
        </p:nvSpPr>
        <p:spPr>
          <a:xfrm>
            <a:off x="199851" y="3544843"/>
            <a:ext cx="8522118" cy="2504265"/>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just">
              <a:lnSpc>
                <a:spcPct val="200000"/>
              </a:lnSpc>
            </a:pPr>
            <a:r>
              <a:rPr lang="en-US" sz="1200" b="1" dirty="0">
                <a:latin typeface="Verdana" panose="020B0604030504040204" pitchFamily="34" charset="0"/>
                <a:ea typeface="Verdana" panose="020B0604030504040204" pitchFamily="34" charset="0"/>
              </a:rPr>
              <a:t>Social</a:t>
            </a:r>
          </a:p>
          <a:p>
            <a:pPr marL="285750" indent="-285750" algn="just">
              <a:lnSpc>
                <a:spcPct val="200000"/>
              </a:lnSpc>
              <a:buFont typeface="Arial" panose="020B0604020202020204" pitchFamily="34" charset="0"/>
              <a:buChar char="•"/>
            </a:pPr>
            <a:r>
              <a:rPr lang="en-US" sz="1200" dirty="0">
                <a:latin typeface="Verdana" panose="020B0604030504040204" pitchFamily="34" charset="0"/>
                <a:ea typeface="Verdana" panose="020B0604030504040204" pitchFamily="34" charset="0"/>
              </a:rPr>
              <a:t> </a:t>
            </a:r>
            <a:r>
              <a:rPr lang="en-US" sz="1000" dirty="0">
                <a:latin typeface="Verdana" panose="020B0604030504040204" pitchFamily="34" charset="0"/>
                <a:ea typeface="Verdana" panose="020B0604030504040204" pitchFamily="34" charset="0"/>
              </a:rPr>
              <a:t>0 occupational accidents </a:t>
            </a:r>
          </a:p>
          <a:p>
            <a:pPr marL="285750" indent="-285750" algn="just">
              <a:lnSpc>
                <a:spcPct val="200000"/>
              </a:lnSpc>
              <a:buFont typeface="Arial" panose="020B0604020202020204" pitchFamily="34" charset="0"/>
              <a:buChar char="•"/>
            </a:pPr>
            <a:r>
              <a:rPr lang="en-US" sz="1000" dirty="0">
                <a:latin typeface="Verdana" panose="020B0604030504040204" pitchFamily="34" charset="0"/>
                <a:ea typeface="Verdana" panose="020B0604030504040204" pitchFamily="34" charset="0"/>
              </a:rPr>
              <a:t>40 % reduction of lost-time injury frequency rate by 2025*</a:t>
            </a:r>
          </a:p>
          <a:p>
            <a:pPr marL="285750" indent="-285750" algn="just">
              <a:lnSpc>
                <a:spcPct val="200000"/>
              </a:lnSpc>
              <a:buFont typeface="Arial" panose="020B0604020202020204" pitchFamily="34" charset="0"/>
              <a:buChar char="•"/>
            </a:pPr>
            <a:r>
              <a:rPr lang="en-US" sz="1000" dirty="0">
                <a:latin typeface="Verdana" panose="020B0604030504040204" pitchFamily="34" charset="0"/>
                <a:ea typeface="Verdana" panose="020B0604030504040204" pitchFamily="34" charset="0"/>
              </a:rPr>
              <a:t>25 % share of female managers at Group level by 2025 </a:t>
            </a:r>
          </a:p>
          <a:p>
            <a:pPr marL="285750" indent="-285750" algn="just">
              <a:lnSpc>
                <a:spcPct val="200000"/>
              </a:lnSpc>
              <a:buFont typeface="Arial" panose="020B0604020202020204" pitchFamily="34" charset="0"/>
              <a:buChar char="•"/>
            </a:pPr>
            <a:r>
              <a:rPr lang="en-US" sz="1000" dirty="0">
                <a:latin typeface="Verdana" panose="020B0604030504040204" pitchFamily="34" charset="0"/>
                <a:ea typeface="Verdana" panose="020B0604030504040204" pitchFamily="34" charset="0"/>
              </a:rPr>
              <a:t>10% increase in annual training hours per employee by 2025*</a:t>
            </a:r>
          </a:p>
          <a:p>
            <a:pPr marL="285750" indent="-285750" algn="just">
              <a:lnSpc>
                <a:spcPct val="200000"/>
              </a:lnSpc>
              <a:buFont typeface="Arial" panose="020B0604020202020204" pitchFamily="34" charset="0"/>
              <a:buChar char="•"/>
            </a:pPr>
            <a:r>
              <a:rPr lang="en-US" sz="1000" dirty="0">
                <a:latin typeface="Verdana" panose="020B0604030504040204" pitchFamily="34" charset="0"/>
                <a:ea typeface="Verdana" panose="020B0604030504040204" pitchFamily="34" charset="0"/>
              </a:rPr>
              <a:t>Occupational safety and health </a:t>
            </a:r>
          </a:p>
          <a:p>
            <a:pPr marL="285750" indent="-285750" algn="just">
              <a:lnSpc>
                <a:spcPct val="200000"/>
              </a:lnSpc>
              <a:buFont typeface="Arial" panose="020B0604020202020204" pitchFamily="34" charset="0"/>
              <a:buChar char="•"/>
            </a:pPr>
            <a:r>
              <a:rPr lang="en-US" sz="1000" dirty="0">
                <a:latin typeface="Verdana" panose="020B0604030504040204" pitchFamily="34" charset="0"/>
                <a:ea typeface="Verdana" panose="020B0604030504040204" pitchFamily="34" charset="0"/>
              </a:rPr>
              <a:t>Development and performance of our employees</a:t>
            </a:r>
          </a:p>
          <a:p>
            <a:pPr marL="285750" indent="-285750" algn="just">
              <a:lnSpc>
                <a:spcPct val="200000"/>
              </a:lnSpc>
              <a:buFont typeface="Arial" panose="020B0604020202020204" pitchFamily="34" charset="0"/>
              <a:buChar char="•"/>
            </a:pPr>
            <a:r>
              <a:rPr lang="en-US" sz="1000" dirty="0">
                <a:latin typeface="Verdana" panose="020B0604030504040204" pitchFamily="34" charset="0"/>
                <a:ea typeface="Verdana" panose="020B0604030504040204" pitchFamily="34" charset="0"/>
              </a:rPr>
              <a:t>Diversity and equal opportunity in the working world</a:t>
            </a:r>
            <a:endParaRPr lang="en-IN" sz="1000" dirty="0">
              <a:latin typeface="Verdana" panose="020B0604030504040204" pitchFamily="34" charset="0"/>
              <a:ea typeface="Verdana" panose="020B0604030504040204" pitchFamily="34" charset="0"/>
            </a:endParaRPr>
          </a:p>
        </p:txBody>
      </p:sp>
      <p:pic>
        <p:nvPicPr>
          <p:cNvPr id="6" name="Picture 2" descr="Xella - Wikipedia">
            <a:extLst>
              <a:ext uri="{FF2B5EF4-FFF2-40B4-BE49-F238E27FC236}">
                <a16:creationId xmlns:a16="http://schemas.microsoft.com/office/drawing/2014/main" id="{02FD7138-6591-4A78-836F-08D6091E78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7372" y="163010"/>
            <a:ext cx="1553028" cy="5352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11524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910DF74-DD8B-4DFF-A3E7-8ED2503077AE}"/>
              </a:ext>
            </a:extLst>
          </p:cNvPr>
          <p:cNvSpPr>
            <a:spLocks noGrp="1"/>
          </p:cNvSpPr>
          <p:nvPr>
            <p:ph type="body" sz="quarter" idx="4294967295"/>
          </p:nvPr>
        </p:nvSpPr>
        <p:spPr>
          <a:xfrm>
            <a:off x="250825" y="202454"/>
            <a:ext cx="7863840" cy="304152"/>
          </a:xfrm>
        </p:spPr>
        <p:txBody>
          <a:bodyPr>
            <a:normAutofit/>
          </a:bodyPr>
          <a:lstStyle/>
          <a:p>
            <a:pPr marL="0" indent="0">
              <a:buNone/>
            </a:pPr>
            <a:r>
              <a:rPr lang="en-US" sz="1400" b="1" dirty="0">
                <a:latin typeface="Verdana" panose="020B0604030504040204" pitchFamily="34" charset="0"/>
                <a:ea typeface="Verdana" panose="020B0604030504040204" pitchFamily="34" charset="0"/>
              </a:rPr>
              <a:t>Product Overview &amp; Definition</a:t>
            </a:r>
            <a:endParaRPr lang="en-IN" sz="1400" b="1" dirty="0">
              <a:latin typeface="Verdana" panose="020B0604030504040204" pitchFamily="34" charset="0"/>
              <a:ea typeface="Verdana" panose="020B0604030504040204" pitchFamily="34" charset="0"/>
            </a:endParaRPr>
          </a:p>
        </p:txBody>
      </p:sp>
      <p:sp>
        <p:nvSpPr>
          <p:cNvPr id="5" name="TextBox 4">
            <a:extLst>
              <a:ext uri="{FF2B5EF4-FFF2-40B4-BE49-F238E27FC236}">
                <a16:creationId xmlns:a16="http://schemas.microsoft.com/office/drawing/2014/main" id="{79884681-B9BE-4CC7-BC30-5D468A020B4C}"/>
              </a:ext>
            </a:extLst>
          </p:cNvPr>
          <p:cNvSpPr txBox="1"/>
          <p:nvPr/>
        </p:nvSpPr>
        <p:spPr>
          <a:xfrm>
            <a:off x="249445" y="883263"/>
            <a:ext cx="8551655" cy="2138727"/>
          </a:xfrm>
          <a:prstGeom prst="rect">
            <a:avLst/>
          </a:prstGeom>
          <a:solidFill>
            <a:schemeClr val="tx2"/>
          </a:solidFill>
          <a:ln>
            <a:solidFill>
              <a:schemeClr val="tx1"/>
            </a:solidFill>
          </a:ln>
        </p:spPr>
        <p:txBody>
          <a:bodyPr wrap="square" rtlCol="0">
            <a:spAutoFit/>
          </a:bodyPr>
          <a:lstStyle/>
          <a:p>
            <a:pPr algn="just">
              <a:lnSpc>
                <a:spcPct val="150000"/>
              </a:lnSpc>
            </a:pPr>
            <a:r>
              <a:rPr lang="en-US" sz="1000" b="1" dirty="0">
                <a:solidFill>
                  <a:schemeClr val="bg1"/>
                </a:solidFill>
                <a:latin typeface="Verdana" panose="020B0604030504040204" pitchFamily="34" charset="0"/>
                <a:ea typeface="Verdana" panose="020B0604030504040204" pitchFamily="34" charset="0"/>
              </a:rPr>
              <a:t>Autoclaved Aerated Concrete</a:t>
            </a:r>
            <a:r>
              <a:rPr lang="en-US" sz="1000" dirty="0">
                <a:solidFill>
                  <a:schemeClr val="bg1"/>
                </a:solidFill>
                <a:latin typeface="Verdana" panose="020B0604030504040204" pitchFamily="34" charset="0"/>
                <a:ea typeface="Verdana" panose="020B0604030504040204" pitchFamily="34" charset="0"/>
              </a:rPr>
              <a:t>, also known as AAC, is a lightweight building material that is used widely in Asia, Europe &amp; all over the world. It was first made in Sweden in the 1920’s and has been used as a building material ever since. AAC, Autoclaved Aerated Concrete, is a pre-cast concrete that is lightweight due to gas bubbles that form and are trapped in it due to a chemical reaction between the ingredients. The material should undergo a final curing process in an autoclave oven before being used.9 The manufacturing process of AAC includes mixing of the ingredients - Portland cement, fly ash, lime, sand, water and aluminum powder or paste - and then pouring them into a mold. The chemical reaction between the lime and aluminum produces microscopic hydrogen bubbles. Creation of the hydrogen gas and therefore bubbles in the structure of the AAC increases the volume of the final product from 33% to up to five times its raw materials original volume. The product then is cut using a set of thin wires and cured in an autoclave. The final AAC product can be used for wall, floor, roof, cladding, and other purposes</a:t>
            </a:r>
            <a:endParaRPr lang="en-IN" sz="1000" dirty="0">
              <a:solidFill>
                <a:schemeClr val="bg1"/>
              </a:solidFill>
              <a:latin typeface="Verdana" panose="020B0604030504040204" pitchFamily="34" charset="0"/>
              <a:ea typeface="Verdana" panose="020B0604030504040204" pitchFamily="34" charset="0"/>
            </a:endParaRPr>
          </a:p>
        </p:txBody>
      </p:sp>
      <p:sp>
        <p:nvSpPr>
          <p:cNvPr id="7" name="TextBox 6">
            <a:extLst>
              <a:ext uri="{FF2B5EF4-FFF2-40B4-BE49-F238E27FC236}">
                <a16:creationId xmlns:a16="http://schemas.microsoft.com/office/drawing/2014/main" id="{70DD69A7-9054-4AA7-9AB5-37A19C791E49}"/>
              </a:ext>
            </a:extLst>
          </p:cNvPr>
          <p:cNvSpPr txBox="1"/>
          <p:nvPr/>
        </p:nvSpPr>
        <p:spPr>
          <a:xfrm>
            <a:off x="249445" y="3155216"/>
            <a:ext cx="4322555" cy="2138727"/>
          </a:xfrm>
          <a:prstGeom prst="rect">
            <a:avLst/>
          </a:prstGeom>
          <a:solidFill>
            <a:schemeClr val="accent2">
              <a:lumMod val="40000"/>
              <a:lumOff val="60000"/>
            </a:schemeClr>
          </a:solidFill>
        </p:spPr>
        <p:txBody>
          <a:bodyPr wrap="square" rtlCol="0">
            <a:spAutoFit/>
          </a:bodyPr>
          <a:lstStyle/>
          <a:p>
            <a:pPr>
              <a:lnSpc>
                <a:spcPct val="150000"/>
              </a:lnSpc>
            </a:pPr>
            <a:r>
              <a:rPr lang="en-IN" sz="1000" b="1" dirty="0">
                <a:latin typeface="Verdana" panose="020B0604030504040204" pitchFamily="34" charset="0"/>
                <a:ea typeface="Verdana" panose="020B0604030504040204" pitchFamily="34" charset="0"/>
              </a:rPr>
              <a:t>Composition:</a:t>
            </a:r>
          </a:p>
          <a:p>
            <a:pPr>
              <a:lnSpc>
                <a:spcPct val="150000"/>
              </a:lnSpc>
            </a:pPr>
            <a:r>
              <a:rPr lang="en-IN" sz="1000" dirty="0">
                <a:latin typeface="Verdana" panose="020B0604030504040204" pitchFamily="34" charset="0"/>
                <a:ea typeface="Verdana" panose="020B0604030504040204" pitchFamily="34" charset="0"/>
              </a:rPr>
              <a:t>2Al + 3Ca (OH)2 + 6H2O3 + </a:t>
            </a:r>
            <a:r>
              <a:rPr lang="en-IN" sz="1000" dirty="0" err="1">
                <a:latin typeface="Verdana" panose="020B0604030504040204" pitchFamily="34" charset="0"/>
                <a:ea typeface="Verdana" panose="020B0604030504040204" pitchFamily="34" charset="0"/>
              </a:rPr>
              <a:t>CaO</a:t>
            </a:r>
            <a:r>
              <a:rPr lang="en-IN" sz="1000" dirty="0">
                <a:latin typeface="Verdana" panose="020B0604030504040204" pitchFamily="34" charset="0"/>
                <a:ea typeface="Verdana" panose="020B0604030504040204" pitchFamily="34" charset="0"/>
              </a:rPr>
              <a:t>+ Al2O3 + 3H2</a:t>
            </a:r>
          </a:p>
          <a:p>
            <a:pPr>
              <a:lnSpc>
                <a:spcPct val="150000"/>
              </a:lnSpc>
            </a:pPr>
            <a:r>
              <a:rPr lang="en-IN" sz="1000" dirty="0" err="1">
                <a:latin typeface="Verdana" panose="020B0604030504040204" pitchFamily="34" charset="0"/>
                <a:ea typeface="Verdana" panose="020B0604030504040204" pitchFamily="34" charset="0"/>
              </a:rPr>
              <a:t>Aluminum</a:t>
            </a:r>
            <a:r>
              <a:rPr lang="en-IN" sz="1000" dirty="0">
                <a:latin typeface="Verdana" panose="020B0604030504040204" pitchFamily="34" charset="0"/>
                <a:ea typeface="Verdana" panose="020B0604030504040204" pitchFamily="34" charset="0"/>
              </a:rPr>
              <a:t> powder + Hydrated lime Tricalcium hydrate + Hydrogen. (Water, cement quicklime, </a:t>
            </a:r>
            <a:r>
              <a:rPr lang="en-IN" sz="1000" dirty="0" err="1">
                <a:latin typeface="Verdana" panose="020B0604030504040204" pitchFamily="34" charset="0"/>
                <a:ea typeface="Verdana" panose="020B0604030504040204" pitchFamily="34" charset="0"/>
              </a:rPr>
              <a:t>aluminum</a:t>
            </a:r>
            <a:r>
              <a:rPr lang="en-IN" sz="1000" dirty="0">
                <a:latin typeface="Verdana" panose="020B0604030504040204" pitchFamily="34" charset="0"/>
                <a:ea typeface="Verdana" panose="020B0604030504040204" pitchFamily="34" charset="0"/>
              </a:rPr>
              <a:t> powder, and sand) 0.6-0.65%, 10-20% 20%, 8%, 3%, 69%</a:t>
            </a:r>
          </a:p>
          <a:p>
            <a:pPr>
              <a:lnSpc>
                <a:spcPct val="150000"/>
              </a:lnSpc>
            </a:pPr>
            <a:endParaRPr lang="en-IN" sz="1000" dirty="0">
              <a:latin typeface="Verdana" panose="020B0604030504040204" pitchFamily="34" charset="0"/>
              <a:ea typeface="Verdana" panose="020B0604030504040204" pitchFamily="34" charset="0"/>
            </a:endParaRPr>
          </a:p>
          <a:p>
            <a:pPr>
              <a:lnSpc>
                <a:spcPct val="150000"/>
              </a:lnSpc>
            </a:pPr>
            <a:r>
              <a:rPr lang="en-IN" sz="1000" b="1" dirty="0">
                <a:latin typeface="Verdana" panose="020B0604030504040204" pitchFamily="34" charset="0"/>
                <a:ea typeface="Verdana" panose="020B0604030504040204" pitchFamily="34" charset="0"/>
              </a:rPr>
              <a:t>CO2 emissions:</a:t>
            </a:r>
          </a:p>
          <a:p>
            <a:pPr>
              <a:lnSpc>
                <a:spcPct val="150000"/>
              </a:lnSpc>
            </a:pPr>
            <a:r>
              <a:rPr lang="en-US" sz="1000" dirty="0">
                <a:latin typeface="Verdana" panose="020B0604030504040204" pitchFamily="34" charset="0"/>
                <a:ea typeface="Verdana" panose="020B0604030504040204" pitchFamily="34" charset="0"/>
              </a:rPr>
              <a:t>1.5 kg of CO2 is emitted for every 1 sq. ft of carpet area of AAC blocks</a:t>
            </a:r>
            <a:endParaRPr lang="en-IN" sz="1000" dirty="0">
              <a:latin typeface="Verdana" panose="020B0604030504040204" pitchFamily="34" charset="0"/>
              <a:ea typeface="Verdana" panose="020B0604030504040204" pitchFamily="34" charset="0"/>
            </a:endParaRPr>
          </a:p>
        </p:txBody>
      </p:sp>
      <p:sp>
        <p:nvSpPr>
          <p:cNvPr id="18" name="TextBox 17">
            <a:extLst>
              <a:ext uri="{FF2B5EF4-FFF2-40B4-BE49-F238E27FC236}">
                <a16:creationId xmlns:a16="http://schemas.microsoft.com/office/drawing/2014/main" id="{06AFFC38-CE09-4E99-8A78-C76D5094A8F0}"/>
              </a:ext>
            </a:extLst>
          </p:cNvPr>
          <p:cNvSpPr txBox="1"/>
          <p:nvPr/>
        </p:nvSpPr>
        <p:spPr>
          <a:xfrm>
            <a:off x="4571999" y="3155216"/>
            <a:ext cx="4229101" cy="3523722"/>
          </a:xfrm>
          <a:prstGeom prst="rect">
            <a:avLst/>
          </a:prstGeom>
          <a:solidFill>
            <a:schemeClr val="accent1">
              <a:lumMod val="40000"/>
              <a:lumOff val="60000"/>
            </a:schemeClr>
          </a:solidFill>
        </p:spPr>
        <p:txBody>
          <a:bodyPr wrap="square" rtlCol="0">
            <a:spAutoFit/>
          </a:bodyPr>
          <a:lstStyle/>
          <a:p>
            <a:pPr marR="129540" lvl="0" algn="l">
              <a:lnSpc>
                <a:spcPct val="150000"/>
              </a:lnSpc>
              <a:spcBef>
                <a:spcPts val="5"/>
              </a:spcBef>
              <a:spcAft>
                <a:spcPts val="0"/>
              </a:spcAft>
              <a:buSzPts val="1200"/>
              <a:tabLst>
                <a:tab pos="165100" algn="l"/>
              </a:tabLst>
            </a:pPr>
            <a:r>
              <a:rPr lang="en-US" sz="1000" b="1" dirty="0">
                <a:latin typeface="Verdana" panose="020B0604030504040204" pitchFamily="34" charset="0"/>
                <a:ea typeface="Verdana" panose="020B0604030504040204" pitchFamily="34" charset="0"/>
              </a:rPr>
              <a:t>Advantages:</a:t>
            </a:r>
          </a:p>
          <a:p>
            <a:pPr marL="342900" marR="129540" lvl="0" indent="-342900" algn="l">
              <a:lnSpc>
                <a:spcPct val="150000"/>
              </a:lnSpc>
              <a:spcBef>
                <a:spcPts val="5"/>
              </a:spcBef>
              <a:spcAft>
                <a:spcPts val="0"/>
              </a:spcAft>
              <a:buSzPts val="1200"/>
              <a:buFont typeface="Times New Roman" panose="02020603050405020304" pitchFamily="18" charset="0"/>
              <a:buChar char="•"/>
              <a:tabLst>
                <a:tab pos="165100" algn="l"/>
              </a:tabLst>
            </a:pPr>
            <a:r>
              <a:rPr lang="en-US" sz="1000" dirty="0">
                <a:effectLst/>
                <a:latin typeface="Verdana" panose="020B0604030504040204" pitchFamily="34" charset="0"/>
                <a:ea typeface="Verdana" panose="020B0604030504040204" pitchFamily="34" charset="0"/>
              </a:rPr>
              <a:t>Lightweight which reduces</a:t>
            </a:r>
            <a:r>
              <a:rPr lang="en-US" sz="1000" spc="-60" dirty="0">
                <a:effectLst/>
                <a:latin typeface="Verdana" panose="020B0604030504040204" pitchFamily="34" charset="0"/>
                <a:ea typeface="Verdana" panose="020B0604030504040204" pitchFamily="34" charset="0"/>
              </a:rPr>
              <a:t> </a:t>
            </a:r>
            <a:r>
              <a:rPr lang="en-US" sz="1000" dirty="0">
                <a:effectLst/>
                <a:latin typeface="Verdana" panose="020B0604030504040204" pitchFamily="34" charset="0"/>
                <a:ea typeface="Verdana" panose="020B0604030504040204" pitchFamily="34" charset="0"/>
              </a:rPr>
              <a:t>the dead load of the</a:t>
            </a:r>
            <a:r>
              <a:rPr lang="en-US" sz="1000" spc="-15" dirty="0">
                <a:effectLst/>
                <a:latin typeface="Verdana" panose="020B0604030504040204" pitchFamily="34" charset="0"/>
                <a:ea typeface="Verdana" panose="020B0604030504040204" pitchFamily="34" charset="0"/>
              </a:rPr>
              <a:t> </a:t>
            </a:r>
            <a:r>
              <a:rPr lang="en-US" sz="1000" dirty="0">
                <a:effectLst/>
                <a:latin typeface="Verdana" panose="020B0604030504040204" pitchFamily="34" charset="0"/>
                <a:ea typeface="Verdana" panose="020B0604030504040204" pitchFamily="34" charset="0"/>
              </a:rPr>
              <a:t>structure</a:t>
            </a:r>
            <a:endParaRPr lang="en-IN" sz="1000" dirty="0">
              <a:effectLst/>
              <a:latin typeface="Verdana" panose="020B0604030504040204" pitchFamily="34" charset="0"/>
              <a:ea typeface="Verdana" panose="020B0604030504040204" pitchFamily="34" charset="0"/>
            </a:endParaRPr>
          </a:p>
          <a:p>
            <a:pPr marL="342900" marR="137160" lvl="0" indent="-342900" algn="l">
              <a:lnSpc>
                <a:spcPct val="150000"/>
              </a:lnSpc>
              <a:spcBef>
                <a:spcPts val="20"/>
              </a:spcBef>
              <a:spcAft>
                <a:spcPts val="0"/>
              </a:spcAft>
              <a:buSzPts val="1200"/>
              <a:buFont typeface="Times New Roman" panose="02020603050405020304" pitchFamily="18" charset="0"/>
              <a:buChar char="•"/>
              <a:tabLst>
                <a:tab pos="165100" algn="l"/>
              </a:tabLst>
            </a:pPr>
            <a:r>
              <a:rPr lang="en-US" sz="1000" dirty="0">
                <a:effectLst/>
                <a:latin typeface="Verdana" panose="020B0604030504040204" pitchFamily="34" charset="0"/>
                <a:ea typeface="Verdana" panose="020B0604030504040204" pitchFamily="34" charset="0"/>
              </a:rPr>
              <a:t>Environmentally friendly building material due to </a:t>
            </a:r>
            <a:r>
              <a:rPr lang="en-US" sz="1000" spc="-15" dirty="0">
                <a:effectLst/>
                <a:latin typeface="Verdana" panose="020B0604030504040204" pitchFamily="34" charset="0"/>
                <a:ea typeface="Verdana" panose="020B0604030504040204" pitchFamily="34" charset="0"/>
              </a:rPr>
              <a:t>less </a:t>
            </a:r>
            <a:r>
              <a:rPr lang="en-US" sz="1000" dirty="0">
                <a:effectLst/>
                <a:latin typeface="Verdana" panose="020B0604030504040204" pitchFamily="34" charset="0"/>
                <a:ea typeface="Verdana" panose="020B0604030504040204" pitchFamily="34" charset="0"/>
              </a:rPr>
              <a:t>use of</a:t>
            </a:r>
            <a:r>
              <a:rPr lang="en-US" sz="1000" spc="-35" dirty="0">
                <a:effectLst/>
                <a:latin typeface="Verdana" panose="020B0604030504040204" pitchFamily="34" charset="0"/>
                <a:ea typeface="Verdana" panose="020B0604030504040204" pitchFamily="34" charset="0"/>
              </a:rPr>
              <a:t> </a:t>
            </a:r>
            <a:r>
              <a:rPr lang="en-US" sz="1000" dirty="0">
                <a:effectLst/>
                <a:latin typeface="Verdana" panose="020B0604030504040204" pitchFamily="34" charset="0"/>
                <a:ea typeface="Verdana" panose="020B0604030504040204" pitchFamily="34" charset="0"/>
              </a:rPr>
              <a:t>cement</a:t>
            </a:r>
            <a:endParaRPr lang="en-IN" sz="1000" dirty="0">
              <a:effectLst/>
              <a:latin typeface="Verdana" panose="020B0604030504040204" pitchFamily="34" charset="0"/>
              <a:ea typeface="Verdana" panose="020B0604030504040204" pitchFamily="34" charset="0"/>
            </a:endParaRPr>
          </a:p>
          <a:p>
            <a:pPr marL="342900" marR="178435" lvl="0" indent="-342900" algn="l">
              <a:lnSpc>
                <a:spcPct val="150000"/>
              </a:lnSpc>
              <a:spcBef>
                <a:spcPts val="5"/>
              </a:spcBef>
              <a:spcAft>
                <a:spcPts val="0"/>
              </a:spcAft>
              <a:buSzPts val="1200"/>
              <a:buFont typeface="Times New Roman" panose="02020603050405020304" pitchFamily="18" charset="0"/>
              <a:buChar char="•"/>
              <a:tabLst>
                <a:tab pos="165100" algn="l"/>
              </a:tabLst>
            </a:pPr>
            <a:r>
              <a:rPr lang="en-US" sz="1000" dirty="0">
                <a:effectLst/>
                <a:latin typeface="Verdana" panose="020B0604030504040204" pitchFamily="34" charset="0"/>
                <a:ea typeface="Verdana" panose="020B0604030504040204" pitchFamily="34" charset="0"/>
              </a:rPr>
              <a:t>Available </a:t>
            </a:r>
            <a:r>
              <a:rPr lang="en-US" sz="1000" spc="-15" dirty="0">
                <a:effectLst/>
                <a:latin typeface="Verdana" panose="020B0604030504040204" pitchFamily="34" charset="0"/>
                <a:ea typeface="Verdana" panose="020B0604030504040204" pitchFamily="34" charset="0"/>
              </a:rPr>
              <a:t>in </a:t>
            </a:r>
            <a:r>
              <a:rPr lang="en-US" sz="1000" dirty="0">
                <a:effectLst/>
                <a:latin typeface="Verdana" panose="020B0604030504040204" pitchFamily="34" charset="0"/>
                <a:ea typeface="Verdana" panose="020B0604030504040204" pitchFamily="34" charset="0"/>
              </a:rPr>
              <a:t>large and various sizes</a:t>
            </a:r>
            <a:endParaRPr lang="en-IN" sz="1000" dirty="0">
              <a:effectLst/>
              <a:latin typeface="Verdana" panose="020B0604030504040204" pitchFamily="34" charset="0"/>
              <a:ea typeface="Verdana" panose="020B0604030504040204" pitchFamily="34" charset="0"/>
            </a:endParaRPr>
          </a:p>
          <a:p>
            <a:pPr marL="342900" marR="62865" lvl="0" indent="-342900" algn="l">
              <a:lnSpc>
                <a:spcPct val="150000"/>
              </a:lnSpc>
              <a:spcBef>
                <a:spcPts val="5"/>
              </a:spcBef>
              <a:spcAft>
                <a:spcPts val="0"/>
              </a:spcAft>
              <a:buSzPts val="1200"/>
              <a:buFont typeface="Times New Roman" panose="02020603050405020304" pitchFamily="18" charset="0"/>
              <a:buChar char="•"/>
              <a:tabLst>
                <a:tab pos="165100" algn="l"/>
              </a:tabLst>
            </a:pPr>
            <a:r>
              <a:rPr lang="en-US" sz="1000" dirty="0">
                <a:effectLst/>
                <a:latin typeface="Verdana" panose="020B0604030504040204" pitchFamily="34" charset="0"/>
                <a:ea typeface="Verdana" panose="020B0604030504040204" pitchFamily="34" charset="0"/>
              </a:rPr>
              <a:t>Thermal insulation which</a:t>
            </a:r>
            <a:r>
              <a:rPr lang="en-US" sz="1000" spc="-85" dirty="0">
                <a:effectLst/>
                <a:latin typeface="Verdana" panose="020B0604030504040204" pitchFamily="34" charset="0"/>
                <a:ea typeface="Verdana" panose="020B0604030504040204" pitchFamily="34" charset="0"/>
              </a:rPr>
              <a:t> </a:t>
            </a:r>
            <a:r>
              <a:rPr lang="en-US" sz="1000" dirty="0">
                <a:effectLst/>
                <a:latin typeface="Verdana" panose="020B0604030504040204" pitchFamily="34" charset="0"/>
                <a:ea typeface="Verdana" panose="020B0604030504040204" pitchFamily="34" charset="0"/>
              </a:rPr>
              <a:t>keeps interior </a:t>
            </a:r>
            <a:r>
              <a:rPr lang="en-US" sz="1000" spc="-15" dirty="0">
                <a:effectLst/>
                <a:latin typeface="Verdana" panose="020B0604030504040204" pitchFamily="34" charset="0"/>
                <a:ea typeface="Verdana" panose="020B0604030504040204" pitchFamily="34" charset="0"/>
              </a:rPr>
              <a:t>in </a:t>
            </a:r>
            <a:r>
              <a:rPr lang="en-US" sz="1000" dirty="0">
                <a:effectLst/>
                <a:latin typeface="Verdana" panose="020B0604030504040204" pitchFamily="34" charset="0"/>
                <a:ea typeface="Verdana" panose="020B0604030504040204" pitchFamily="34" charset="0"/>
              </a:rPr>
              <a:t>summer and winter </a:t>
            </a:r>
            <a:r>
              <a:rPr lang="en-US" sz="1000" spc="-15" dirty="0">
                <a:effectLst/>
                <a:latin typeface="Verdana" panose="020B0604030504040204" pitchFamily="34" charset="0"/>
                <a:ea typeface="Verdana" panose="020B0604030504040204" pitchFamily="34" charset="0"/>
              </a:rPr>
              <a:t>in </a:t>
            </a:r>
            <a:r>
              <a:rPr lang="en-US" sz="1000" dirty="0">
                <a:effectLst/>
                <a:latin typeface="Verdana" panose="020B0604030504040204" pitchFamily="34" charset="0"/>
                <a:ea typeface="Verdana" panose="020B0604030504040204" pitchFamily="34" charset="0"/>
              </a:rPr>
              <a:t>moderate</a:t>
            </a:r>
            <a:r>
              <a:rPr lang="en-US" sz="1000" spc="-20" dirty="0">
                <a:effectLst/>
                <a:latin typeface="Verdana" panose="020B0604030504040204" pitchFamily="34" charset="0"/>
                <a:ea typeface="Verdana" panose="020B0604030504040204" pitchFamily="34" charset="0"/>
              </a:rPr>
              <a:t> </a:t>
            </a:r>
            <a:r>
              <a:rPr lang="en-US" sz="1000" dirty="0">
                <a:effectLst/>
                <a:latin typeface="Verdana" panose="020B0604030504040204" pitchFamily="34" charset="0"/>
                <a:ea typeface="Verdana" panose="020B0604030504040204" pitchFamily="34" charset="0"/>
              </a:rPr>
              <a:t>temperatures</a:t>
            </a:r>
            <a:endParaRPr lang="en-IN" sz="1000" dirty="0">
              <a:effectLst/>
              <a:latin typeface="Verdana" panose="020B0604030504040204" pitchFamily="34" charset="0"/>
              <a:ea typeface="Verdana" panose="020B0604030504040204" pitchFamily="34" charset="0"/>
            </a:endParaRPr>
          </a:p>
          <a:p>
            <a:pPr marL="342900" lvl="0" indent="-342900" algn="l">
              <a:lnSpc>
                <a:spcPct val="150000"/>
              </a:lnSpc>
              <a:spcBef>
                <a:spcPts val="5"/>
              </a:spcBef>
              <a:spcAft>
                <a:spcPts val="0"/>
              </a:spcAft>
              <a:buSzPts val="1200"/>
              <a:buFont typeface="Times New Roman" panose="02020603050405020304" pitchFamily="18" charset="0"/>
              <a:buChar char="•"/>
              <a:tabLst>
                <a:tab pos="165100" algn="l"/>
              </a:tabLst>
            </a:pPr>
            <a:r>
              <a:rPr lang="en-US" sz="1000" dirty="0">
                <a:effectLst/>
                <a:latin typeface="Verdana" panose="020B0604030504040204" pitchFamily="34" charset="0"/>
                <a:ea typeface="Verdana" panose="020B0604030504040204" pitchFamily="34" charset="0"/>
              </a:rPr>
              <a:t>Sound</a:t>
            </a:r>
            <a:r>
              <a:rPr lang="en-US" sz="1000" spc="5" dirty="0">
                <a:effectLst/>
                <a:latin typeface="Verdana" panose="020B0604030504040204" pitchFamily="34" charset="0"/>
                <a:ea typeface="Verdana" panose="020B0604030504040204" pitchFamily="34" charset="0"/>
              </a:rPr>
              <a:t> </a:t>
            </a:r>
            <a:r>
              <a:rPr lang="en-US" sz="1000" dirty="0">
                <a:effectLst/>
                <a:latin typeface="Verdana" panose="020B0604030504040204" pitchFamily="34" charset="0"/>
                <a:ea typeface="Verdana" panose="020B0604030504040204" pitchFamily="34" charset="0"/>
              </a:rPr>
              <a:t>proofing</a:t>
            </a:r>
            <a:endParaRPr lang="en-IN" sz="1000" dirty="0">
              <a:effectLst/>
              <a:latin typeface="Verdana" panose="020B0604030504040204" pitchFamily="34" charset="0"/>
              <a:ea typeface="Verdana" panose="020B0604030504040204" pitchFamily="34" charset="0"/>
            </a:endParaRPr>
          </a:p>
          <a:p>
            <a:pPr marL="342900" lvl="0" indent="-342900" algn="l">
              <a:lnSpc>
                <a:spcPct val="150000"/>
              </a:lnSpc>
              <a:spcBef>
                <a:spcPts val="5"/>
              </a:spcBef>
              <a:spcAft>
                <a:spcPts val="0"/>
              </a:spcAft>
              <a:buSzPts val="1200"/>
              <a:buFont typeface="Times New Roman" panose="02020603050405020304" pitchFamily="18" charset="0"/>
              <a:buChar char="•"/>
              <a:tabLst>
                <a:tab pos="165100" algn="l"/>
              </a:tabLst>
            </a:pPr>
            <a:r>
              <a:rPr lang="en-US" sz="1000" dirty="0">
                <a:effectLst/>
                <a:latin typeface="Verdana" panose="020B0604030504040204" pitchFamily="34" charset="0"/>
                <a:ea typeface="Verdana" panose="020B0604030504040204" pitchFamily="34" charset="0"/>
              </a:rPr>
              <a:t>Fire resistance</a:t>
            </a:r>
            <a:endParaRPr lang="en-IN" sz="1000" dirty="0">
              <a:effectLst/>
              <a:latin typeface="Verdana" panose="020B0604030504040204" pitchFamily="34" charset="0"/>
              <a:ea typeface="Verdana" panose="020B0604030504040204" pitchFamily="34" charset="0"/>
            </a:endParaRPr>
          </a:p>
          <a:p>
            <a:pPr marL="342900" marR="697865" lvl="0" indent="-342900" algn="l">
              <a:lnSpc>
                <a:spcPct val="150000"/>
              </a:lnSpc>
              <a:spcBef>
                <a:spcPts val="5"/>
              </a:spcBef>
              <a:spcAft>
                <a:spcPts val="0"/>
              </a:spcAft>
              <a:buSzPts val="1200"/>
              <a:buFont typeface="Times New Roman" panose="02020603050405020304" pitchFamily="18" charset="0"/>
              <a:buChar char="•"/>
              <a:tabLst>
                <a:tab pos="165100" algn="l"/>
              </a:tabLst>
            </a:pPr>
            <a:r>
              <a:rPr lang="en-US" sz="1000" dirty="0">
                <a:effectLst/>
                <a:latin typeface="Verdana" panose="020B0604030504040204" pitchFamily="34" charset="0"/>
                <a:ea typeface="Verdana" panose="020B0604030504040204" pitchFamily="34" charset="0"/>
              </a:rPr>
              <a:t>Long-term savings </a:t>
            </a:r>
            <a:r>
              <a:rPr lang="en-US" sz="1000" spc="-20" dirty="0">
                <a:effectLst/>
                <a:latin typeface="Verdana" panose="020B0604030504040204" pitchFamily="34" charset="0"/>
                <a:ea typeface="Verdana" panose="020B0604030504040204" pitchFamily="34" charset="0"/>
              </a:rPr>
              <a:t>of </a:t>
            </a:r>
            <a:r>
              <a:rPr lang="en-US" sz="1000" dirty="0">
                <a:effectLst/>
                <a:latin typeface="Verdana" panose="020B0604030504040204" pitchFamily="34" charset="0"/>
                <a:ea typeface="Verdana" panose="020B0604030504040204" pitchFamily="34" charset="0"/>
              </a:rPr>
              <a:t>construction</a:t>
            </a:r>
            <a:r>
              <a:rPr lang="en-US" sz="1000" spc="-20" dirty="0">
                <a:effectLst/>
                <a:latin typeface="Verdana" panose="020B0604030504040204" pitchFamily="34" charset="0"/>
                <a:ea typeface="Verdana" panose="020B0604030504040204" pitchFamily="34" charset="0"/>
              </a:rPr>
              <a:t> </a:t>
            </a:r>
            <a:r>
              <a:rPr lang="en-US" sz="1000" dirty="0">
                <a:effectLst/>
                <a:latin typeface="Verdana" panose="020B0604030504040204" pitchFamily="34" charset="0"/>
                <a:ea typeface="Verdana" panose="020B0604030504040204" pitchFamily="34" charset="0"/>
              </a:rPr>
              <a:t>costs</a:t>
            </a:r>
            <a:endParaRPr lang="en-IN" sz="1000" dirty="0">
              <a:effectLst/>
              <a:latin typeface="Verdana" panose="020B0604030504040204" pitchFamily="34" charset="0"/>
              <a:ea typeface="Verdana" panose="020B0604030504040204" pitchFamily="34" charset="0"/>
            </a:endParaRPr>
          </a:p>
          <a:p>
            <a:pPr marL="342900" marR="85725" lvl="0" indent="-342900" algn="l">
              <a:lnSpc>
                <a:spcPct val="150000"/>
              </a:lnSpc>
              <a:spcBef>
                <a:spcPts val="15"/>
              </a:spcBef>
              <a:spcAft>
                <a:spcPts val="0"/>
              </a:spcAft>
              <a:buSzPts val="1200"/>
              <a:buFont typeface="Times New Roman" panose="02020603050405020304" pitchFamily="18" charset="0"/>
              <a:buChar char="•"/>
              <a:tabLst>
                <a:tab pos="165100" algn="l"/>
              </a:tabLst>
            </a:pPr>
            <a:r>
              <a:rPr lang="en-US" sz="1000" dirty="0">
                <a:effectLst/>
                <a:latin typeface="Verdana" panose="020B0604030504040204" pitchFamily="34" charset="0"/>
                <a:ea typeface="Verdana" panose="020B0604030504040204" pitchFamily="34" charset="0"/>
              </a:rPr>
              <a:t>Easy installation, </a:t>
            </a:r>
            <a:r>
              <a:rPr lang="en-US" sz="1000" spc="-15" dirty="0">
                <a:effectLst/>
                <a:latin typeface="Verdana" panose="020B0604030504040204" pitchFamily="34" charset="0"/>
                <a:ea typeface="Verdana" panose="020B0604030504040204" pitchFamily="34" charset="0"/>
              </a:rPr>
              <a:t>AAC </a:t>
            </a:r>
            <a:r>
              <a:rPr lang="en-US" sz="1000" dirty="0">
                <a:effectLst/>
                <a:latin typeface="Verdana" panose="020B0604030504040204" pitchFamily="34" charset="0"/>
                <a:ea typeface="Verdana" panose="020B0604030504040204" pitchFamily="34" charset="0"/>
              </a:rPr>
              <a:t>blocks are easy </a:t>
            </a:r>
            <a:r>
              <a:rPr lang="en-US" sz="1000" spc="10" dirty="0">
                <a:effectLst/>
                <a:latin typeface="Verdana" panose="020B0604030504040204" pitchFamily="34" charset="0"/>
                <a:ea typeface="Verdana" panose="020B0604030504040204" pitchFamily="34" charset="0"/>
              </a:rPr>
              <a:t>to </a:t>
            </a:r>
            <a:r>
              <a:rPr lang="en-US" sz="1000" spc="-10" dirty="0">
                <a:effectLst/>
                <a:latin typeface="Verdana" panose="020B0604030504040204" pitchFamily="34" charset="0"/>
                <a:ea typeface="Verdana" panose="020B0604030504040204" pitchFamily="34" charset="0"/>
              </a:rPr>
              <a:t>handle </a:t>
            </a:r>
            <a:r>
              <a:rPr lang="en-US" sz="1000" dirty="0">
                <a:effectLst/>
                <a:latin typeface="Verdana" panose="020B0604030504040204" pitchFamily="34" charset="0"/>
                <a:ea typeface="Verdana" panose="020B0604030504040204" pitchFamily="34" charset="0"/>
              </a:rPr>
              <a:t>and cut on</a:t>
            </a:r>
            <a:r>
              <a:rPr lang="en-US" sz="1000" spc="-25" dirty="0">
                <a:effectLst/>
                <a:latin typeface="Verdana" panose="020B0604030504040204" pitchFamily="34" charset="0"/>
                <a:ea typeface="Verdana" panose="020B0604030504040204" pitchFamily="34" charset="0"/>
              </a:rPr>
              <a:t> </a:t>
            </a:r>
            <a:r>
              <a:rPr lang="en-US" sz="1000" dirty="0">
                <a:effectLst/>
                <a:latin typeface="Verdana" panose="020B0604030504040204" pitchFamily="34" charset="0"/>
                <a:ea typeface="Verdana" panose="020B0604030504040204" pitchFamily="34" charset="0"/>
              </a:rPr>
              <a:t>site</a:t>
            </a:r>
            <a:endParaRPr lang="en-IN" sz="1000" dirty="0">
              <a:effectLst/>
              <a:latin typeface="Verdana" panose="020B0604030504040204" pitchFamily="34" charset="0"/>
              <a:ea typeface="Verdana" panose="020B0604030504040204" pitchFamily="34" charset="0"/>
            </a:endParaRPr>
          </a:p>
          <a:p>
            <a:pPr marL="342900" marR="276860" lvl="0" indent="-342900" algn="l">
              <a:lnSpc>
                <a:spcPct val="150000"/>
              </a:lnSpc>
              <a:spcBef>
                <a:spcPts val="15"/>
              </a:spcBef>
              <a:spcAft>
                <a:spcPts val="0"/>
              </a:spcAft>
              <a:buSzPts val="1200"/>
              <a:buFont typeface="Times New Roman" panose="02020603050405020304" pitchFamily="18" charset="0"/>
              <a:buChar char="•"/>
              <a:tabLst>
                <a:tab pos="165100" algn="l"/>
              </a:tabLst>
            </a:pPr>
            <a:r>
              <a:rPr lang="en-US" sz="1000" dirty="0">
                <a:effectLst/>
                <a:latin typeface="Verdana" panose="020B0604030504040204" pitchFamily="34" charset="0"/>
                <a:ea typeface="Verdana" panose="020B0604030504040204" pitchFamily="34" charset="0"/>
              </a:rPr>
              <a:t>Less steel </a:t>
            </a:r>
            <a:r>
              <a:rPr lang="en-US" sz="1000" spc="-15" dirty="0">
                <a:effectLst/>
                <a:latin typeface="Verdana" panose="020B0604030504040204" pitchFamily="34" charset="0"/>
                <a:ea typeface="Verdana" panose="020B0604030504040204" pitchFamily="34" charset="0"/>
              </a:rPr>
              <a:t>is </a:t>
            </a:r>
            <a:r>
              <a:rPr lang="en-US" sz="1000" dirty="0">
                <a:effectLst/>
                <a:latin typeface="Verdana" panose="020B0604030504040204" pitchFamily="34" charset="0"/>
                <a:ea typeface="Verdana" panose="020B0604030504040204" pitchFamily="34" charset="0"/>
              </a:rPr>
              <a:t>used due to low density</a:t>
            </a:r>
            <a:endParaRPr lang="en-IN" sz="1000" dirty="0">
              <a:latin typeface="Verdana" panose="020B0604030504040204" pitchFamily="34" charset="0"/>
              <a:ea typeface="Verdana" panose="020B0604030504040204" pitchFamily="34" charset="0"/>
            </a:endParaRPr>
          </a:p>
          <a:p>
            <a:pPr marL="342900" marR="276860" lvl="0" indent="-342900" algn="l">
              <a:lnSpc>
                <a:spcPct val="150000"/>
              </a:lnSpc>
              <a:spcBef>
                <a:spcPts val="15"/>
              </a:spcBef>
              <a:spcAft>
                <a:spcPts val="0"/>
              </a:spcAft>
              <a:buSzPts val="1200"/>
              <a:buFont typeface="Times New Roman" panose="02020603050405020304" pitchFamily="18" charset="0"/>
              <a:buChar char="•"/>
              <a:tabLst>
                <a:tab pos="165100" algn="l"/>
              </a:tabLst>
            </a:pPr>
            <a:r>
              <a:rPr lang="en-US" sz="1000" dirty="0">
                <a:effectLst/>
                <a:latin typeface="Verdana" panose="020B0604030504040204" pitchFamily="34" charset="0"/>
                <a:ea typeface="Verdana" panose="020B0604030504040204" pitchFamily="34" charset="0"/>
              </a:rPr>
              <a:t>Time-saving </a:t>
            </a:r>
            <a:r>
              <a:rPr lang="en-US" sz="1000" spc="-15" dirty="0">
                <a:effectLst/>
                <a:latin typeface="Verdana" panose="020B0604030504040204" pitchFamily="34" charset="0"/>
                <a:ea typeface="Verdana" panose="020B0604030504040204" pitchFamily="34" charset="0"/>
              </a:rPr>
              <a:t>in</a:t>
            </a:r>
            <a:r>
              <a:rPr lang="en-US" sz="1000" spc="5" dirty="0">
                <a:effectLst/>
                <a:latin typeface="Verdana" panose="020B0604030504040204" pitchFamily="34" charset="0"/>
                <a:ea typeface="Verdana" panose="020B0604030504040204" pitchFamily="34" charset="0"/>
              </a:rPr>
              <a:t> </a:t>
            </a:r>
            <a:r>
              <a:rPr lang="en-US" sz="1000" dirty="0">
                <a:effectLst/>
                <a:latin typeface="Verdana" panose="020B0604030504040204" pitchFamily="34" charset="0"/>
                <a:ea typeface="Verdana" panose="020B0604030504040204" pitchFamily="34" charset="0"/>
              </a:rPr>
              <a:t>construction</a:t>
            </a:r>
            <a:endParaRPr lang="en-US" sz="1000" dirty="0">
              <a:latin typeface="Verdana" panose="020B0604030504040204" pitchFamily="34" charset="0"/>
              <a:ea typeface="Verdana" panose="020B0604030504040204" pitchFamily="34" charset="0"/>
            </a:endParaRPr>
          </a:p>
        </p:txBody>
      </p:sp>
      <p:sp>
        <p:nvSpPr>
          <p:cNvPr id="16" name="TextBox 15">
            <a:extLst>
              <a:ext uri="{FF2B5EF4-FFF2-40B4-BE49-F238E27FC236}">
                <a16:creationId xmlns:a16="http://schemas.microsoft.com/office/drawing/2014/main" id="{50048AA6-C98C-467C-9BA4-B100C17BF0D4}"/>
              </a:ext>
            </a:extLst>
          </p:cNvPr>
          <p:cNvSpPr txBox="1"/>
          <p:nvPr/>
        </p:nvSpPr>
        <p:spPr>
          <a:xfrm>
            <a:off x="250824" y="5305510"/>
            <a:ext cx="4321175" cy="987130"/>
          </a:xfrm>
          <a:prstGeom prst="rect">
            <a:avLst/>
          </a:prstGeom>
          <a:solidFill>
            <a:schemeClr val="accent6">
              <a:lumMod val="60000"/>
              <a:lumOff val="40000"/>
            </a:schemeClr>
          </a:solidFill>
        </p:spPr>
        <p:txBody>
          <a:bodyPr wrap="square" rtlCol="0">
            <a:spAutoFit/>
          </a:bodyPr>
          <a:lstStyle/>
          <a:p>
            <a:pPr marR="129540">
              <a:lnSpc>
                <a:spcPct val="150000"/>
              </a:lnSpc>
              <a:spcBef>
                <a:spcPts val="5"/>
              </a:spcBef>
              <a:buSzPts val="1200"/>
              <a:tabLst>
                <a:tab pos="165100" algn="l"/>
              </a:tabLst>
            </a:pPr>
            <a:r>
              <a:rPr lang="en-US" sz="1000" b="1" dirty="0">
                <a:latin typeface="Verdana" panose="020B0604030504040204" pitchFamily="34" charset="0"/>
                <a:ea typeface="Verdana" panose="020B0604030504040204" pitchFamily="34" charset="0"/>
              </a:rPr>
              <a:t>Disadvantages:</a:t>
            </a:r>
          </a:p>
          <a:p>
            <a:pPr marL="171450" marR="129540" indent="-171450">
              <a:lnSpc>
                <a:spcPct val="150000"/>
              </a:lnSpc>
              <a:spcBef>
                <a:spcPts val="5"/>
              </a:spcBef>
              <a:buSzPts val="1200"/>
              <a:buFont typeface="Arial" panose="020B0604020202020204" pitchFamily="34" charset="0"/>
              <a:buChar char="•"/>
              <a:tabLst>
                <a:tab pos="165100" algn="l"/>
              </a:tabLst>
            </a:pPr>
            <a:r>
              <a:rPr lang="en-US" sz="1000" dirty="0">
                <a:effectLst/>
                <a:latin typeface="Arial "/>
                <a:ea typeface="Times New Roman" panose="02020603050405020304" pitchFamily="18" charset="0"/>
              </a:rPr>
              <a:t>The production cost </a:t>
            </a:r>
            <a:r>
              <a:rPr lang="en-US" sz="1000" spc="-15" dirty="0">
                <a:effectLst/>
                <a:latin typeface="Arial "/>
                <a:ea typeface="Times New Roman" panose="02020603050405020304" pitchFamily="18" charset="0"/>
              </a:rPr>
              <a:t>is </a:t>
            </a:r>
            <a:r>
              <a:rPr lang="en-US" sz="1000" dirty="0">
                <a:effectLst/>
                <a:latin typeface="Arial "/>
                <a:ea typeface="Times New Roman" panose="02020603050405020304" pitchFamily="18" charset="0"/>
              </a:rPr>
              <a:t>higher than the traditional</a:t>
            </a:r>
            <a:r>
              <a:rPr lang="en-US" sz="1000" spc="-40" dirty="0">
                <a:effectLst/>
                <a:latin typeface="Arial "/>
                <a:ea typeface="Times New Roman" panose="02020603050405020304" pitchFamily="18" charset="0"/>
              </a:rPr>
              <a:t> </a:t>
            </a:r>
            <a:r>
              <a:rPr lang="en-US" sz="1000" dirty="0">
                <a:effectLst/>
                <a:latin typeface="Arial "/>
                <a:ea typeface="Times New Roman" panose="02020603050405020304" pitchFamily="18" charset="0"/>
              </a:rPr>
              <a:t>bricks.</a:t>
            </a:r>
            <a:endParaRPr lang="en-IN" sz="1000" dirty="0">
              <a:latin typeface="Arial "/>
              <a:ea typeface="Times New Roman" panose="02020603050405020304" pitchFamily="18" charset="0"/>
            </a:endParaRPr>
          </a:p>
          <a:p>
            <a:pPr marL="171450" marR="129540" indent="-171450">
              <a:lnSpc>
                <a:spcPct val="150000"/>
              </a:lnSpc>
              <a:spcBef>
                <a:spcPts val="5"/>
              </a:spcBef>
              <a:buSzPts val="1200"/>
              <a:buFont typeface="Arial" panose="020B0604020202020204" pitchFamily="34" charset="0"/>
              <a:buChar char="•"/>
              <a:tabLst>
                <a:tab pos="165100" algn="l"/>
              </a:tabLst>
            </a:pPr>
            <a:r>
              <a:rPr lang="en-US" sz="1000" dirty="0">
                <a:effectLst/>
                <a:latin typeface="Arial "/>
                <a:ea typeface="Times New Roman" panose="02020603050405020304" pitchFamily="18" charset="0"/>
              </a:rPr>
              <a:t>The surface of AAC blocks </a:t>
            </a:r>
            <a:r>
              <a:rPr lang="en-US" sz="1000" spc="-15" dirty="0">
                <a:effectLst/>
                <a:latin typeface="Arial "/>
                <a:ea typeface="Times New Roman" panose="02020603050405020304" pitchFamily="18" charset="0"/>
              </a:rPr>
              <a:t>is </a:t>
            </a:r>
            <a:r>
              <a:rPr lang="en-US" sz="1000" dirty="0">
                <a:effectLst/>
                <a:latin typeface="Arial "/>
                <a:ea typeface="Times New Roman" panose="02020603050405020304" pitchFamily="18" charset="0"/>
              </a:rPr>
              <a:t>smooth, thus the mortar </a:t>
            </a:r>
            <a:r>
              <a:rPr lang="en-US" sz="1000" spc="-15" dirty="0">
                <a:effectLst/>
                <a:latin typeface="Arial "/>
                <a:ea typeface="Times New Roman" panose="02020603050405020304" pitchFamily="18" charset="0"/>
              </a:rPr>
              <a:t>might </a:t>
            </a:r>
            <a:r>
              <a:rPr lang="en-US" sz="1000" dirty="0">
                <a:effectLst/>
                <a:latin typeface="Arial "/>
                <a:ea typeface="Times New Roman" panose="02020603050405020304" pitchFamily="18" charset="0"/>
              </a:rPr>
              <a:t>not</a:t>
            </a:r>
            <a:r>
              <a:rPr lang="en-US" sz="1000" spc="5" dirty="0">
                <a:effectLst/>
                <a:latin typeface="Arial "/>
                <a:ea typeface="Times New Roman" panose="02020603050405020304" pitchFamily="18" charset="0"/>
              </a:rPr>
              <a:t> </a:t>
            </a:r>
            <a:r>
              <a:rPr lang="en-US" sz="1000" dirty="0">
                <a:effectLst/>
                <a:latin typeface="Arial "/>
                <a:ea typeface="Times New Roman" panose="02020603050405020304" pitchFamily="18" charset="0"/>
              </a:rPr>
              <a:t>stick.</a:t>
            </a:r>
            <a:endParaRPr lang="en-IN" sz="1000" dirty="0">
              <a:latin typeface="Arial "/>
            </a:endParaRPr>
          </a:p>
        </p:txBody>
      </p:sp>
    </p:spTree>
    <p:extLst>
      <p:ext uri="{BB962C8B-B14F-4D97-AF65-F5344CB8AC3E}">
        <p14:creationId xmlns:p14="http://schemas.microsoft.com/office/powerpoint/2010/main" val="60343463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32A10C5-A73B-48C9-8A10-7B3174A29E2B}"/>
              </a:ext>
            </a:extLst>
          </p:cNvPr>
          <p:cNvSpPr/>
          <p:nvPr/>
        </p:nvSpPr>
        <p:spPr>
          <a:xfrm>
            <a:off x="198511" y="916849"/>
            <a:ext cx="8026400" cy="2512151"/>
          </a:xfrm>
          <a:prstGeom prst="rect">
            <a:avLst/>
          </a:prstGeom>
          <a:solidFill>
            <a:srgbClr val="B2D3A3"/>
          </a:solidFill>
          <a:ln>
            <a:noFill/>
          </a:ln>
        </p:spPr>
        <p:style>
          <a:lnRef idx="1">
            <a:schemeClr val="accent2"/>
          </a:lnRef>
          <a:fillRef idx="2">
            <a:schemeClr val="accent2"/>
          </a:fillRef>
          <a:effectRef idx="1">
            <a:schemeClr val="accent2"/>
          </a:effectRef>
          <a:fontRef idx="minor">
            <a:schemeClr val="dk1"/>
          </a:fontRef>
        </p:style>
        <p:txBody>
          <a:bodyPr rtlCol="0" anchor="ctr"/>
          <a:lstStyle/>
          <a:p>
            <a:r>
              <a:rPr lang="en-US" sz="1200" b="1" dirty="0">
                <a:latin typeface="Verdana" panose="020B0604030504040204" pitchFamily="34" charset="0"/>
                <a:ea typeface="Verdana" panose="020B0604030504040204" pitchFamily="34" charset="0"/>
              </a:rPr>
              <a:t>Governance </a:t>
            </a:r>
          </a:p>
          <a:p>
            <a:endParaRPr lang="en-US" sz="1000" dirty="0">
              <a:latin typeface="Verdana" panose="020B0604030504040204" pitchFamily="34" charset="0"/>
              <a:ea typeface="Verdana" panose="020B0604030504040204" pitchFamily="34" charset="0"/>
            </a:endParaRPr>
          </a:p>
          <a:p>
            <a:pPr marL="285750" indent="-285750">
              <a:lnSpc>
                <a:spcPct val="200000"/>
              </a:lnSpc>
              <a:buFont typeface="Arial" panose="020B0604020202020204" pitchFamily="34" charset="0"/>
              <a:buChar char="•"/>
            </a:pPr>
            <a:r>
              <a:rPr lang="en-US" sz="1000" dirty="0">
                <a:latin typeface="Verdana" panose="020B0604030504040204" pitchFamily="34" charset="0"/>
                <a:ea typeface="Verdana" panose="020B0604030504040204" pitchFamily="34" charset="0"/>
              </a:rPr>
              <a:t>~100% of relevant suppliers comply with Supplier Code of Conduct </a:t>
            </a:r>
          </a:p>
          <a:p>
            <a:pPr marL="285750" indent="-285750">
              <a:lnSpc>
                <a:spcPct val="200000"/>
              </a:lnSpc>
              <a:buFont typeface="Arial" panose="020B0604020202020204" pitchFamily="34" charset="0"/>
              <a:buChar char="•"/>
            </a:pPr>
            <a:r>
              <a:rPr lang="en-US" sz="1000" dirty="0">
                <a:latin typeface="Verdana" panose="020B0604030504040204" pitchFamily="34" charset="0"/>
                <a:ea typeface="Verdana" panose="020B0604030504040204" pitchFamily="34" charset="0"/>
              </a:rPr>
              <a:t>Zero tolerance toward fraud, bribery, and anticompetitive activities</a:t>
            </a:r>
          </a:p>
          <a:p>
            <a:pPr marL="285750" indent="-285750">
              <a:lnSpc>
                <a:spcPct val="200000"/>
              </a:lnSpc>
              <a:buFont typeface="Arial" panose="020B0604020202020204" pitchFamily="34" charset="0"/>
              <a:buChar char="•"/>
            </a:pPr>
            <a:r>
              <a:rPr lang="en-IN" sz="1000" dirty="0">
                <a:latin typeface="Verdana" panose="020B0604030504040204" pitchFamily="34" charset="0"/>
                <a:ea typeface="Verdana" panose="020B0604030504040204" pitchFamily="34" charset="0"/>
              </a:rPr>
              <a:t>Customer experience and satisfaction</a:t>
            </a:r>
          </a:p>
          <a:p>
            <a:pPr marL="285750" indent="-285750">
              <a:lnSpc>
                <a:spcPct val="200000"/>
              </a:lnSpc>
              <a:buFont typeface="Arial" panose="020B0604020202020204" pitchFamily="34" charset="0"/>
              <a:buChar char="•"/>
            </a:pPr>
            <a:r>
              <a:rPr lang="en-US" sz="1000" dirty="0">
                <a:latin typeface="Verdana" panose="020B0604030504040204" pitchFamily="34" charset="0"/>
                <a:ea typeface="Verdana" panose="020B0604030504040204" pitchFamily="34" charset="0"/>
              </a:rPr>
              <a:t>Improvement of sustainability performance in the supply chain</a:t>
            </a:r>
          </a:p>
          <a:p>
            <a:pPr marL="285750" indent="-285750">
              <a:lnSpc>
                <a:spcPct val="200000"/>
              </a:lnSpc>
              <a:buFont typeface="Arial" panose="020B0604020202020204" pitchFamily="34" charset="0"/>
              <a:buChar char="•"/>
            </a:pPr>
            <a:r>
              <a:rPr lang="en-US" sz="1000" dirty="0">
                <a:latin typeface="Verdana" panose="020B0604030504040204" pitchFamily="34" charset="0"/>
                <a:ea typeface="Verdana" panose="020B0604030504040204" pitchFamily="34" charset="0"/>
              </a:rPr>
              <a:t>Increased awareness and training about compliance</a:t>
            </a:r>
            <a:endParaRPr lang="en-IN" sz="1000" dirty="0">
              <a:latin typeface="Verdana" panose="020B0604030504040204" pitchFamily="34" charset="0"/>
              <a:ea typeface="Verdana" panose="020B0604030504040204" pitchFamily="34" charset="0"/>
            </a:endParaRPr>
          </a:p>
        </p:txBody>
      </p:sp>
      <p:pic>
        <p:nvPicPr>
          <p:cNvPr id="3" name="Picture 2" descr="Xella - Wikipedia">
            <a:extLst>
              <a:ext uri="{FF2B5EF4-FFF2-40B4-BE49-F238E27FC236}">
                <a16:creationId xmlns:a16="http://schemas.microsoft.com/office/drawing/2014/main" id="{DE31517A-D395-47A9-9CD2-AA9AA8A4E5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7372" y="163010"/>
            <a:ext cx="1553028" cy="535247"/>
          </a:xfrm>
          <a:prstGeom prst="rect">
            <a:avLst/>
          </a:prstGeom>
          <a:noFill/>
          <a:extLst>
            <a:ext uri="{909E8E84-426E-40DD-AFC4-6F175D3DCCD1}">
              <a14:hiddenFill xmlns:a14="http://schemas.microsoft.com/office/drawing/2010/main">
                <a:solidFill>
                  <a:srgbClr val="FFFFFF"/>
                </a:solidFill>
              </a14:hiddenFill>
            </a:ext>
          </a:extLst>
        </p:spPr>
      </p:pic>
      <p:sp>
        <p:nvSpPr>
          <p:cNvPr id="6" name="Text Placeholder 1">
            <a:extLst>
              <a:ext uri="{FF2B5EF4-FFF2-40B4-BE49-F238E27FC236}">
                <a16:creationId xmlns:a16="http://schemas.microsoft.com/office/drawing/2014/main" id="{58D63DEF-FB67-43D7-A0A0-E2E67A9188FB}"/>
              </a:ext>
            </a:extLst>
          </p:cNvPr>
          <p:cNvSpPr txBox="1">
            <a:spLocks/>
          </p:cNvSpPr>
          <p:nvPr/>
        </p:nvSpPr>
        <p:spPr>
          <a:xfrm>
            <a:off x="1977807" y="202033"/>
            <a:ext cx="6007954" cy="4572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200" b="1">
                <a:latin typeface="Verdana" panose="020B0604030504040204" pitchFamily="34" charset="0"/>
                <a:ea typeface="Verdana" panose="020B0604030504040204" pitchFamily="34" charset="0"/>
              </a:rPr>
              <a:t>ESG (Environmental, Social &amp; Governance) Performance Directives</a:t>
            </a:r>
            <a:endParaRPr lang="en-IN" sz="1200" b="1" dirty="0">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241111521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5" descr="A picture containing object, chessman, sky, table&#10;&#10;Description automatically generated">
            <a:extLst>
              <a:ext uri="{FF2B5EF4-FFF2-40B4-BE49-F238E27FC236}">
                <a16:creationId xmlns:a16="http://schemas.microsoft.com/office/drawing/2014/main" id="{D28366D7-2036-4EA1-BD58-D9586448AB4A}"/>
              </a:ext>
            </a:extLst>
          </p:cNvPr>
          <p:cNvPicPr>
            <a:picLocks noChangeAspect="1"/>
          </p:cNvPicPr>
          <p:nvPr/>
        </p:nvPicPr>
        <p:blipFill rotWithShape="1">
          <a:blip r:embed="rId2">
            <a:extLst>
              <a:ext uri="{28A0092B-C50C-407E-A947-70E740481C1C}">
                <a14:useLocalDpi xmlns:a14="http://schemas.microsoft.com/office/drawing/2010/main" val="0"/>
              </a:ext>
            </a:extLst>
          </a:blip>
          <a:srcRect l="9403" r="1596" b="-1"/>
          <a:stretch/>
        </p:blipFill>
        <p:spPr>
          <a:xfrm>
            <a:off x="20" y="10"/>
            <a:ext cx="9143980" cy="6857990"/>
          </a:xfrm>
          <a:prstGeom prst="rect">
            <a:avLst/>
          </a:prstGeom>
          <a:solidFill>
            <a:schemeClr val="bg1">
              <a:lumMod val="95000"/>
            </a:schemeClr>
          </a:solidFill>
        </p:spPr>
      </p:pic>
      <p:sp>
        <p:nvSpPr>
          <p:cNvPr id="4" name="Rectangle 1">
            <a:extLst>
              <a:ext uri="{FF2B5EF4-FFF2-40B4-BE49-F238E27FC236}">
                <a16:creationId xmlns:a16="http://schemas.microsoft.com/office/drawing/2014/main" id="{D5741604-EAA4-4A89-B1FB-47A4754BE78F}"/>
              </a:ext>
            </a:extLst>
          </p:cNvPr>
          <p:cNvSpPr/>
          <p:nvPr/>
        </p:nvSpPr>
        <p:spPr>
          <a:xfrm>
            <a:off x="0" y="0"/>
            <a:ext cx="5592419" cy="1021412"/>
          </a:xfrm>
          <a:custGeom>
            <a:avLst/>
            <a:gdLst>
              <a:gd name="connsiteX0" fmla="*/ 0 w 6032500"/>
              <a:gd name="connsiteY0" fmla="*/ 0 h 1083212"/>
              <a:gd name="connsiteX1" fmla="*/ 6032500 w 6032500"/>
              <a:gd name="connsiteY1" fmla="*/ 0 h 1083212"/>
              <a:gd name="connsiteX2" fmla="*/ 6032500 w 6032500"/>
              <a:gd name="connsiteY2" fmla="*/ 1083212 h 1083212"/>
              <a:gd name="connsiteX3" fmla="*/ 0 w 6032500"/>
              <a:gd name="connsiteY3" fmla="*/ 1083212 h 1083212"/>
              <a:gd name="connsiteX4" fmla="*/ 0 w 6032500"/>
              <a:gd name="connsiteY4" fmla="*/ 0 h 1083212"/>
              <a:gd name="connsiteX0" fmla="*/ 0 w 6032500"/>
              <a:gd name="connsiteY0" fmla="*/ 0 h 1083212"/>
              <a:gd name="connsiteX1" fmla="*/ 6032500 w 6032500"/>
              <a:gd name="connsiteY1" fmla="*/ 0 h 1083212"/>
              <a:gd name="connsiteX2" fmla="*/ 5526063 w 6032500"/>
              <a:gd name="connsiteY2" fmla="*/ 1083212 h 1083212"/>
              <a:gd name="connsiteX3" fmla="*/ 0 w 6032500"/>
              <a:gd name="connsiteY3" fmla="*/ 1083212 h 1083212"/>
              <a:gd name="connsiteX4" fmla="*/ 0 w 6032500"/>
              <a:gd name="connsiteY4" fmla="*/ 0 h 1083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32500" h="1083212">
                <a:moveTo>
                  <a:pt x="0" y="0"/>
                </a:moveTo>
                <a:lnTo>
                  <a:pt x="6032500" y="0"/>
                </a:lnTo>
                <a:lnTo>
                  <a:pt x="5526063" y="1083212"/>
                </a:lnTo>
                <a:lnTo>
                  <a:pt x="0" y="1083212"/>
                </a:lnTo>
                <a:lnTo>
                  <a:pt x="0" y="0"/>
                </a:lnTo>
                <a:close/>
              </a:path>
            </a:pathLst>
          </a:custGeom>
          <a:solidFill>
            <a:schemeClr val="tx1"/>
          </a:solidFill>
          <a:ln>
            <a:noFill/>
          </a:ln>
          <a:effectLst>
            <a:innerShdw blurRad="76200" dist="76200" dir="18900000">
              <a:prstClr val="black">
                <a:alpha val="46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marR="0" lvl="1" indent="0" algn="l" defTabSz="4572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a:ln>
                  <a:noFill/>
                </a:ln>
                <a:solidFill>
                  <a:schemeClr val="bg1"/>
                </a:solidFill>
                <a:effectLst/>
                <a:uLnTx/>
                <a:uFillTx/>
                <a:latin typeface="Arial" panose="020B0604020202020204" pitchFamily="34" charset="0"/>
                <a:ea typeface="+mn-ea"/>
                <a:cs typeface="Arial" panose="020B0604020202020204" pitchFamily="34" charset="0"/>
              </a:rPr>
              <a:t>Competitive Landscape</a:t>
            </a:r>
          </a:p>
        </p:txBody>
      </p:sp>
      <p:pic>
        <p:nvPicPr>
          <p:cNvPr id="5" name="Picture 4">
            <a:extLst>
              <a:ext uri="{FF2B5EF4-FFF2-40B4-BE49-F238E27FC236}">
                <a16:creationId xmlns:a16="http://schemas.microsoft.com/office/drawing/2014/main" id="{AB62E2DC-C438-4287-AC28-6B1488EBE17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39347" y="230275"/>
            <a:ext cx="1839541" cy="577112"/>
          </a:xfrm>
          <a:prstGeom prst="rect">
            <a:avLst/>
          </a:prstGeom>
        </p:spPr>
      </p:pic>
    </p:spTree>
    <p:extLst>
      <p:ext uri="{BB962C8B-B14F-4D97-AF65-F5344CB8AC3E}">
        <p14:creationId xmlns:p14="http://schemas.microsoft.com/office/powerpoint/2010/main" val="206878822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73DEA8D-0CC2-411A-AE91-59CD5F3F28C1}"/>
              </a:ext>
            </a:extLst>
          </p:cNvPr>
          <p:cNvSpPr txBox="1"/>
          <p:nvPr/>
        </p:nvSpPr>
        <p:spPr>
          <a:xfrm>
            <a:off x="0" y="607234"/>
            <a:ext cx="4307112" cy="522900"/>
          </a:xfrm>
          <a:prstGeom prst="rect">
            <a:avLst/>
          </a:prstGeom>
          <a:noFill/>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Europe </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Autoclaved Aerated </a:t>
            </a: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C</a:t>
            </a:r>
            <a:r>
              <a:rPr kumimoji="0" lang="en-IN" sz="1000" b="1" i="0" u="none" strike="noStrike" kern="1200" cap="none" spc="0" normalizeH="0" baseline="0" noProof="0" dirty="0" err="1">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oncrete</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Market Share, By Company, By Value, 2020</a:t>
            </a:r>
          </a:p>
        </p:txBody>
      </p:sp>
      <p:graphicFrame>
        <p:nvGraphicFramePr>
          <p:cNvPr id="13" name="Chart 12">
            <a:extLst>
              <a:ext uri="{FF2B5EF4-FFF2-40B4-BE49-F238E27FC236}">
                <a16:creationId xmlns:a16="http://schemas.microsoft.com/office/drawing/2014/main" id="{17A834B9-F8FE-4DD3-9CEC-D6A294A93472}"/>
              </a:ext>
            </a:extLst>
          </p:cNvPr>
          <p:cNvGraphicFramePr/>
          <p:nvPr>
            <p:extLst>
              <p:ext uri="{D42A27DB-BD31-4B8C-83A1-F6EECF244321}">
                <p14:modId xmlns:p14="http://schemas.microsoft.com/office/powerpoint/2010/main" val="3547941146"/>
              </p:ext>
            </p:extLst>
          </p:nvPr>
        </p:nvGraphicFramePr>
        <p:xfrm>
          <a:off x="264889" y="1099513"/>
          <a:ext cx="4307112" cy="4204007"/>
        </p:xfrm>
        <a:graphic>
          <a:graphicData uri="http://schemas.openxmlformats.org/drawingml/2006/chart">
            <c:chart xmlns:c="http://schemas.openxmlformats.org/drawingml/2006/chart" xmlns:r="http://schemas.openxmlformats.org/officeDocument/2006/relationships" r:id="rId2"/>
          </a:graphicData>
        </a:graphic>
      </p:graphicFrame>
      <p:sp>
        <p:nvSpPr>
          <p:cNvPr id="21" name="Title 1">
            <a:extLst>
              <a:ext uri="{FF2B5EF4-FFF2-40B4-BE49-F238E27FC236}">
                <a16:creationId xmlns:a16="http://schemas.microsoft.com/office/drawing/2014/main" id="{65A8DD1B-0D47-487B-B1EF-0CCF2343BD86}"/>
              </a:ext>
            </a:extLst>
          </p:cNvPr>
          <p:cNvSpPr txBox="1">
            <a:spLocks/>
          </p:cNvSpPr>
          <p:nvPr/>
        </p:nvSpPr>
        <p:spPr>
          <a:xfrm>
            <a:off x="33023" y="252487"/>
            <a:ext cx="8921930" cy="263149"/>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algn="just" defTabSz="914400" rtl="0" eaLnBrk="1" fontAlgn="ctr" latinLnBrk="0" hangingPunct="1"/>
            <a:r>
              <a:rPr lang="en-US" sz="1200" b="1" dirty="0">
                <a:latin typeface="Verdana" panose="020B0604030504040204" pitchFamily="34" charset="0"/>
                <a:ea typeface="Verdana" panose="020B0604030504040204" pitchFamily="34" charset="0"/>
                <a:cs typeface="Arial" panose="020B0604020202020204" pitchFamily="34" charset="0"/>
              </a:rPr>
              <a:t>Europe Autoclaved Aerated Competitive Landscape Overview</a:t>
            </a:r>
            <a:endParaRPr lang="en-IN" sz="1200" b="1" i="0" u="none" strike="noStrike" kern="1200" dirty="0">
              <a:solidFill>
                <a:schemeClr val="tx1"/>
              </a:solidFill>
              <a:effectLst/>
              <a:latin typeface="Verdana" panose="020B0604030504040204" pitchFamily="34" charset="0"/>
              <a:ea typeface="Verdana" panose="020B0604030504040204" pitchFamily="34" charset="0"/>
              <a:cs typeface="Arial" panose="020B0604020202020204" pitchFamily="34" charset="0"/>
            </a:endParaRPr>
          </a:p>
        </p:txBody>
      </p:sp>
      <p:graphicFrame>
        <p:nvGraphicFramePr>
          <p:cNvPr id="2" name="Table 2">
            <a:extLst>
              <a:ext uri="{FF2B5EF4-FFF2-40B4-BE49-F238E27FC236}">
                <a16:creationId xmlns:a16="http://schemas.microsoft.com/office/drawing/2014/main" id="{FAA49214-285C-431D-B14B-EB63C417F0D0}"/>
              </a:ext>
            </a:extLst>
          </p:cNvPr>
          <p:cNvGraphicFramePr>
            <a:graphicFrameLocks noGrp="1"/>
          </p:cNvGraphicFramePr>
          <p:nvPr>
            <p:extLst>
              <p:ext uri="{D42A27DB-BD31-4B8C-83A1-F6EECF244321}">
                <p14:modId xmlns:p14="http://schemas.microsoft.com/office/powerpoint/2010/main" val="2821359497"/>
              </p:ext>
            </p:extLst>
          </p:nvPr>
        </p:nvGraphicFramePr>
        <p:xfrm>
          <a:off x="4807408" y="1326998"/>
          <a:ext cx="3993692" cy="3603432"/>
        </p:xfrm>
        <a:graphic>
          <a:graphicData uri="http://schemas.openxmlformats.org/drawingml/2006/table">
            <a:tbl>
              <a:tblPr firstRow="1" bandRow="1">
                <a:tableStyleId>{5940675A-B579-460E-94D1-54222C63F5DA}</a:tableStyleId>
              </a:tblPr>
              <a:tblGrid>
                <a:gridCol w="1996846">
                  <a:extLst>
                    <a:ext uri="{9D8B030D-6E8A-4147-A177-3AD203B41FA5}">
                      <a16:colId xmlns:a16="http://schemas.microsoft.com/office/drawing/2014/main" val="1239240255"/>
                    </a:ext>
                  </a:extLst>
                </a:gridCol>
                <a:gridCol w="1996846">
                  <a:extLst>
                    <a:ext uri="{9D8B030D-6E8A-4147-A177-3AD203B41FA5}">
                      <a16:colId xmlns:a16="http://schemas.microsoft.com/office/drawing/2014/main" val="35304845"/>
                    </a:ext>
                  </a:extLst>
                </a:gridCol>
              </a:tblGrid>
              <a:tr h="600572">
                <a:tc>
                  <a:txBody>
                    <a:bodyPr/>
                    <a:lstStyle/>
                    <a:p>
                      <a:pPr algn="ctr"/>
                      <a:r>
                        <a:rPr lang="en-US" sz="1000" b="1" dirty="0">
                          <a:solidFill>
                            <a:schemeClr val="bg1"/>
                          </a:solidFill>
                          <a:latin typeface="Verdana" panose="020B0604030504040204" pitchFamily="34" charset="0"/>
                          <a:ea typeface="Verdana" panose="020B0604030504040204" pitchFamily="34" charset="0"/>
                        </a:rPr>
                        <a:t>Company</a:t>
                      </a:r>
                      <a:endParaRPr lang="en-IN" sz="1000" b="1" dirty="0">
                        <a:solidFill>
                          <a:schemeClr val="bg1"/>
                        </a:solidFill>
                        <a:latin typeface="Verdana" panose="020B0604030504040204" pitchFamily="34" charset="0"/>
                        <a:ea typeface="Verdana" panose="020B0604030504040204" pitchFamily="34" charset="0"/>
                      </a:endParaRPr>
                    </a:p>
                  </a:txBody>
                  <a:tcPr anchor="ctr">
                    <a:solidFill>
                      <a:schemeClr val="accent1">
                        <a:lumMod val="75000"/>
                      </a:schemeClr>
                    </a:solidFill>
                  </a:tcPr>
                </a:tc>
                <a:tc>
                  <a:txBody>
                    <a:bodyPr/>
                    <a:lstStyle/>
                    <a:p>
                      <a:pPr algn="ctr"/>
                      <a:r>
                        <a:rPr lang="en-US" sz="1000" b="1" dirty="0">
                          <a:solidFill>
                            <a:schemeClr val="bg1"/>
                          </a:solidFill>
                          <a:latin typeface="Verdana" panose="020B0604030504040204" pitchFamily="34" charset="0"/>
                          <a:ea typeface="Verdana" panose="020B0604030504040204" pitchFamily="34" charset="0"/>
                        </a:rPr>
                        <a:t>Production Capacity (m^3) per year</a:t>
                      </a:r>
                      <a:endParaRPr lang="en-IN" sz="1000" b="1" dirty="0">
                        <a:solidFill>
                          <a:schemeClr val="bg1"/>
                        </a:solidFill>
                        <a:latin typeface="Verdana" panose="020B0604030504040204" pitchFamily="34" charset="0"/>
                        <a:ea typeface="Verdana" panose="020B0604030504040204" pitchFamily="34" charset="0"/>
                      </a:endParaRPr>
                    </a:p>
                  </a:txBody>
                  <a:tcPr anchor="ctr">
                    <a:solidFill>
                      <a:schemeClr val="accent1">
                        <a:lumMod val="75000"/>
                      </a:schemeClr>
                    </a:solidFill>
                  </a:tcPr>
                </a:tc>
                <a:extLst>
                  <a:ext uri="{0D108BD9-81ED-4DB2-BD59-A6C34878D82A}">
                    <a16:rowId xmlns:a16="http://schemas.microsoft.com/office/drawing/2014/main" val="3134412887"/>
                  </a:ext>
                </a:extLst>
              </a:tr>
              <a:tr h="600572">
                <a:tc>
                  <a:txBody>
                    <a:bodyPr/>
                    <a:lstStyle/>
                    <a:p>
                      <a:pPr algn="ctr"/>
                      <a:r>
                        <a:rPr lang="en-US" sz="1000" dirty="0" err="1">
                          <a:latin typeface="Verdana" panose="020B0604030504040204" pitchFamily="34" charset="0"/>
                          <a:ea typeface="Verdana" panose="020B0604030504040204" pitchFamily="34" charset="0"/>
                        </a:rPr>
                        <a:t>Xella</a:t>
                      </a:r>
                      <a:endParaRPr lang="en-IN" sz="1000" dirty="0">
                        <a:latin typeface="Verdana" panose="020B0604030504040204" pitchFamily="34" charset="0"/>
                        <a:ea typeface="Verdana" panose="020B0604030504040204" pitchFamily="34" charset="0"/>
                      </a:endParaRPr>
                    </a:p>
                  </a:txBody>
                  <a:tcPr anchor="ctr"/>
                </a:tc>
                <a:tc>
                  <a:txBody>
                    <a:bodyPr/>
                    <a:lstStyle/>
                    <a:p>
                      <a:pPr algn="ctr"/>
                      <a:r>
                        <a:rPr lang="en-US" sz="1000" dirty="0">
                          <a:latin typeface="Verdana" panose="020B0604030504040204" pitchFamily="34" charset="0"/>
                          <a:ea typeface="Verdana" panose="020B0604030504040204" pitchFamily="34" charset="0"/>
                        </a:rPr>
                        <a:t>9,900,000</a:t>
                      </a:r>
                      <a:endParaRPr lang="en-IN" sz="1000" dirty="0">
                        <a:latin typeface="Verdana" panose="020B0604030504040204" pitchFamily="34" charset="0"/>
                        <a:ea typeface="Verdana" panose="020B0604030504040204" pitchFamily="34" charset="0"/>
                      </a:endParaRPr>
                    </a:p>
                  </a:txBody>
                  <a:tcPr anchor="ctr"/>
                </a:tc>
                <a:extLst>
                  <a:ext uri="{0D108BD9-81ED-4DB2-BD59-A6C34878D82A}">
                    <a16:rowId xmlns:a16="http://schemas.microsoft.com/office/drawing/2014/main" val="1977572895"/>
                  </a:ext>
                </a:extLst>
              </a:tr>
              <a:tr h="600572">
                <a:tc>
                  <a:txBody>
                    <a:bodyPr/>
                    <a:lstStyle/>
                    <a:p>
                      <a:pPr marL="0" algn="ctr" defTabSz="914400" rtl="0" eaLnBrk="1" latinLnBrk="0" hangingPunct="1"/>
                      <a:r>
                        <a:rPr lang="en-US" sz="1000" kern="1200" dirty="0">
                          <a:solidFill>
                            <a:schemeClr val="dk1"/>
                          </a:solidFill>
                          <a:latin typeface="Verdana" panose="020B0604030504040204" pitchFamily="34" charset="0"/>
                          <a:ea typeface="Verdana" panose="020B0604030504040204" pitchFamily="34" charset="0"/>
                        </a:rPr>
                        <a:t>Tarmac</a:t>
                      </a:r>
                      <a:endParaRPr lang="en-IN" sz="1000" kern="1200" dirty="0">
                        <a:solidFill>
                          <a:schemeClr val="dk1"/>
                        </a:solidFill>
                        <a:latin typeface="Verdana" panose="020B0604030504040204" pitchFamily="34" charset="0"/>
                        <a:ea typeface="Verdana" panose="020B0604030504040204" pitchFamily="34" charset="0"/>
                        <a:cs typeface="+mn-cs"/>
                      </a:endParaRPr>
                    </a:p>
                  </a:txBody>
                  <a:tcPr anchor="ctr"/>
                </a:tc>
                <a:tc>
                  <a:txBody>
                    <a:bodyPr/>
                    <a:lstStyle/>
                    <a:p>
                      <a:pPr marL="0" algn="ctr" defTabSz="914400" rtl="0" eaLnBrk="1" fontAlgn="b" latinLnBrk="0" hangingPunct="1"/>
                      <a:r>
                        <a:rPr lang="en-US" sz="1000" kern="1200" dirty="0">
                          <a:solidFill>
                            <a:schemeClr val="dk1"/>
                          </a:solidFill>
                          <a:latin typeface="Verdana" panose="020B0604030504040204" pitchFamily="34" charset="0"/>
                          <a:ea typeface="Verdana" panose="020B0604030504040204" pitchFamily="34" charset="0"/>
                        </a:rPr>
                        <a:t>1,500,000</a:t>
                      </a:r>
                      <a:endParaRPr lang="en-IN" sz="1000" kern="1200" dirty="0">
                        <a:solidFill>
                          <a:schemeClr val="dk1"/>
                        </a:solidFill>
                        <a:latin typeface="Verdana" panose="020B0604030504040204" pitchFamily="34" charset="0"/>
                        <a:ea typeface="Verdana" panose="020B0604030504040204" pitchFamily="34" charset="0"/>
                        <a:cs typeface="+mn-cs"/>
                      </a:endParaRPr>
                    </a:p>
                  </a:txBody>
                  <a:tcPr marL="9525" marR="9525" marT="9525" marB="0" anchor="ctr"/>
                </a:tc>
                <a:extLst>
                  <a:ext uri="{0D108BD9-81ED-4DB2-BD59-A6C34878D82A}">
                    <a16:rowId xmlns:a16="http://schemas.microsoft.com/office/drawing/2014/main" val="3154426898"/>
                  </a:ext>
                </a:extLst>
              </a:tr>
              <a:tr h="600572">
                <a:tc>
                  <a:txBody>
                    <a:bodyPr/>
                    <a:lstStyle/>
                    <a:p>
                      <a:pPr algn="ctr"/>
                      <a:r>
                        <a:rPr lang="en-US" sz="1000" dirty="0">
                          <a:latin typeface="Verdana" panose="020B0604030504040204" pitchFamily="34" charset="0"/>
                          <a:ea typeface="Verdana" panose="020B0604030504040204" pitchFamily="34" charset="0"/>
                        </a:rPr>
                        <a:t>H+H</a:t>
                      </a:r>
                      <a:endParaRPr lang="en-IN" sz="1000" dirty="0">
                        <a:latin typeface="Verdana" panose="020B0604030504040204" pitchFamily="34" charset="0"/>
                        <a:ea typeface="Verdana" panose="020B0604030504040204" pitchFamily="34" charset="0"/>
                      </a:endParaRPr>
                    </a:p>
                  </a:txBody>
                  <a:tcPr anchor="ctr"/>
                </a:tc>
                <a:tc>
                  <a:txBody>
                    <a:bodyPr/>
                    <a:lstStyle/>
                    <a:p>
                      <a:pPr algn="ctr"/>
                      <a:r>
                        <a:rPr lang="en-US" sz="1000" dirty="0">
                          <a:latin typeface="Verdana" panose="020B0604030504040204" pitchFamily="34" charset="0"/>
                          <a:ea typeface="Verdana" panose="020B0604030504040204" pitchFamily="34" charset="0"/>
                        </a:rPr>
                        <a:t>2,720,000</a:t>
                      </a:r>
                      <a:endParaRPr lang="en-IN" sz="1000" dirty="0">
                        <a:latin typeface="Verdana" panose="020B0604030504040204" pitchFamily="34" charset="0"/>
                        <a:ea typeface="Verdana" panose="020B0604030504040204" pitchFamily="34" charset="0"/>
                      </a:endParaRPr>
                    </a:p>
                  </a:txBody>
                  <a:tcPr anchor="ctr"/>
                </a:tc>
                <a:extLst>
                  <a:ext uri="{0D108BD9-81ED-4DB2-BD59-A6C34878D82A}">
                    <a16:rowId xmlns:a16="http://schemas.microsoft.com/office/drawing/2014/main" val="1142325724"/>
                  </a:ext>
                </a:extLst>
              </a:tr>
              <a:tr h="600572">
                <a:tc>
                  <a:txBody>
                    <a:bodyPr/>
                    <a:lstStyle/>
                    <a:p>
                      <a:pPr algn="ctr"/>
                      <a:r>
                        <a:rPr lang="en-US" sz="1000" dirty="0">
                          <a:latin typeface="Verdana" panose="020B0604030504040204" pitchFamily="34" charset="0"/>
                          <a:ea typeface="Verdana" panose="020B0604030504040204" pitchFamily="34" charset="0"/>
                        </a:rPr>
                        <a:t>AKG</a:t>
                      </a:r>
                      <a:endParaRPr lang="en-IN" sz="1000" dirty="0">
                        <a:latin typeface="Verdana" panose="020B0604030504040204" pitchFamily="34" charset="0"/>
                        <a:ea typeface="Verdana" panose="020B0604030504040204" pitchFamily="34" charset="0"/>
                      </a:endParaRPr>
                    </a:p>
                  </a:txBody>
                  <a:tcPr anchor="ctr"/>
                </a:tc>
                <a:tc>
                  <a:txBody>
                    <a:bodyPr/>
                    <a:lstStyle/>
                    <a:p>
                      <a:pPr algn="ctr"/>
                      <a:r>
                        <a:rPr lang="en-US" sz="1000" dirty="0">
                          <a:latin typeface="Verdana" panose="020B0604030504040204" pitchFamily="34" charset="0"/>
                          <a:ea typeface="Verdana" panose="020B0604030504040204" pitchFamily="34" charset="0"/>
                        </a:rPr>
                        <a:t>1,713,960</a:t>
                      </a:r>
                      <a:endParaRPr lang="en-IN" sz="1000" dirty="0">
                        <a:latin typeface="Verdana" panose="020B0604030504040204" pitchFamily="34" charset="0"/>
                        <a:ea typeface="Verdana" panose="020B0604030504040204" pitchFamily="34" charset="0"/>
                      </a:endParaRPr>
                    </a:p>
                  </a:txBody>
                  <a:tcPr anchor="ctr"/>
                </a:tc>
                <a:extLst>
                  <a:ext uri="{0D108BD9-81ED-4DB2-BD59-A6C34878D82A}">
                    <a16:rowId xmlns:a16="http://schemas.microsoft.com/office/drawing/2014/main" val="1371290474"/>
                  </a:ext>
                </a:extLst>
              </a:tr>
              <a:tr h="600572">
                <a:tc>
                  <a:txBody>
                    <a:bodyPr/>
                    <a:lstStyle/>
                    <a:p>
                      <a:pPr algn="ctr"/>
                      <a:r>
                        <a:rPr lang="en-US" sz="1000" dirty="0" err="1">
                          <a:latin typeface="Verdana" panose="020B0604030504040204" pitchFamily="34" charset="0"/>
                          <a:ea typeface="Verdana" panose="020B0604030504040204" pitchFamily="34" charset="0"/>
                        </a:rPr>
                        <a:t>Solbet</a:t>
                      </a:r>
                      <a:endParaRPr lang="en-IN" sz="1000" dirty="0">
                        <a:latin typeface="Verdana" panose="020B0604030504040204" pitchFamily="34" charset="0"/>
                        <a:ea typeface="Verdana" panose="020B0604030504040204" pitchFamily="34" charset="0"/>
                      </a:endParaRPr>
                    </a:p>
                  </a:txBody>
                  <a:tcPr anchor="ctr"/>
                </a:tc>
                <a:tc>
                  <a:txBody>
                    <a:bodyPr/>
                    <a:lstStyle/>
                    <a:p>
                      <a:pPr algn="ctr"/>
                      <a:r>
                        <a:rPr lang="en-US" sz="1000" dirty="0">
                          <a:latin typeface="Verdana" panose="020B0604030504040204" pitchFamily="34" charset="0"/>
                          <a:ea typeface="Verdana" panose="020B0604030504040204" pitchFamily="34" charset="0"/>
                        </a:rPr>
                        <a:t>2,500,000</a:t>
                      </a:r>
                      <a:endParaRPr lang="en-IN" sz="1000" dirty="0">
                        <a:latin typeface="Verdana" panose="020B0604030504040204" pitchFamily="34" charset="0"/>
                        <a:ea typeface="Verdana" panose="020B0604030504040204" pitchFamily="34" charset="0"/>
                      </a:endParaRPr>
                    </a:p>
                  </a:txBody>
                  <a:tcPr anchor="ctr"/>
                </a:tc>
                <a:extLst>
                  <a:ext uri="{0D108BD9-81ED-4DB2-BD59-A6C34878D82A}">
                    <a16:rowId xmlns:a16="http://schemas.microsoft.com/office/drawing/2014/main" val="2429393439"/>
                  </a:ext>
                </a:extLst>
              </a:tr>
            </a:tbl>
          </a:graphicData>
        </a:graphic>
      </p:graphicFrame>
      <p:sp>
        <p:nvSpPr>
          <p:cNvPr id="7" name="TextBox 6">
            <a:extLst>
              <a:ext uri="{FF2B5EF4-FFF2-40B4-BE49-F238E27FC236}">
                <a16:creationId xmlns:a16="http://schemas.microsoft.com/office/drawing/2014/main" id="{4B376DB4-EF66-4623-8D63-4C66292E0A51}"/>
              </a:ext>
            </a:extLst>
          </p:cNvPr>
          <p:cNvSpPr txBox="1"/>
          <p:nvPr/>
        </p:nvSpPr>
        <p:spPr>
          <a:xfrm>
            <a:off x="4807408" y="694585"/>
            <a:ext cx="4307112" cy="522900"/>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Europe </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Autoclaved Aerated </a:t>
            </a: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C</a:t>
            </a:r>
            <a:r>
              <a:rPr kumimoji="0" lang="en-IN" sz="1000" b="1" i="0" u="none" strike="noStrike" kern="1200" cap="none" spc="0" normalizeH="0" baseline="0" noProof="0" dirty="0" err="1">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oncrete</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Production Capacity by Key Players,2021</a:t>
            </a:r>
          </a:p>
        </p:txBody>
      </p:sp>
      <p:sp>
        <p:nvSpPr>
          <p:cNvPr id="8" name="TextBox 7">
            <a:extLst>
              <a:ext uri="{FF2B5EF4-FFF2-40B4-BE49-F238E27FC236}">
                <a16:creationId xmlns:a16="http://schemas.microsoft.com/office/drawing/2014/main" id="{20410A6B-F540-442C-AA0B-4EBA28CD70CD}"/>
              </a:ext>
            </a:extLst>
          </p:cNvPr>
          <p:cNvSpPr txBox="1"/>
          <p:nvPr/>
        </p:nvSpPr>
        <p:spPr>
          <a:xfrm>
            <a:off x="29482" y="5303518"/>
            <a:ext cx="4464506" cy="553998"/>
          </a:xfrm>
          <a:prstGeom prst="rect">
            <a:avLst/>
          </a:prstGeom>
          <a:noFill/>
        </p:spPr>
        <p:txBody>
          <a:bodyPr wrap="square" rtlCol="0">
            <a:spAutoFit/>
          </a:bodyPr>
          <a:lstStyle>
            <a:defPPr>
              <a:defRPr lang="en-US"/>
            </a:defPPr>
            <a:lvl1pPr algn="r">
              <a:defRPr sz="800" i="1">
                <a:solidFill>
                  <a:srgbClr val="7F7F7F"/>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Note:- based on domestic production &amp; sales-based market size, excluding export sales</a:t>
            </a:r>
          </a:p>
          <a:p>
            <a:pPr marL="0" marR="0" lvl="0" indent="0" algn="r" defTabSz="457200" rtl="0" eaLnBrk="1" fontAlgn="auto" latinLnBrk="0" hangingPunct="1">
              <a:lnSpc>
                <a:spcPct val="100000"/>
              </a:lnSpc>
              <a:spcBef>
                <a:spcPts val="0"/>
              </a:spcBef>
              <a:spcAft>
                <a:spcPts val="0"/>
              </a:spcAft>
              <a:buClrTx/>
              <a:buSzTx/>
              <a:buFontTx/>
              <a:buNone/>
              <a:tabLst/>
              <a:defRPr/>
            </a:pPr>
            <a:endParaRPr kumimoji="0" lang="en-IN" sz="10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283883469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factory, building&#10;&#10;Description automatically generated">
            <a:extLst>
              <a:ext uri="{FF2B5EF4-FFF2-40B4-BE49-F238E27FC236}">
                <a16:creationId xmlns:a16="http://schemas.microsoft.com/office/drawing/2014/main" id="{9D9BAE7F-FDCB-4487-83E9-6116895E24E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 name="Content Placeholder 2">
            <a:extLst>
              <a:ext uri="{FF2B5EF4-FFF2-40B4-BE49-F238E27FC236}">
                <a16:creationId xmlns:a16="http://schemas.microsoft.com/office/drawing/2014/main" id="{F888F908-0425-448A-9F48-E1135DF27EBA}"/>
              </a:ext>
            </a:extLst>
          </p:cNvPr>
          <p:cNvSpPr txBox="1">
            <a:spLocks/>
          </p:cNvSpPr>
          <p:nvPr/>
        </p:nvSpPr>
        <p:spPr>
          <a:xfrm>
            <a:off x="392906" y="5317240"/>
            <a:ext cx="8408194" cy="744836"/>
          </a:xfrm>
          <a:prstGeom prst="rect">
            <a:avLst/>
          </a:prstGeom>
        </p:spPr>
        <p:txBody>
          <a:bodyPr vert="horz" lIns="91440" tIns="45720" rIns="91440" bIns="45720" rtlCol="0" anchor="ctr">
            <a:normAutofit/>
          </a:bodyPr>
          <a:lstStyle>
            <a:lvl1pPr marL="188595" indent="-188595" algn="l" defTabSz="754380" rtl="0" eaLnBrk="1" latinLnBrk="0" hangingPunct="1">
              <a:lnSpc>
                <a:spcPct val="90000"/>
              </a:lnSpc>
              <a:spcBef>
                <a:spcPts val="825"/>
              </a:spcBef>
              <a:buFont typeface="Arial" panose="020B0604020202020204" pitchFamily="34" charset="0"/>
              <a:buChar char="•"/>
              <a:defRPr sz="2310" kern="1200">
                <a:solidFill>
                  <a:schemeClr val="tx1"/>
                </a:solidFill>
                <a:latin typeface="+mn-lt"/>
                <a:ea typeface="+mn-ea"/>
                <a:cs typeface="+mn-cs"/>
              </a:defRPr>
            </a:lvl1pPr>
            <a:lvl2pPr marL="565785" indent="-188595" algn="l" defTabSz="754380" rtl="0" eaLnBrk="1" latinLnBrk="0" hangingPunct="1">
              <a:lnSpc>
                <a:spcPct val="90000"/>
              </a:lnSpc>
              <a:spcBef>
                <a:spcPts val="413"/>
              </a:spcBef>
              <a:buFont typeface="Arial" panose="020B0604020202020204" pitchFamily="34" charset="0"/>
              <a:buChar char="•"/>
              <a:defRPr sz="1980" kern="1200">
                <a:solidFill>
                  <a:schemeClr val="tx1"/>
                </a:solidFill>
                <a:latin typeface="+mn-lt"/>
                <a:ea typeface="+mn-ea"/>
                <a:cs typeface="+mn-cs"/>
              </a:defRPr>
            </a:lvl2pPr>
            <a:lvl3pPr marL="942975" indent="-188595" algn="l" defTabSz="754380" rtl="0" eaLnBrk="1" latinLnBrk="0" hangingPunct="1">
              <a:lnSpc>
                <a:spcPct val="90000"/>
              </a:lnSpc>
              <a:spcBef>
                <a:spcPts val="413"/>
              </a:spcBef>
              <a:buFont typeface="Arial" panose="020B0604020202020204" pitchFamily="34" charset="0"/>
              <a:buChar char="•"/>
              <a:defRPr sz="1650" kern="1200">
                <a:solidFill>
                  <a:schemeClr val="tx1"/>
                </a:solidFill>
                <a:latin typeface="+mn-lt"/>
                <a:ea typeface="+mn-ea"/>
                <a:cs typeface="+mn-cs"/>
              </a:defRPr>
            </a:lvl3pPr>
            <a:lvl4pPr marL="132016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4pPr>
            <a:lvl5pPr marL="169735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5pPr>
            <a:lvl6pPr marL="207454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6pPr>
            <a:lvl7pPr marL="245173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7pPr>
            <a:lvl8pPr marL="282892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8pPr>
            <a:lvl9pPr marL="320611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9pPr>
          </a:lstStyle>
          <a:p>
            <a:pPr marL="0" marR="0" lvl="0" indent="0" algn="ctr" defTabSz="914400" fontAlgn="auto">
              <a:spcBef>
                <a:spcPct val="0"/>
              </a:spcBef>
              <a:spcAft>
                <a:spcPts val="600"/>
              </a:spcAft>
              <a:buClrTx/>
              <a:buSzTx/>
              <a:buNone/>
              <a:tabLst/>
              <a:defRPr/>
            </a:pPr>
            <a:r>
              <a:rPr kumimoji="0" lang="en-US" sz="3100" b="1" i="0" u="none" strike="noStrike" cap="none" spc="-136" normalizeH="0" baseline="0" noProof="0" dirty="0">
                <a:ln>
                  <a:noFill/>
                </a:ln>
                <a:solidFill>
                  <a:schemeClr val="tx1">
                    <a:lumMod val="85000"/>
                    <a:lumOff val="15000"/>
                  </a:schemeClr>
                </a:solidFill>
                <a:effectLst>
                  <a:outerShdw blurRad="38100" dist="38100" dir="2700000" algn="tl">
                    <a:srgbClr val="000000">
                      <a:alpha val="43137"/>
                    </a:srgbClr>
                  </a:outerShdw>
                </a:effectLst>
                <a:uLnTx/>
                <a:uFillTx/>
                <a:latin typeface="+mj-lt"/>
                <a:ea typeface="+mj-ea"/>
                <a:cs typeface="+mj-cs"/>
              </a:rPr>
              <a:t>EXECUTIVE SUMMARY</a:t>
            </a:r>
          </a:p>
        </p:txBody>
      </p:sp>
      <p:sp>
        <p:nvSpPr>
          <p:cNvPr id="6" name="Rectangle 1">
            <a:extLst>
              <a:ext uri="{FF2B5EF4-FFF2-40B4-BE49-F238E27FC236}">
                <a16:creationId xmlns:a16="http://schemas.microsoft.com/office/drawing/2014/main" id="{A56EC46B-135D-4475-B1B7-73D84682E970}"/>
              </a:ext>
            </a:extLst>
          </p:cNvPr>
          <p:cNvSpPr/>
          <p:nvPr/>
        </p:nvSpPr>
        <p:spPr>
          <a:xfrm>
            <a:off x="0" y="0"/>
            <a:ext cx="5592419" cy="1021412"/>
          </a:xfrm>
          <a:custGeom>
            <a:avLst/>
            <a:gdLst>
              <a:gd name="connsiteX0" fmla="*/ 0 w 6032500"/>
              <a:gd name="connsiteY0" fmla="*/ 0 h 1083212"/>
              <a:gd name="connsiteX1" fmla="*/ 6032500 w 6032500"/>
              <a:gd name="connsiteY1" fmla="*/ 0 h 1083212"/>
              <a:gd name="connsiteX2" fmla="*/ 6032500 w 6032500"/>
              <a:gd name="connsiteY2" fmla="*/ 1083212 h 1083212"/>
              <a:gd name="connsiteX3" fmla="*/ 0 w 6032500"/>
              <a:gd name="connsiteY3" fmla="*/ 1083212 h 1083212"/>
              <a:gd name="connsiteX4" fmla="*/ 0 w 6032500"/>
              <a:gd name="connsiteY4" fmla="*/ 0 h 1083212"/>
              <a:gd name="connsiteX0" fmla="*/ 0 w 6032500"/>
              <a:gd name="connsiteY0" fmla="*/ 0 h 1083212"/>
              <a:gd name="connsiteX1" fmla="*/ 6032500 w 6032500"/>
              <a:gd name="connsiteY1" fmla="*/ 0 h 1083212"/>
              <a:gd name="connsiteX2" fmla="*/ 5526063 w 6032500"/>
              <a:gd name="connsiteY2" fmla="*/ 1083212 h 1083212"/>
              <a:gd name="connsiteX3" fmla="*/ 0 w 6032500"/>
              <a:gd name="connsiteY3" fmla="*/ 1083212 h 1083212"/>
              <a:gd name="connsiteX4" fmla="*/ 0 w 6032500"/>
              <a:gd name="connsiteY4" fmla="*/ 0 h 1083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32500" h="1083212">
                <a:moveTo>
                  <a:pt x="0" y="0"/>
                </a:moveTo>
                <a:lnTo>
                  <a:pt x="6032500" y="0"/>
                </a:lnTo>
                <a:lnTo>
                  <a:pt x="5526063" y="1083212"/>
                </a:lnTo>
                <a:lnTo>
                  <a:pt x="0" y="1083212"/>
                </a:lnTo>
                <a:lnTo>
                  <a:pt x="0" y="0"/>
                </a:lnTo>
                <a:close/>
              </a:path>
            </a:pathLst>
          </a:custGeom>
          <a:solidFill>
            <a:schemeClr val="tx1"/>
          </a:solidFill>
          <a:ln>
            <a:noFill/>
          </a:ln>
          <a:effectLst>
            <a:innerShdw blurRad="76200" dist="76200" dir="18900000">
              <a:prstClr val="black">
                <a:alpha val="46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marR="0" lvl="1" indent="0" algn="l" defTabSz="4572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a:ln>
                  <a:noFill/>
                </a:ln>
                <a:solidFill>
                  <a:schemeClr val="bg1"/>
                </a:solidFill>
                <a:effectLst/>
                <a:uLnTx/>
                <a:uFillTx/>
                <a:latin typeface="Arial" panose="020B0604020202020204" pitchFamily="34" charset="0"/>
                <a:ea typeface="+mn-ea"/>
                <a:cs typeface="Arial" panose="020B0604020202020204" pitchFamily="34" charset="0"/>
              </a:rPr>
              <a:t>AAC Manufacturer Profiles</a:t>
            </a:r>
          </a:p>
        </p:txBody>
      </p:sp>
      <p:pic>
        <p:nvPicPr>
          <p:cNvPr id="7" name="Picture 6">
            <a:extLst>
              <a:ext uri="{FF2B5EF4-FFF2-40B4-BE49-F238E27FC236}">
                <a16:creationId xmlns:a16="http://schemas.microsoft.com/office/drawing/2014/main" id="{C39210B6-63F2-4E76-AFBC-FE3A532F70E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39347" y="230275"/>
            <a:ext cx="1839541" cy="577112"/>
          </a:xfrm>
          <a:prstGeom prst="rect">
            <a:avLst/>
          </a:prstGeom>
        </p:spPr>
      </p:pic>
    </p:spTree>
    <p:extLst>
      <p:ext uri="{BB962C8B-B14F-4D97-AF65-F5344CB8AC3E}">
        <p14:creationId xmlns:p14="http://schemas.microsoft.com/office/powerpoint/2010/main" val="385894261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 Placeholder 3">
            <a:extLst>
              <a:ext uri="{FF2B5EF4-FFF2-40B4-BE49-F238E27FC236}">
                <a16:creationId xmlns:a16="http://schemas.microsoft.com/office/drawing/2014/main" id="{4361833B-334D-4AA4-BB92-FECBDAE3AF51}"/>
              </a:ext>
            </a:extLst>
          </p:cNvPr>
          <p:cNvSpPr>
            <a:spLocks noGrp="1"/>
          </p:cNvSpPr>
          <p:nvPr>
            <p:ph type="body" sz="quarter" idx="14"/>
          </p:nvPr>
        </p:nvSpPr>
        <p:spPr/>
        <p:txBody>
          <a:bodyPr>
            <a:normAutofit lnSpcReduction="10000"/>
          </a:bodyPr>
          <a:lstStyle/>
          <a:p>
            <a:pPr>
              <a:spcBef>
                <a:spcPts val="0"/>
              </a:spcBef>
            </a:pPr>
            <a:r>
              <a:rPr lang="nb-NO" dirty="0">
                <a:solidFill>
                  <a:schemeClr val="tx1">
                    <a:lumMod val="85000"/>
                    <a:lumOff val="15000"/>
                  </a:schemeClr>
                </a:solidFill>
              </a:rPr>
              <a:t>Competitor Profile </a:t>
            </a:r>
            <a:br>
              <a:rPr lang="nb-NO" dirty="0">
                <a:solidFill>
                  <a:schemeClr val="tx1">
                    <a:lumMod val="85000"/>
                    <a:lumOff val="15000"/>
                  </a:schemeClr>
                </a:solidFill>
              </a:rPr>
            </a:br>
            <a:r>
              <a:rPr lang="nb-NO" sz="1200" dirty="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 </a:t>
            </a:r>
            <a:r>
              <a:rPr lang="nb-NO" sz="1200" b="0" dirty="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a:t>
            </a:r>
            <a:r>
              <a:rPr lang="en-US" sz="1200" b="0" dirty="0" err="1">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Xella</a:t>
            </a:r>
            <a:r>
              <a:rPr lang="en-IN" sz="1200" b="0" dirty="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a:t>
            </a:r>
            <a:endParaRPr lang="en-IN" sz="1100" b="0" dirty="0">
              <a:solidFill>
                <a:schemeClr val="tx1">
                  <a:lumMod val="85000"/>
                  <a:lumOff val="15000"/>
                </a:schemeClr>
              </a:solidFill>
            </a:endParaRPr>
          </a:p>
          <a:p>
            <a:pPr>
              <a:spcBef>
                <a:spcPts val="0"/>
              </a:spcBef>
            </a:pPr>
            <a:endParaRPr lang="nb-NO" sz="1200" b="0" dirty="0">
              <a:solidFill>
                <a:schemeClr val="tx1">
                  <a:lumMod val="85000"/>
                  <a:lumOff val="15000"/>
                </a:schemeClr>
              </a:solidFill>
            </a:endParaRPr>
          </a:p>
        </p:txBody>
      </p:sp>
      <p:grpSp>
        <p:nvGrpSpPr>
          <p:cNvPr id="58" name="Group 57">
            <a:extLst>
              <a:ext uri="{FF2B5EF4-FFF2-40B4-BE49-F238E27FC236}">
                <a16:creationId xmlns:a16="http://schemas.microsoft.com/office/drawing/2014/main" id="{54FA0EE0-0D7E-42E7-8EE0-075E1DD309BA}"/>
              </a:ext>
            </a:extLst>
          </p:cNvPr>
          <p:cNvGrpSpPr/>
          <p:nvPr/>
        </p:nvGrpSpPr>
        <p:grpSpPr>
          <a:xfrm>
            <a:off x="3107041" y="1103925"/>
            <a:ext cx="3508830" cy="476658"/>
            <a:chOff x="7792601" y="821380"/>
            <a:chExt cx="8514600" cy="461311"/>
          </a:xfrm>
          <a:noFill/>
        </p:grpSpPr>
        <p:sp>
          <p:nvSpPr>
            <p:cNvPr id="59" name="Rectangle 2">
              <a:extLst>
                <a:ext uri="{FF2B5EF4-FFF2-40B4-BE49-F238E27FC236}">
                  <a16:creationId xmlns:a16="http://schemas.microsoft.com/office/drawing/2014/main" id="{2C2CA754-8D84-4AC7-B40F-07638888A403}"/>
                </a:ext>
              </a:extLst>
            </p:cNvPr>
            <p:cNvSpPr/>
            <p:nvPr/>
          </p:nvSpPr>
          <p:spPr>
            <a:xfrm>
              <a:off x="7792601" y="821380"/>
              <a:ext cx="6857614" cy="461311"/>
            </a:xfrm>
            <a:custGeom>
              <a:avLst/>
              <a:gdLst>
                <a:gd name="connsiteX0" fmla="*/ 0 w 6857614"/>
                <a:gd name="connsiteY0" fmla="*/ 0 h 668740"/>
                <a:gd name="connsiteX1" fmla="*/ 6857614 w 6857614"/>
                <a:gd name="connsiteY1" fmla="*/ 0 h 668740"/>
                <a:gd name="connsiteX2" fmla="*/ 6857614 w 6857614"/>
                <a:gd name="connsiteY2" fmla="*/ 668740 h 668740"/>
                <a:gd name="connsiteX3" fmla="*/ 0 w 6857614"/>
                <a:gd name="connsiteY3" fmla="*/ 668740 h 668740"/>
                <a:gd name="connsiteX4" fmla="*/ 0 w 6857614"/>
                <a:gd name="connsiteY4" fmla="*/ 0 h 668740"/>
                <a:gd name="connsiteX0" fmla="*/ 0 w 6857614"/>
                <a:gd name="connsiteY0" fmla="*/ 0 h 668740"/>
                <a:gd name="connsiteX1" fmla="*/ 6248014 w 6857614"/>
                <a:gd name="connsiteY1" fmla="*/ 0 h 668740"/>
                <a:gd name="connsiteX2" fmla="*/ 6857614 w 6857614"/>
                <a:gd name="connsiteY2" fmla="*/ 668740 h 668740"/>
                <a:gd name="connsiteX3" fmla="*/ 0 w 6857614"/>
                <a:gd name="connsiteY3" fmla="*/ 668740 h 668740"/>
                <a:gd name="connsiteX4" fmla="*/ 0 w 6857614"/>
                <a:gd name="connsiteY4" fmla="*/ 0 h 668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7614" h="668740">
                  <a:moveTo>
                    <a:pt x="0" y="0"/>
                  </a:moveTo>
                  <a:lnTo>
                    <a:pt x="6248014" y="0"/>
                  </a:lnTo>
                  <a:lnTo>
                    <a:pt x="6857614" y="668740"/>
                  </a:lnTo>
                  <a:lnTo>
                    <a:pt x="0" y="668740"/>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895350">
                <a:buSzPct val="120000"/>
                <a:defRPr/>
              </a:pPr>
              <a:r>
                <a:rPr lang="en-US" sz="1000" b="1" dirty="0">
                  <a:solidFill>
                    <a:schemeClr val="bg2">
                      <a:lumMod val="10000"/>
                    </a:schemeClr>
                  </a:solidFill>
                  <a:latin typeface="Open Sans" panose="020B0606030504020204" pitchFamily="34" charset="0"/>
                  <a:ea typeface="Open Sans" panose="020B0606030504020204" pitchFamily="34" charset="0"/>
                  <a:cs typeface="Open Sans" panose="020B0606030504020204" pitchFamily="34" charset="0"/>
                </a:rPr>
                <a:t>COMPANY DESCRIPTION</a:t>
              </a:r>
            </a:p>
          </p:txBody>
        </p:sp>
        <p:cxnSp>
          <p:nvCxnSpPr>
            <p:cNvPr id="60" name="Straight Connector 59">
              <a:extLst>
                <a:ext uri="{FF2B5EF4-FFF2-40B4-BE49-F238E27FC236}">
                  <a16:creationId xmlns:a16="http://schemas.microsoft.com/office/drawing/2014/main" id="{54781B6C-4FE4-46CF-A7C2-FABE3593ABAD}"/>
                </a:ext>
              </a:extLst>
            </p:cNvPr>
            <p:cNvCxnSpPr>
              <a:cxnSpLocks/>
              <a:stCxn id="59" idx="3"/>
            </p:cNvCxnSpPr>
            <p:nvPr/>
          </p:nvCxnSpPr>
          <p:spPr>
            <a:xfrm>
              <a:off x="7792601" y="1282691"/>
              <a:ext cx="8514600" cy="0"/>
            </a:xfrm>
            <a:prstGeom prst="line">
              <a:avLst/>
            </a:prstGeom>
            <a:grpFill/>
            <a:ln w="28575">
              <a:noFill/>
            </a:ln>
          </p:spPr>
          <p:style>
            <a:lnRef idx="1">
              <a:schemeClr val="accent1"/>
            </a:lnRef>
            <a:fillRef idx="0">
              <a:schemeClr val="accent1"/>
            </a:fillRef>
            <a:effectRef idx="0">
              <a:schemeClr val="accent1"/>
            </a:effectRef>
            <a:fontRef idx="minor">
              <a:schemeClr val="tx1"/>
            </a:fontRef>
          </p:style>
        </p:cxnSp>
      </p:grpSp>
      <p:sp>
        <p:nvSpPr>
          <p:cNvPr id="32" name="Rectangle 31">
            <a:extLst>
              <a:ext uri="{FF2B5EF4-FFF2-40B4-BE49-F238E27FC236}">
                <a16:creationId xmlns:a16="http://schemas.microsoft.com/office/drawing/2014/main" id="{4898CD61-1053-4130-A45C-31824FC1846F}"/>
              </a:ext>
            </a:extLst>
          </p:cNvPr>
          <p:cNvSpPr/>
          <p:nvPr/>
        </p:nvSpPr>
        <p:spPr>
          <a:xfrm>
            <a:off x="0" y="676939"/>
            <a:ext cx="9144000" cy="46131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Rectangle 62">
            <a:extLst>
              <a:ext uri="{FF2B5EF4-FFF2-40B4-BE49-F238E27FC236}">
                <a16:creationId xmlns:a16="http://schemas.microsoft.com/office/drawing/2014/main" id="{56D075D9-7D83-46C1-B68D-8A0CEE333C1D}"/>
              </a:ext>
            </a:extLst>
          </p:cNvPr>
          <p:cNvSpPr/>
          <p:nvPr/>
        </p:nvSpPr>
        <p:spPr>
          <a:xfrm>
            <a:off x="133350" y="674262"/>
            <a:ext cx="2763850" cy="6368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6" name="Straight Connector 65">
            <a:extLst>
              <a:ext uri="{FF2B5EF4-FFF2-40B4-BE49-F238E27FC236}">
                <a16:creationId xmlns:a16="http://schemas.microsoft.com/office/drawing/2014/main" id="{F6BE63CB-0C13-411E-BA8D-349C29227EF5}"/>
              </a:ext>
            </a:extLst>
          </p:cNvPr>
          <p:cNvCxnSpPr>
            <a:cxnSpLocks/>
          </p:cNvCxnSpPr>
          <p:nvPr/>
        </p:nvCxnSpPr>
        <p:spPr>
          <a:xfrm>
            <a:off x="5503021" y="1590752"/>
            <a:ext cx="3508830" cy="0"/>
          </a:xfrm>
          <a:prstGeom prst="line">
            <a:avLst/>
          </a:prstGeom>
          <a:noFill/>
          <a:ln w="28575">
            <a:noFill/>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13D00588-ED01-4FCB-94E4-3272B98EBCCB}"/>
              </a:ext>
            </a:extLst>
          </p:cNvPr>
          <p:cNvSpPr/>
          <p:nvPr/>
        </p:nvSpPr>
        <p:spPr>
          <a:xfrm>
            <a:off x="276548" y="1310912"/>
            <a:ext cx="5042174" cy="37789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200000"/>
              </a:lnSpc>
            </a:pPr>
            <a:r>
              <a:rPr lang="en-US" sz="1000" b="1" dirty="0">
                <a:solidFill>
                  <a:schemeClr val="tx1"/>
                </a:solidFill>
                <a:latin typeface="Verdana" panose="020B0604030504040204" pitchFamily="34" charset="0"/>
                <a:ea typeface="Verdana" panose="020B0604030504040204" pitchFamily="34" charset="0"/>
                <a:cs typeface="Verdana" panose="020B0604030504040204" pitchFamily="34" charset="0"/>
              </a:rPr>
              <a:t>Business Overview</a:t>
            </a:r>
            <a:r>
              <a:rPr lang="en-US" sz="1000" dirty="0">
                <a:solidFill>
                  <a:schemeClr val="tx1"/>
                </a:solidFill>
                <a:latin typeface="Verdana" panose="020B0604030504040204" pitchFamily="34" charset="0"/>
                <a:ea typeface="Verdana" panose="020B0604030504040204" pitchFamily="34" charset="0"/>
                <a:cs typeface="Verdana" panose="020B0604030504040204" pitchFamily="34" charset="0"/>
              </a:rPr>
              <a:t>:</a:t>
            </a:r>
            <a:endParaRPr lang="en-US" sz="800" dirty="0">
              <a:solidFill>
                <a:schemeClr val="tx1"/>
              </a:solidFill>
              <a:latin typeface="Verdana" panose="020B0604030504040204" pitchFamily="34" charset="0"/>
              <a:ea typeface="Verdana" panose="020B0604030504040204" pitchFamily="34" charset="0"/>
              <a:cs typeface="Verdana" panose="020B0604030504040204" pitchFamily="34" charset="0"/>
            </a:endParaRPr>
          </a:p>
          <a:p>
            <a:pPr marL="171450" indent="-171450" algn="just">
              <a:buFont typeface="Wingdings" panose="05000000000000000000" pitchFamily="2" charset="2"/>
              <a:buChar char="§"/>
            </a:pPr>
            <a:r>
              <a:rPr lang="en-US" sz="1000" dirty="0">
                <a:solidFill>
                  <a:schemeClr val="tx1"/>
                </a:solidFill>
                <a:latin typeface="Verdana" panose="020B0604030504040204" pitchFamily="34" charset="0"/>
                <a:ea typeface="Verdana" panose="020B0604030504040204" pitchFamily="34" charset="0"/>
              </a:rPr>
              <a:t>Xella distributes AAC large format units under the Ytong brand for residential construction by way of project sales through retailers, but not directly to end- customers.</a:t>
            </a:r>
          </a:p>
          <a:p>
            <a:pPr marL="171450" indent="-171450" algn="just">
              <a:buFont typeface="Wingdings" panose="05000000000000000000" pitchFamily="2" charset="2"/>
              <a:buChar char="§"/>
            </a:pPr>
            <a:r>
              <a:rPr lang="en-US" sz="1000" dirty="0">
                <a:solidFill>
                  <a:schemeClr val="tx1"/>
                </a:solidFill>
                <a:latin typeface="Verdana" panose="020B0604030504040204" pitchFamily="34" charset="0"/>
                <a:ea typeface="Verdana" panose="020B0604030504040204" pitchFamily="34" charset="0"/>
              </a:rPr>
              <a:t>AAC large format prefabricated compound units (“AAC large format units”), which are made of the same material as AAC blocks, but require equipment such as cranes for handling. Xella markets AAC large format units under the Ytong and Hebel brands. The AAC large format units include aerated concrete ceiling and roofing panels, firewalls and outer walls and can roughly be divided into AAC large format units for residential construction (Ytong brand) and industrial/commercial construction (Hebel brand)</a:t>
            </a:r>
          </a:p>
          <a:p>
            <a:pPr marL="171450" indent="-171450" algn="just">
              <a:buFont typeface="Wingdings" panose="05000000000000000000" pitchFamily="2" charset="2"/>
              <a:buChar char="§"/>
            </a:pPr>
            <a:endParaRPr lang="en-US" sz="1000" dirty="0">
              <a:solidFill>
                <a:schemeClr val="tx1"/>
              </a:solidFill>
              <a:latin typeface="Verdana" panose="020B0604030504040204" pitchFamily="34" charset="0"/>
              <a:ea typeface="Verdana" panose="020B0604030504040204" pitchFamily="34" charset="0"/>
            </a:endParaRPr>
          </a:p>
          <a:p>
            <a:pPr marL="171450" indent="-171450" algn="just">
              <a:buFont typeface="Wingdings" panose="05000000000000000000" pitchFamily="2" charset="2"/>
              <a:buChar char="§"/>
            </a:pPr>
            <a:r>
              <a:rPr lang="en-US" sz="1000" dirty="0" err="1">
                <a:solidFill>
                  <a:schemeClr val="tx1"/>
                </a:solidFill>
                <a:latin typeface="Verdana" panose="020B0604030504040204" pitchFamily="34" charset="0"/>
                <a:ea typeface="Verdana" panose="020B0604030504040204" pitchFamily="34" charset="0"/>
              </a:rPr>
              <a:t>Xella’s</a:t>
            </a:r>
            <a:r>
              <a:rPr lang="en-US" sz="1000" dirty="0">
                <a:solidFill>
                  <a:schemeClr val="tx1"/>
                </a:solidFill>
                <a:latin typeface="Verdana" panose="020B0604030504040204" pitchFamily="34" charset="0"/>
                <a:ea typeface="Verdana" panose="020B0604030504040204" pitchFamily="34" charset="0"/>
              </a:rPr>
              <a:t> market shares are also strongly diverging with [70-80]% in North Germany, [40-50]% in East Germany, [20-30]% in West Germany and [5-10]% in South Germany,</a:t>
            </a:r>
            <a:endParaRPr lang="en-IN" sz="1000" dirty="0">
              <a:solidFill>
                <a:schemeClr val="tx1"/>
              </a:solidFill>
              <a:latin typeface="Verdana" panose="020B0604030504040204" pitchFamily="34" charset="0"/>
              <a:ea typeface="Verdana" panose="020B0604030504040204" pitchFamily="34" charset="0"/>
            </a:endParaRPr>
          </a:p>
          <a:p>
            <a:pPr marL="171450" indent="-171450" algn="just">
              <a:buFont typeface="Wingdings" panose="05000000000000000000" pitchFamily="2" charset="2"/>
              <a:buChar char="§"/>
            </a:pPr>
            <a:endParaRPr lang="en-US" sz="1000" dirty="0">
              <a:solidFill>
                <a:schemeClr val="tx1"/>
              </a:solidFill>
              <a:latin typeface="Verdana" panose="020B0604030504040204" pitchFamily="34" charset="0"/>
              <a:ea typeface="Verdana" panose="020B0604030504040204" pitchFamily="34" charset="0"/>
            </a:endParaRPr>
          </a:p>
          <a:p>
            <a:pPr marL="171450" indent="-171450" algn="just">
              <a:buFont typeface="Wingdings" panose="05000000000000000000" pitchFamily="2" charset="2"/>
              <a:buChar char="§"/>
            </a:pPr>
            <a:r>
              <a:rPr lang="en-US" sz="1000" dirty="0">
                <a:solidFill>
                  <a:schemeClr val="tx1"/>
                </a:solidFill>
                <a:latin typeface="Verdana" panose="020B0604030504040204" pitchFamily="34" charset="0"/>
                <a:ea typeface="Verdana" panose="020B0604030504040204" pitchFamily="34" charset="0"/>
              </a:rPr>
              <a:t>BASF’s EB business, through its EBA business, manufactures chemical-based admixtures. Some of these products (as well as the ones manufactured by BASF’s EB business upstream competitors) are used in the manufacture of several building and insulation materials manufactured by </a:t>
            </a:r>
            <a:r>
              <a:rPr lang="en-US" sz="1000" dirty="0" err="1">
                <a:solidFill>
                  <a:schemeClr val="tx1"/>
                </a:solidFill>
                <a:latin typeface="Verdana" panose="020B0604030504040204" pitchFamily="34" charset="0"/>
                <a:ea typeface="Verdana" panose="020B0604030504040204" pitchFamily="34" charset="0"/>
              </a:rPr>
              <a:t>Xella</a:t>
            </a:r>
            <a:endParaRPr lang="en-IN" sz="1000" dirty="0">
              <a:solidFill>
                <a:schemeClr val="tx1"/>
              </a:solidFill>
              <a:latin typeface="Verdana" panose="020B0604030504040204" pitchFamily="34" charset="0"/>
              <a:ea typeface="Verdana" panose="020B0604030504040204" pitchFamily="34" charset="0"/>
              <a:cs typeface="Verdana" panose="020B0604030504040204" pitchFamily="34" charset="0"/>
            </a:endParaRPr>
          </a:p>
        </p:txBody>
      </p:sp>
      <p:sp>
        <p:nvSpPr>
          <p:cNvPr id="17" name="Rectangle 16">
            <a:extLst>
              <a:ext uri="{FF2B5EF4-FFF2-40B4-BE49-F238E27FC236}">
                <a16:creationId xmlns:a16="http://schemas.microsoft.com/office/drawing/2014/main" id="{61C163BA-5CF8-4655-ACBB-F152BC96CA7C}"/>
              </a:ext>
            </a:extLst>
          </p:cNvPr>
          <p:cNvSpPr/>
          <p:nvPr/>
        </p:nvSpPr>
        <p:spPr>
          <a:xfrm>
            <a:off x="5532832" y="1531636"/>
            <a:ext cx="3913532" cy="25550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50000"/>
              </a:lnSpc>
            </a:pPr>
            <a:r>
              <a:rPr lang="en-US" sz="1050" b="1" dirty="0">
                <a:solidFill>
                  <a:schemeClr val="tx1"/>
                </a:solidFill>
                <a:latin typeface="Verdana" panose="020B0604030504040204" pitchFamily="34" charset="0"/>
                <a:ea typeface="Verdana" panose="020B0604030504040204" pitchFamily="34" charset="0"/>
                <a:cs typeface="Verdana" panose="020B0604030504040204" pitchFamily="34" charset="0"/>
              </a:rPr>
              <a:t>Product Portfolio</a:t>
            </a:r>
            <a:r>
              <a:rPr lang="en-US" sz="1050" dirty="0">
                <a:solidFill>
                  <a:schemeClr val="tx1"/>
                </a:solidFill>
                <a:latin typeface="Verdana" panose="020B0604030504040204" pitchFamily="34" charset="0"/>
                <a:ea typeface="Verdana" panose="020B0604030504040204" pitchFamily="34" charset="0"/>
                <a:cs typeface="Verdana" panose="020B0604030504040204" pitchFamily="34" charset="0"/>
              </a:rPr>
              <a:t>:</a:t>
            </a:r>
          </a:p>
          <a:p>
            <a:pPr marL="96441" indent="-96441">
              <a:buFont typeface="Arial" panose="020B0604020202020204" pitchFamily="34" charset="0"/>
              <a:buChar char="•"/>
            </a:pPr>
            <a:r>
              <a:rPr lang="en-IN" sz="1000" dirty="0">
                <a:solidFill>
                  <a:schemeClr val="tx1"/>
                </a:solidFill>
                <a:latin typeface="Verdana" panose="020B0604030504040204" pitchFamily="34" charset="0"/>
                <a:ea typeface="Verdana" panose="020B0604030504040204" pitchFamily="34" charset="0"/>
              </a:rPr>
              <a:t>B</a:t>
            </a:r>
            <a:r>
              <a:rPr lang="en-IN" sz="1000" b="0" i="0" dirty="0">
                <a:solidFill>
                  <a:schemeClr val="tx1"/>
                </a:solidFill>
                <a:effectLst/>
                <a:latin typeface="Verdana" panose="020B0604030504040204" pitchFamily="34" charset="0"/>
                <a:ea typeface="Verdana" panose="020B0604030504040204" pitchFamily="34" charset="0"/>
              </a:rPr>
              <a:t>uilding </a:t>
            </a:r>
            <a:r>
              <a:rPr lang="en-IN" sz="1000" dirty="0">
                <a:solidFill>
                  <a:schemeClr val="tx1"/>
                </a:solidFill>
                <a:latin typeface="Verdana" panose="020B0604030504040204" pitchFamily="34" charset="0"/>
                <a:ea typeface="Verdana" panose="020B0604030504040204" pitchFamily="34" charset="0"/>
              </a:rPr>
              <a:t>M</a:t>
            </a:r>
            <a:r>
              <a:rPr lang="en-IN" sz="1000" b="0" i="0" dirty="0">
                <a:solidFill>
                  <a:schemeClr val="tx1"/>
                </a:solidFill>
                <a:effectLst/>
                <a:latin typeface="Verdana" panose="020B0604030504040204" pitchFamily="34" charset="0"/>
                <a:ea typeface="Verdana" panose="020B0604030504040204" pitchFamily="34" charset="0"/>
              </a:rPr>
              <a:t>aterials</a:t>
            </a:r>
          </a:p>
          <a:p>
            <a:pPr marL="96441" indent="-96441">
              <a:buFont typeface="Arial" panose="020B0604020202020204" pitchFamily="34" charset="0"/>
              <a:buChar char="•"/>
            </a:pPr>
            <a:r>
              <a:rPr lang="en-IN" sz="1000" dirty="0">
                <a:solidFill>
                  <a:schemeClr val="tx1"/>
                </a:solidFill>
                <a:latin typeface="Verdana" panose="020B0604030504040204" pitchFamily="34" charset="0"/>
                <a:ea typeface="Verdana" panose="020B0604030504040204" pitchFamily="34" charset="0"/>
              </a:rPr>
              <a:t>Non-flammable</a:t>
            </a:r>
            <a:r>
              <a:rPr lang="en-IN" sz="1000" b="0" i="0" dirty="0">
                <a:solidFill>
                  <a:schemeClr val="tx1"/>
                </a:solidFill>
                <a:effectLst/>
                <a:latin typeface="Verdana" panose="020B0604030504040204" pitchFamily="34" charset="0"/>
                <a:ea typeface="Verdana" panose="020B0604030504040204" pitchFamily="34" charset="0"/>
              </a:rPr>
              <a:t> </a:t>
            </a:r>
            <a:r>
              <a:rPr lang="en-IN" sz="1000" dirty="0">
                <a:solidFill>
                  <a:schemeClr val="tx1"/>
                </a:solidFill>
                <a:latin typeface="Verdana" panose="020B0604030504040204" pitchFamily="34" charset="0"/>
                <a:ea typeface="Verdana" panose="020B0604030504040204" pitchFamily="34" charset="0"/>
              </a:rPr>
              <a:t>M</a:t>
            </a:r>
            <a:r>
              <a:rPr lang="en-IN" sz="1000" b="0" i="0" dirty="0">
                <a:solidFill>
                  <a:schemeClr val="tx1"/>
                </a:solidFill>
                <a:effectLst/>
                <a:latin typeface="Verdana" panose="020B0604030504040204" pitchFamily="34" charset="0"/>
                <a:ea typeface="Verdana" panose="020B0604030504040204" pitchFamily="34" charset="0"/>
              </a:rPr>
              <a:t>ineral Insulation</a:t>
            </a:r>
          </a:p>
          <a:p>
            <a:pPr marL="96441" indent="-96441">
              <a:buFont typeface="Arial" panose="020B0604020202020204" pitchFamily="34" charset="0"/>
              <a:buChar char="•"/>
            </a:pPr>
            <a:r>
              <a:rPr lang="en-US" sz="1000" dirty="0">
                <a:solidFill>
                  <a:schemeClr val="tx1"/>
                </a:solidFill>
                <a:latin typeface="Verdana" panose="020B0604030504040204" pitchFamily="34" charset="0"/>
                <a:ea typeface="Verdana" panose="020B0604030504040204" pitchFamily="34" charset="0"/>
              </a:rPr>
              <a:t>I</a:t>
            </a:r>
            <a:r>
              <a:rPr lang="en-US" sz="1000" b="0" i="0" dirty="0">
                <a:solidFill>
                  <a:schemeClr val="tx1"/>
                </a:solidFill>
                <a:effectLst/>
                <a:latin typeface="Verdana" panose="020B0604030504040204" pitchFamily="34" charset="0"/>
                <a:ea typeface="Verdana" panose="020B0604030504040204" pitchFamily="34" charset="0"/>
              </a:rPr>
              <a:t>nsulation </a:t>
            </a:r>
            <a:r>
              <a:rPr lang="en-US" sz="1000" dirty="0">
                <a:solidFill>
                  <a:schemeClr val="tx1"/>
                </a:solidFill>
                <a:latin typeface="Verdana" panose="020B0604030504040204" pitchFamily="34" charset="0"/>
                <a:ea typeface="Verdana" panose="020B0604030504040204" pitchFamily="34" charset="0"/>
              </a:rPr>
              <a:t>M</a:t>
            </a:r>
            <a:r>
              <a:rPr lang="en-US" sz="1000" b="0" i="0" dirty="0">
                <a:solidFill>
                  <a:schemeClr val="tx1"/>
                </a:solidFill>
                <a:effectLst/>
                <a:latin typeface="Verdana" panose="020B0604030504040204" pitchFamily="34" charset="0"/>
                <a:ea typeface="Verdana" panose="020B0604030504040204" pitchFamily="34" charset="0"/>
              </a:rPr>
              <a:t>aterials (based on mineral wool </a:t>
            </a:r>
          </a:p>
          <a:p>
            <a:r>
              <a:rPr lang="en-US" sz="1000" dirty="0">
                <a:solidFill>
                  <a:schemeClr val="tx1"/>
                </a:solidFill>
                <a:latin typeface="Verdana" panose="020B0604030504040204" pitchFamily="34" charset="0"/>
                <a:ea typeface="Verdana" panose="020B0604030504040204" pitchFamily="34" charset="0"/>
              </a:rPr>
              <a:t>    </a:t>
            </a:r>
            <a:r>
              <a:rPr lang="en-US" sz="1000" b="0" i="0" dirty="0">
                <a:solidFill>
                  <a:schemeClr val="tx1"/>
                </a:solidFill>
                <a:effectLst/>
                <a:latin typeface="Verdana" panose="020B0604030504040204" pitchFamily="34" charset="0"/>
                <a:ea typeface="Verdana" panose="020B0604030504040204" pitchFamily="34" charset="0"/>
              </a:rPr>
              <a:t>and extruded polystyrene) </a:t>
            </a:r>
          </a:p>
          <a:p>
            <a:endParaRPr lang="en-US" sz="1000" b="0" i="0" dirty="0">
              <a:solidFill>
                <a:schemeClr val="tx1"/>
              </a:solidFill>
              <a:effectLst/>
              <a:latin typeface="Verdana" panose="020B0604030504040204" pitchFamily="34" charset="0"/>
              <a:ea typeface="Verdana" panose="020B0604030504040204" pitchFamily="34" charset="0"/>
            </a:endParaRPr>
          </a:p>
          <a:p>
            <a:r>
              <a:rPr lang="en-US" sz="1000" b="1" dirty="0">
                <a:solidFill>
                  <a:schemeClr val="tx1"/>
                </a:solidFill>
                <a:latin typeface="Verdana" panose="020B0604030504040204" pitchFamily="34" charset="0"/>
                <a:ea typeface="Verdana" panose="020B0604030504040204" pitchFamily="34" charset="0"/>
                <a:cs typeface="Verdana" panose="020B0604030504040204" pitchFamily="34" charset="0"/>
              </a:rPr>
              <a:t>Operating Brands:</a:t>
            </a:r>
            <a:endParaRPr lang="en-US" sz="1000" dirty="0">
              <a:solidFill>
                <a:schemeClr val="tx1"/>
              </a:solidFill>
              <a:latin typeface="Verdana" panose="020B0604030504040204" pitchFamily="34" charset="0"/>
              <a:ea typeface="Verdana" panose="020B0604030504040204" pitchFamily="34" charset="0"/>
            </a:endParaRPr>
          </a:p>
          <a:p>
            <a:pPr marL="171450" indent="-171450">
              <a:buFont typeface="Wingdings" panose="05000000000000000000" pitchFamily="2" charset="2"/>
              <a:buChar char="§"/>
            </a:pPr>
            <a:r>
              <a:rPr lang="en-US" sz="1000" dirty="0" err="1">
                <a:solidFill>
                  <a:schemeClr val="tx1"/>
                </a:solidFill>
                <a:latin typeface="Verdana" panose="020B0604030504040204" pitchFamily="34" charset="0"/>
                <a:ea typeface="Verdana" panose="020B0604030504040204" pitchFamily="34" charset="0"/>
              </a:rPr>
              <a:t>Ytong</a:t>
            </a:r>
            <a:r>
              <a:rPr lang="en-US" sz="1000" dirty="0">
                <a:solidFill>
                  <a:schemeClr val="tx1"/>
                </a:solidFill>
                <a:latin typeface="Verdana" panose="020B0604030504040204" pitchFamily="34" charset="0"/>
                <a:ea typeface="Verdana" panose="020B0604030504040204" pitchFamily="34" charset="0"/>
              </a:rPr>
              <a:t>: AAC Blocks &amp; Slabs</a:t>
            </a:r>
          </a:p>
          <a:p>
            <a:pPr marL="171450" indent="-171450">
              <a:buFont typeface="Wingdings" panose="05000000000000000000" pitchFamily="2" charset="2"/>
              <a:buChar char="§"/>
            </a:pPr>
            <a:r>
              <a:rPr lang="en-US" sz="1000" dirty="0" err="1">
                <a:solidFill>
                  <a:schemeClr val="tx1"/>
                </a:solidFill>
                <a:latin typeface="Verdana" panose="020B0604030504040204" pitchFamily="34" charset="0"/>
                <a:ea typeface="Verdana" panose="020B0604030504040204" pitchFamily="34" charset="0"/>
              </a:rPr>
              <a:t>Silka</a:t>
            </a:r>
            <a:r>
              <a:rPr lang="en-US" sz="1000" dirty="0">
                <a:solidFill>
                  <a:schemeClr val="tx1"/>
                </a:solidFill>
                <a:latin typeface="Verdana" panose="020B0604030504040204" pitchFamily="34" charset="0"/>
                <a:ea typeface="Verdana" panose="020B0604030504040204" pitchFamily="34" charset="0"/>
              </a:rPr>
              <a:t>: Calcium Silicate Bricks</a:t>
            </a:r>
          </a:p>
          <a:p>
            <a:pPr marL="171450" indent="-171450">
              <a:buFont typeface="Wingdings" panose="05000000000000000000" pitchFamily="2" charset="2"/>
              <a:buChar char="§"/>
            </a:pPr>
            <a:r>
              <a:rPr lang="en-US" sz="1000" dirty="0" err="1">
                <a:solidFill>
                  <a:schemeClr val="tx1"/>
                </a:solidFill>
                <a:latin typeface="Verdana" panose="020B0604030504040204" pitchFamily="34" charset="0"/>
                <a:ea typeface="Verdana" panose="020B0604030504040204" pitchFamily="34" charset="0"/>
              </a:rPr>
              <a:t>Multipor</a:t>
            </a:r>
            <a:r>
              <a:rPr lang="en-US" sz="1000" dirty="0">
                <a:solidFill>
                  <a:schemeClr val="tx1"/>
                </a:solidFill>
                <a:latin typeface="Verdana" panose="020B0604030504040204" pitchFamily="34" charset="0"/>
                <a:ea typeface="Verdana" panose="020B0604030504040204" pitchFamily="34" charset="0"/>
              </a:rPr>
              <a:t>: mineral insulation boards for indoor and outdoor use </a:t>
            </a:r>
          </a:p>
          <a:p>
            <a:r>
              <a:rPr lang="en-US" sz="1000" dirty="0">
                <a:solidFill>
                  <a:schemeClr val="tx1"/>
                </a:solidFill>
                <a:latin typeface="Verdana" panose="020B0604030504040204" pitchFamily="34" charset="0"/>
                <a:ea typeface="Verdana" panose="020B0604030504040204" pitchFamily="34" charset="0"/>
              </a:rPr>
              <a:t>• Hebel: large-scale wall elements and roofing panels</a:t>
            </a:r>
            <a:endParaRPr lang="en-IN" sz="1000" dirty="0">
              <a:solidFill>
                <a:schemeClr val="tx1"/>
              </a:solidFill>
              <a:latin typeface="Verdana" panose="020B0604030504040204" pitchFamily="34" charset="0"/>
              <a:ea typeface="Verdana" panose="020B0604030504040204" pitchFamily="34" charset="0"/>
            </a:endParaRPr>
          </a:p>
          <a:p>
            <a:endParaRPr lang="en-US" sz="1000" b="0" i="0" dirty="0">
              <a:solidFill>
                <a:schemeClr val="tx1"/>
              </a:solidFill>
              <a:effectLst/>
              <a:latin typeface="Verdana" panose="020B0604030504040204" pitchFamily="34" charset="0"/>
              <a:ea typeface="Verdana" panose="020B0604030504040204" pitchFamily="34" charset="0"/>
            </a:endParaRPr>
          </a:p>
          <a:p>
            <a:endParaRPr lang="en-US" sz="1000" dirty="0">
              <a:solidFill>
                <a:schemeClr val="tx1"/>
              </a:solidFill>
              <a:latin typeface="Verdana" panose="020B0604030504040204" pitchFamily="34" charset="0"/>
              <a:ea typeface="Verdana" panose="020B0604030504040204" pitchFamily="34" charset="0"/>
              <a:cs typeface="Verdana" panose="020B0604030504040204" pitchFamily="34" charset="0"/>
            </a:endParaRPr>
          </a:p>
        </p:txBody>
      </p:sp>
      <p:sp>
        <p:nvSpPr>
          <p:cNvPr id="18" name="Rectangle 17">
            <a:extLst>
              <a:ext uri="{FF2B5EF4-FFF2-40B4-BE49-F238E27FC236}">
                <a16:creationId xmlns:a16="http://schemas.microsoft.com/office/drawing/2014/main" id="{D467F647-01D5-4AB9-8F04-AA004ECC1167}"/>
              </a:ext>
            </a:extLst>
          </p:cNvPr>
          <p:cNvSpPr/>
          <p:nvPr/>
        </p:nvSpPr>
        <p:spPr>
          <a:xfrm>
            <a:off x="5563952" y="3532036"/>
            <a:ext cx="4194169" cy="11093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50000"/>
              </a:lnSpc>
            </a:pPr>
            <a:r>
              <a:rPr lang="en-US" sz="1000" b="1"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Key Industries Served</a:t>
            </a:r>
            <a:endParaRPr lang="en-US" sz="10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endParaRPr>
          </a:p>
          <a:p>
            <a:pPr marL="96441" indent="-96441">
              <a:buFont typeface="Arial" panose="020B0604020202020204" pitchFamily="34" charset="0"/>
              <a:buChar char="•"/>
            </a:pPr>
            <a:r>
              <a:rPr lang="en-US" sz="10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Civil Buildings</a:t>
            </a:r>
          </a:p>
          <a:p>
            <a:pPr marL="96441" indent="-96441">
              <a:buFont typeface="Arial" panose="020B0604020202020204" pitchFamily="34" charset="0"/>
              <a:buChar char="•"/>
            </a:pPr>
            <a:r>
              <a:rPr lang="en-US" sz="10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Commercial</a:t>
            </a:r>
          </a:p>
          <a:p>
            <a:pPr marL="96441" indent="-96441">
              <a:buFont typeface="Arial" panose="020B0604020202020204" pitchFamily="34" charset="0"/>
              <a:buChar char="•"/>
            </a:pPr>
            <a:r>
              <a:rPr lang="en-US" sz="10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Infrastructure</a:t>
            </a:r>
          </a:p>
          <a:p>
            <a:pPr marL="96441" indent="-96441">
              <a:buFont typeface="Arial" panose="020B0604020202020204" pitchFamily="34" charset="0"/>
              <a:buChar char="•"/>
            </a:pPr>
            <a:r>
              <a:rPr lang="en-US" sz="10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Residential</a:t>
            </a:r>
          </a:p>
          <a:p>
            <a:pPr marL="96441" indent="-96441">
              <a:buFont typeface="Arial" panose="020B0604020202020204" pitchFamily="34" charset="0"/>
              <a:buChar char="•"/>
            </a:pPr>
            <a:endParaRPr lang="en-US" sz="10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endParaRPr>
          </a:p>
          <a:p>
            <a:pPr marL="96441" indent="-96441">
              <a:buFont typeface="Arial" panose="020B0604020202020204" pitchFamily="34" charset="0"/>
              <a:buChar char="•"/>
            </a:pPr>
            <a:endParaRPr lang="en-US" sz="10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endParaRPr>
          </a:p>
          <a:p>
            <a:pPr marL="96441" indent="-96441">
              <a:buFont typeface="Arial" panose="020B0604020202020204" pitchFamily="34" charset="0"/>
              <a:buChar char="•"/>
            </a:pPr>
            <a:endParaRPr lang="en-US" sz="10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endParaRPr>
          </a:p>
          <a:p>
            <a:pPr marL="171450" indent="-171450">
              <a:lnSpc>
                <a:spcPct val="150000"/>
              </a:lnSpc>
              <a:buFont typeface="Arial" panose="020B0604020202020204" pitchFamily="34" charset="0"/>
              <a:buChar char="•"/>
            </a:pPr>
            <a:endParaRPr lang="en-US" sz="10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endParaRPr>
          </a:p>
        </p:txBody>
      </p:sp>
      <p:pic>
        <p:nvPicPr>
          <p:cNvPr id="1026" name="Picture 2">
            <a:extLst>
              <a:ext uri="{FF2B5EF4-FFF2-40B4-BE49-F238E27FC236}">
                <a16:creationId xmlns:a16="http://schemas.microsoft.com/office/drawing/2014/main" id="{086982EC-9888-4639-AA13-66B36A3EA64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6120" y="646262"/>
            <a:ext cx="1873741" cy="600922"/>
          </a:xfrm>
          <a:prstGeom prst="rect">
            <a:avLst/>
          </a:prstGeom>
          <a:noFill/>
          <a:extLst>
            <a:ext uri="{909E8E84-426E-40DD-AFC4-6F175D3DCCD1}">
              <a14:hiddenFill xmlns:a14="http://schemas.microsoft.com/office/drawing/2010/main">
                <a:solidFill>
                  <a:srgbClr val="FFFFFF"/>
                </a:solidFill>
              </a14:hiddenFill>
            </a:ext>
          </a:extLst>
        </p:spPr>
      </p:pic>
      <p:sp>
        <p:nvSpPr>
          <p:cNvPr id="14" name="Teardrop 6">
            <a:extLst>
              <a:ext uri="{FF2B5EF4-FFF2-40B4-BE49-F238E27FC236}">
                <a16:creationId xmlns:a16="http://schemas.microsoft.com/office/drawing/2014/main" id="{AEC328B8-D4DE-4C2B-A137-6D8DE2B20076}"/>
              </a:ext>
            </a:extLst>
          </p:cNvPr>
          <p:cNvSpPr/>
          <p:nvPr/>
        </p:nvSpPr>
        <p:spPr>
          <a:xfrm rot="8100000">
            <a:off x="8440644" y="5514214"/>
            <a:ext cx="419158" cy="419163"/>
          </a:xfrm>
          <a:custGeom>
            <a:avLst/>
            <a:gdLst/>
            <a:ahLst/>
            <a:cxnLst/>
            <a:rect l="l" t="t" r="r" b="b"/>
            <a:pathLst>
              <a:path w="2483832" h="2483835">
                <a:moveTo>
                  <a:pt x="657616" y="1826218"/>
                </a:moveTo>
                <a:cubicBezTo>
                  <a:pt x="806520" y="1975122"/>
                  <a:pt x="1047940" y="1975122"/>
                  <a:pt x="1196844" y="1826218"/>
                </a:cubicBezTo>
                <a:cubicBezTo>
                  <a:pt x="1345748" y="1677314"/>
                  <a:pt x="1345748" y="1435894"/>
                  <a:pt x="1196844" y="1286990"/>
                </a:cubicBezTo>
                <a:cubicBezTo>
                  <a:pt x="1047940" y="1138086"/>
                  <a:pt x="806520" y="1138086"/>
                  <a:pt x="657616" y="1286990"/>
                </a:cubicBezTo>
                <a:cubicBezTo>
                  <a:pt x="508712" y="1435894"/>
                  <a:pt x="508712" y="1677314"/>
                  <a:pt x="657616" y="1826218"/>
                </a:cubicBezTo>
                <a:close/>
                <a:moveTo>
                  <a:pt x="293335" y="2190500"/>
                </a:moveTo>
                <a:cubicBezTo>
                  <a:pt x="112098" y="2009262"/>
                  <a:pt x="0" y="1758885"/>
                  <a:pt x="0" y="1482325"/>
                </a:cubicBezTo>
                <a:cubicBezTo>
                  <a:pt x="0" y="929206"/>
                  <a:pt x="459290" y="590078"/>
                  <a:pt x="1001509" y="480815"/>
                </a:cubicBezTo>
                <a:cubicBezTo>
                  <a:pt x="1569704" y="366317"/>
                  <a:pt x="1861757" y="259925"/>
                  <a:pt x="2483832" y="0"/>
                </a:cubicBezTo>
                <a:cubicBezTo>
                  <a:pt x="2230640" y="682694"/>
                  <a:pt x="2130986" y="873716"/>
                  <a:pt x="2003018" y="1482325"/>
                </a:cubicBezTo>
                <a:cubicBezTo>
                  <a:pt x="1901990" y="2042180"/>
                  <a:pt x="1554627" y="2483835"/>
                  <a:pt x="1001509" y="2483835"/>
                </a:cubicBezTo>
                <a:cubicBezTo>
                  <a:pt x="724950" y="2483835"/>
                  <a:pt x="474573" y="2371737"/>
                  <a:pt x="293335" y="2190500"/>
                </a:cubicBezTo>
                <a:close/>
              </a:path>
            </a:pathLst>
          </a:custGeom>
          <a:solidFill>
            <a:srgbClr val="004D9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accent1">
                  <a:lumMod val="75000"/>
                </a:schemeClr>
              </a:solidFill>
            </a:endParaRPr>
          </a:p>
        </p:txBody>
      </p:sp>
      <p:sp>
        <p:nvSpPr>
          <p:cNvPr id="15" name="Rectangle 14">
            <a:extLst>
              <a:ext uri="{FF2B5EF4-FFF2-40B4-BE49-F238E27FC236}">
                <a16:creationId xmlns:a16="http://schemas.microsoft.com/office/drawing/2014/main" id="{440A0BA2-7A7B-428B-A318-B2AD8AE6BC41}"/>
              </a:ext>
            </a:extLst>
          </p:cNvPr>
          <p:cNvSpPr>
            <a:spLocks noChangeArrowheads="1"/>
          </p:cNvSpPr>
          <p:nvPr>
            <p:custDataLst>
              <p:tags r:id="rId1"/>
            </p:custDataLst>
          </p:nvPr>
        </p:nvSpPr>
        <p:spPr bwMode="auto">
          <a:xfrm>
            <a:off x="5744492" y="5485916"/>
            <a:ext cx="2955565" cy="135162"/>
          </a:xfrm>
          <a:prstGeom prst="rect">
            <a:avLst/>
          </a:prstGeom>
          <a:noFill/>
          <a:ln w="9525">
            <a:noFill/>
            <a:miter lim="800000"/>
            <a:headEnd/>
            <a:tailEnd/>
          </a:ln>
        </p:spPr>
        <p:txBody>
          <a:bodyPr lIns="0" tIns="0" rIns="0" bIns="0"/>
          <a:lstStyle/>
          <a:p>
            <a:pPr defTabSz="895350">
              <a:buSzPct val="120000"/>
              <a:defRPr/>
            </a:pPr>
            <a:r>
              <a:rPr lang="en-US" sz="1000" b="1" dirty="0">
                <a:solidFill>
                  <a:schemeClr val="bg2">
                    <a:lumMod val="10000"/>
                  </a:schemeClr>
                </a:solidFill>
                <a:latin typeface="Open Sans" panose="020B0606030504020204" pitchFamily="34" charset="0"/>
                <a:ea typeface="Open Sans" panose="020B0606030504020204" pitchFamily="34" charset="0"/>
                <a:cs typeface="Open Sans" panose="020B0606030504020204" pitchFamily="34" charset="0"/>
              </a:rPr>
              <a:t>COMPANY HEADQUARTERS LOCATION</a:t>
            </a:r>
          </a:p>
        </p:txBody>
      </p:sp>
      <p:sp>
        <p:nvSpPr>
          <p:cNvPr id="20" name="Rectangle 19">
            <a:extLst>
              <a:ext uri="{FF2B5EF4-FFF2-40B4-BE49-F238E27FC236}">
                <a16:creationId xmlns:a16="http://schemas.microsoft.com/office/drawing/2014/main" id="{45A7F1BD-452B-424E-B6A9-9C939E07CAE0}"/>
              </a:ext>
            </a:extLst>
          </p:cNvPr>
          <p:cNvSpPr/>
          <p:nvPr/>
        </p:nvSpPr>
        <p:spPr>
          <a:xfrm>
            <a:off x="6411054" y="5676518"/>
            <a:ext cx="2157088" cy="4572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de-DE" sz="1000" dirty="0">
                <a:solidFill>
                  <a:schemeClr val="tx1"/>
                </a:solidFill>
                <a:latin typeface="Verdana" panose="020B0604030504040204" pitchFamily="34" charset="0"/>
                <a:ea typeface="Verdana" panose="020B0604030504040204" pitchFamily="34" charset="0"/>
              </a:rPr>
              <a:t>Düsseldorfer Landstrasse 395</a:t>
            </a:r>
          </a:p>
          <a:p>
            <a:r>
              <a:rPr lang="de-DE" sz="1000" dirty="0">
                <a:solidFill>
                  <a:schemeClr val="tx1"/>
                </a:solidFill>
                <a:latin typeface="Verdana" panose="020B0604030504040204" pitchFamily="34" charset="0"/>
                <a:ea typeface="Verdana" panose="020B0604030504040204" pitchFamily="34" charset="0"/>
              </a:rPr>
              <a:t>47259 Duisburg</a:t>
            </a:r>
            <a:r>
              <a:rPr lang="en-IN" sz="1000" dirty="0">
                <a:solidFill>
                  <a:schemeClr val="tx1"/>
                </a:solidFill>
                <a:latin typeface="Verdana" panose="020B0604030504040204" pitchFamily="34" charset="0"/>
                <a:ea typeface="Verdana" panose="020B0604030504040204" pitchFamily="34" charset="0"/>
              </a:rPr>
              <a:t>, Germany</a:t>
            </a:r>
            <a:endParaRPr lang="en-US" sz="1000" dirty="0">
              <a:solidFill>
                <a:schemeClr val="tx1"/>
              </a:solidFill>
              <a:latin typeface="Verdana" panose="020B0604030504040204" pitchFamily="34" charset="0"/>
              <a:ea typeface="Verdana" panose="020B0604030504040204" pitchFamily="34" charset="0"/>
              <a:cs typeface="Verdana" panose="020B0604030504040204" pitchFamily="34" charset="0"/>
            </a:endParaRPr>
          </a:p>
        </p:txBody>
      </p:sp>
      <p:sp>
        <p:nvSpPr>
          <p:cNvPr id="21" name="Rectangle 20">
            <a:extLst>
              <a:ext uri="{FF2B5EF4-FFF2-40B4-BE49-F238E27FC236}">
                <a16:creationId xmlns:a16="http://schemas.microsoft.com/office/drawing/2014/main" id="{AE24BA25-E6D7-4CDF-83DB-59AA0FF070E5}"/>
              </a:ext>
            </a:extLst>
          </p:cNvPr>
          <p:cNvSpPr/>
          <p:nvPr/>
        </p:nvSpPr>
        <p:spPr>
          <a:xfrm>
            <a:off x="5597642" y="4417999"/>
            <a:ext cx="3812881" cy="7838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00" b="1"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Key Competitors:</a:t>
            </a:r>
            <a:endParaRPr lang="en-US" sz="10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endParaRPr>
          </a:p>
          <a:p>
            <a:pPr marL="96441" indent="-96441">
              <a:buFont typeface="Arial" panose="020B0604020202020204" pitchFamily="34" charset="0"/>
              <a:buChar char="•"/>
            </a:pPr>
            <a:r>
              <a:rPr lang="en-US" sz="1000" dirty="0">
                <a:solidFill>
                  <a:schemeClr val="bg2">
                    <a:lumMod val="25000"/>
                  </a:schemeClr>
                </a:solidFill>
                <a:latin typeface="Verdana" panose="020B0604030504040204" pitchFamily="34" charset="0"/>
                <a:ea typeface="Verdana" panose="020B0604030504040204" pitchFamily="34" charset="0"/>
              </a:rPr>
              <a:t>Saint </a:t>
            </a:r>
            <a:r>
              <a:rPr lang="en-US" sz="1000" dirty="0" err="1">
                <a:solidFill>
                  <a:schemeClr val="bg2">
                    <a:lumMod val="25000"/>
                  </a:schemeClr>
                </a:solidFill>
                <a:latin typeface="Verdana" panose="020B0604030504040204" pitchFamily="34" charset="0"/>
                <a:ea typeface="Verdana" panose="020B0604030504040204" pitchFamily="34" charset="0"/>
              </a:rPr>
              <a:t>Gobain</a:t>
            </a:r>
            <a:endParaRPr lang="en-US" sz="1000" dirty="0">
              <a:solidFill>
                <a:schemeClr val="bg2">
                  <a:lumMod val="25000"/>
                </a:schemeClr>
              </a:solidFill>
              <a:latin typeface="Verdana" panose="020B0604030504040204" pitchFamily="34" charset="0"/>
              <a:ea typeface="Verdana" panose="020B0604030504040204" pitchFamily="34" charset="0"/>
            </a:endParaRPr>
          </a:p>
          <a:p>
            <a:pPr marL="96441" indent="-96441">
              <a:buFont typeface="Arial" panose="020B0604020202020204" pitchFamily="34" charset="0"/>
              <a:buChar char="•"/>
            </a:pPr>
            <a:r>
              <a:rPr lang="en-US" sz="1000" dirty="0">
                <a:solidFill>
                  <a:schemeClr val="bg2">
                    <a:lumMod val="25000"/>
                  </a:schemeClr>
                </a:solidFill>
                <a:latin typeface="Verdana" panose="020B0604030504040204" pitchFamily="34" charset="0"/>
                <a:ea typeface="Verdana" panose="020B0604030504040204" pitchFamily="34" charset="0"/>
              </a:rPr>
              <a:t>H+H</a:t>
            </a:r>
          </a:p>
          <a:p>
            <a:pPr marL="96441" indent="-96441">
              <a:buFont typeface="Arial" panose="020B0604020202020204" pitchFamily="34" charset="0"/>
              <a:buChar char="•"/>
            </a:pPr>
            <a:r>
              <a:rPr lang="en-US" sz="1000" dirty="0">
                <a:solidFill>
                  <a:schemeClr val="bg2">
                    <a:lumMod val="25000"/>
                  </a:schemeClr>
                </a:solidFill>
                <a:latin typeface="Verdana" panose="020B0604030504040204" pitchFamily="34" charset="0"/>
                <a:ea typeface="Verdana" panose="020B0604030504040204" pitchFamily="34" charset="0"/>
              </a:rPr>
              <a:t>Mannok  </a:t>
            </a:r>
          </a:p>
          <a:p>
            <a:pPr marL="96441" indent="-96441">
              <a:buFont typeface="Arial" panose="020B0604020202020204" pitchFamily="34" charset="0"/>
              <a:buChar char="•"/>
            </a:pPr>
            <a:r>
              <a:rPr lang="en-US" sz="1000" dirty="0" err="1">
                <a:solidFill>
                  <a:schemeClr val="bg2">
                    <a:lumMod val="25000"/>
                  </a:schemeClr>
                </a:solidFill>
                <a:latin typeface="Verdana" panose="020B0604030504040204" pitchFamily="34" charset="0"/>
                <a:ea typeface="Verdana" panose="020B0604030504040204" pitchFamily="34" charset="0"/>
              </a:rPr>
              <a:t>Bourac</a:t>
            </a:r>
            <a:endParaRPr lang="en-US" sz="1000" dirty="0">
              <a:solidFill>
                <a:schemeClr val="bg2">
                  <a:lumMod val="25000"/>
                </a:schemeClr>
              </a:solidFill>
              <a:latin typeface="Verdana" panose="020B0604030504040204" pitchFamily="34" charset="0"/>
              <a:ea typeface="Verdana" panose="020B0604030504040204" pitchFamily="34" charset="0"/>
            </a:endParaRPr>
          </a:p>
          <a:p>
            <a:pPr marL="96441" indent="-96441">
              <a:buFont typeface="Arial" panose="020B0604020202020204" pitchFamily="34" charset="0"/>
              <a:buChar char="•"/>
            </a:pPr>
            <a:r>
              <a:rPr lang="en-US" sz="1000" dirty="0">
                <a:solidFill>
                  <a:schemeClr val="bg2">
                    <a:lumMod val="25000"/>
                  </a:schemeClr>
                </a:solidFill>
                <a:latin typeface="Verdana" panose="020B0604030504040204" pitchFamily="34" charset="0"/>
                <a:ea typeface="Verdana" panose="020B0604030504040204" pitchFamily="34" charset="0"/>
              </a:rPr>
              <a:t>Tarmac</a:t>
            </a:r>
          </a:p>
          <a:p>
            <a:endParaRPr lang="en-US" sz="9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endParaRPr>
          </a:p>
        </p:txBody>
      </p:sp>
      <p:sp>
        <p:nvSpPr>
          <p:cNvPr id="19" name="Rectangle 18">
            <a:extLst>
              <a:ext uri="{FF2B5EF4-FFF2-40B4-BE49-F238E27FC236}">
                <a16:creationId xmlns:a16="http://schemas.microsoft.com/office/drawing/2014/main" id="{E7DE3676-F02F-4FEA-9CBC-5A4524D248E5}"/>
              </a:ext>
            </a:extLst>
          </p:cNvPr>
          <p:cNvSpPr/>
          <p:nvPr/>
        </p:nvSpPr>
        <p:spPr>
          <a:xfrm>
            <a:off x="821377" y="4906838"/>
            <a:ext cx="4742575" cy="169447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1450" indent="-171450" algn="just">
              <a:lnSpc>
                <a:spcPct val="150000"/>
              </a:lnSpc>
              <a:buFont typeface="Wingdings" panose="05000000000000000000" pitchFamily="2" charset="2"/>
              <a:buChar char="q"/>
            </a:pPr>
            <a:r>
              <a:rPr lang="en-US" sz="1000" b="1" dirty="0">
                <a:solidFill>
                  <a:schemeClr val="tx1"/>
                </a:solidFill>
                <a:latin typeface="Verdana" panose="020B0604030504040204" pitchFamily="34" charset="0"/>
                <a:ea typeface="Verdana" panose="020B0604030504040204" pitchFamily="34" charset="0"/>
                <a:cs typeface="Verdana" panose="020B0604030504040204" pitchFamily="34" charset="0"/>
              </a:rPr>
              <a:t>Year of Establishment</a:t>
            </a:r>
            <a:r>
              <a:rPr lang="en-US" sz="1000" dirty="0">
                <a:solidFill>
                  <a:schemeClr val="tx1"/>
                </a:solidFill>
                <a:latin typeface="Verdana" panose="020B0604030504040204" pitchFamily="34" charset="0"/>
                <a:ea typeface="Verdana" panose="020B0604030504040204" pitchFamily="34" charset="0"/>
                <a:cs typeface="Verdana" panose="020B0604030504040204" pitchFamily="34" charset="0"/>
              </a:rPr>
              <a:t>: 2002</a:t>
            </a:r>
            <a:endParaRPr lang="en-US" sz="1000" b="1" dirty="0">
              <a:solidFill>
                <a:schemeClr val="tx1"/>
              </a:solidFill>
              <a:latin typeface="Verdana" panose="020B0604030504040204" pitchFamily="34" charset="0"/>
              <a:ea typeface="Verdana" panose="020B0604030504040204" pitchFamily="34" charset="0"/>
              <a:cs typeface="Verdana" panose="020B0604030504040204" pitchFamily="34" charset="0"/>
            </a:endParaRPr>
          </a:p>
          <a:p>
            <a:pPr marL="228600" indent="-228600" algn="just">
              <a:lnSpc>
                <a:spcPct val="150000"/>
              </a:lnSpc>
              <a:buFont typeface="Wingdings" panose="05000000000000000000" pitchFamily="2" charset="2"/>
              <a:buChar char="q"/>
            </a:pPr>
            <a:r>
              <a:rPr lang="en-US" sz="1000" b="1" dirty="0">
                <a:solidFill>
                  <a:schemeClr val="tx1"/>
                </a:solidFill>
                <a:latin typeface="Verdana" panose="020B0604030504040204" pitchFamily="34" charset="0"/>
                <a:ea typeface="Verdana" panose="020B0604030504040204" pitchFamily="34" charset="0"/>
                <a:cs typeface="Verdana" panose="020B0604030504040204" pitchFamily="34" charset="0"/>
              </a:rPr>
              <a:t>Total Number of Employees (2020)</a:t>
            </a:r>
            <a:r>
              <a:rPr lang="en-US" sz="1000" dirty="0">
                <a:solidFill>
                  <a:schemeClr val="tx1"/>
                </a:solidFill>
                <a:latin typeface="Verdana" panose="020B0604030504040204" pitchFamily="34" charset="0"/>
                <a:ea typeface="Verdana" panose="020B0604030504040204" pitchFamily="34" charset="0"/>
                <a:cs typeface="Verdana" panose="020B0604030504040204" pitchFamily="34" charset="0"/>
              </a:rPr>
              <a:t>: 7,095</a:t>
            </a:r>
          </a:p>
          <a:p>
            <a:pPr marL="228600" indent="-228600" algn="just">
              <a:lnSpc>
                <a:spcPct val="150000"/>
              </a:lnSpc>
              <a:buFont typeface="Wingdings" panose="05000000000000000000" pitchFamily="2" charset="2"/>
              <a:buChar char="q"/>
            </a:pPr>
            <a:r>
              <a:rPr lang="en-US" sz="1000" b="1" dirty="0">
                <a:solidFill>
                  <a:schemeClr val="tx1"/>
                </a:solidFill>
                <a:latin typeface="Verdana" panose="020B0604030504040204" pitchFamily="34" charset="0"/>
                <a:ea typeface="Verdana" panose="020B0604030504040204" pitchFamily="34" charset="0"/>
                <a:cs typeface="Verdana" panose="020B0604030504040204" pitchFamily="34" charset="0"/>
              </a:rPr>
              <a:t>Total Revenues (2020) – USD 1.71 Billion</a:t>
            </a:r>
          </a:p>
          <a:p>
            <a:pPr marL="228600" indent="-228600" algn="just">
              <a:lnSpc>
                <a:spcPct val="150000"/>
              </a:lnSpc>
              <a:buFont typeface="Wingdings" panose="05000000000000000000" pitchFamily="2" charset="2"/>
              <a:buChar char="q"/>
            </a:pPr>
            <a:r>
              <a:rPr lang="en-US" sz="1000" b="1" dirty="0">
                <a:solidFill>
                  <a:schemeClr val="tx1"/>
                </a:solidFill>
                <a:latin typeface="Verdana" panose="020B0604030504040204" pitchFamily="34" charset="0"/>
                <a:ea typeface="Verdana" panose="020B0604030504040204" pitchFamily="34" charset="0"/>
                <a:cs typeface="Verdana" panose="020B0604030504040204" pitchFamily="34" charset="0"/>
              </a:rPr>
              <a:t>Germany –(Approx. 28% of Group Revenues)</a:t>
            </a:r>
          </a:p>
          <a:p>
            <a:pPr marL="228600" indent="-228600" algn="just">
              <a:lnSpc>
                <a:spcPct val="150000"/>
              </a:lnSpc>
              <a:buFont typeface="Wingdings" panose="05000000000000000000" pitchFamily="2" charset="2"/>
              <a:buChar char="q"/>
            </a:pPr>
            <a:r>
              <a:rPr lang="en-US" sz="1000" b="1" dirty="0">
                <a:solidFill>
                  <a:schemeClr val="tx1"/>
                </a:solidFill>
                <a:latin typeface="Verdana" panose="020B0604030504040204" pitchFamily="34" charset="0"/>
                <a:ea typeface="Verdana" panose="020B0604030504040204" pitchFamily="34" charset="0"/>
                <a:cs typeface="Verdana" panose="020B0604030504040204" pitchFamily="34" charset="0"/>
              </a:rPr>
              <a:t>AAC Revenues – (Approx. 40% of Group Revenues ~USD 719.5 Million of which 52% is contributed by Blocks, 38% slabs and 10% flooring panels</a:t>
            </a:r>
          </a:p>
        </p:txBody>
      </p:sp>
    </p:spTree>
    <p:extLst>
      <p:ext uri="{BB962C8B-B14F-4D97-AF65-F5344CB8AC3E}">
        <p14:creationId xmlns:p14="http://schemas.microsoft.com/office/powerpoint/2010/main" val="428920923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4898CD61-1053-4130-A45C-31824FC1846F}"/>
              </a:ext>
            </a:extLst>
          </p:cNvPr>
          <p:cNvSpPr/>
          <p:nvPr/>
        </p:nvSpPr>
        <p:spPr>
          <a:xfrm>
            <a:off x="0" y="676939"/>
            <a:ext cx="9144000" cy="46131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Rectangle 62">
            <a:extLst>
              <a:ext uri="{FF2B5EF4-FFF2-40B4-BE49-F238E27FC236}">
                <a16:creationId xmlns:a16="http://schemas.microsoft.com/office/drawing/2014/main" id="{56D075D9-7D83-46C1-B68D-8A0CEE333C1D}"/>
              </a:ext>
            </a:extLst>
          </p:cNvPr>
          <p:cNvSpPr/>
          <p:nvPr/>
        </p:nvSpPr>
        <p:spPr>
          <a:xfrm>
            <a:off x="133350" y="674262"/>
            <a:ext cx="2763850" cy="6368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FB20E5FD-918C-4701-9890-3A2D64325807}"/>
              </a:ext>
            </a:extLst>
          </p:cNvPr>
          <p:cNvGrpSpPr/>
          <p:nvPr/>
        </p:nvGrpSpPr>
        <p:grpSpPr>
          <a:xfrm>
            <a:off x="2897200" y="1164194"/>
            <a:ext cx="3508830" cy="476658"/>
            <a:chOff x="7283389" y="721206"/>
            <a:chExt cx="8514600" cy="461311"/>
          </a:xfrm>
          <a:noFill/>
        </p:grpSpPr>
        <p:sp>
          <p:nvSpPr>
            <p:cNvPr id="24" name="Rectangle 2">
              <a:extLst>
                <a:ext uri="{FF2B5EF4-FFF2-40B4-BE49-F238E27FC236}">
                  <a16:creationId xmlns:a16="http://schemas.microsoft.com/office/drawing/2014/main" id="{FFEEB91A-6063-42D9-A88F-204246F0BA8C}"/>
                </a:ext>
              </a:extLst>
            </p:cNvPr>
            <p:cNvSpPr/>
            <p:nvPr/>
          </p:nvSpPr>
          <p:spPr>
            <a:xfrm>
              <a:off x="7283389" y="721206"/>
              <a:ext cx="6857614" cy="461311"/>
            </a:xfrm>
            <a:custGeom>
              <a:avLst/>
              <a:gdLst>
                <a:gd name="connsiteX0" fmla="*/ 0 w 6857614"/>
                <a:gd name="connsiteY0" fmla="*/ 0 h 668740"/>
                <a:gd name="connsiteX1" fmla="*/ 6857614 w 6857614"/>
                <a:gd name="connsiteY1" fmla="*/ 0 h 668740"/>
                <a:gd name="connsiteX2" fmla="*/ 6857614 w 6857614"/>
                <a:gd name="connsiteY2" fmla="*/ 668740 h 668740"/>
                <a:gd name="connsiteX3" fmla="*/ 0 w 6857614"/>
                <a:gd name="connsiteY3" fmla="*/ 668740 h 668740"/>
                <a:gd name="connsiteX4" fmla="*/ 0 w 6857614"/>
                <a:gd name="connsiteY4" fmla="*/ 0 h 668740"/>
                <a:gd name="connsiteX0" fmla="*/ 0 w 6857614"/>
                <a:gd name="connsiteY0" fmla="*/ 0 h 668740"/>
                <a:gd name="connsiteX1" fmla="*/ 6248014 w 6857614"/>
                <a:gd name="connsiteY1" fmla="*/ 0 h 668740"/>
                <a:gd name="connsiteX2" fmla="*/ 6857614 w 6857614"/>
                <a:gd name="connsiteY2" fmla="*/ 668740 h 668740"/>
                <a:gd name="connsiteX3" fmla="*/ 0 w 6857614"/>
                <a:gd name="connsiteY3" fmla="*/ 668740 h 668740"/>
                <a:gd name="connsiteX4" fmla="*/ 0 w 6857614"/>
                <a:gd name="connsiteY4" fmla="*/ 0 h 668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7614" h="668740">
                  <a:moveTo>
                    <a:pt x="0" y="0"/>
                  </a:moveTo>
                  <a:lnTo>
                    <a:pt x="6248014" y="0"/>
                  </a:lnTo>
                  <a:lnTo>
                    <a:pt x="6857614" y="668740"/>
                  </a:lnTo>
                  <a:lnTo>
                    <a:pt x="0" y="668740"/>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895350">
                <a:buSzPct val="120000"/>
                <a:defRPr/>
              </a:pPr>
              <a:r>
                <a:rPr lang="en-US" sz="1000" b="1" dirty="0">
                  <a:solidFill>
                    <a:schemeClr val="bg2">
                      <a:lumMod val="10000"/>
                    </a:schemeClr>
                  </a:solidFill>
                  <a:latin typeface="Open Sans" panose="020B0606030504020204" pitchFamily="34" charset="0"/>
                  <a:ea typeface="Open Sans" panose="020B0606030504020204" pitchFamily="34" charset="0"/>
                  <a:cs typeface="Open Sans" panose="020B0606030504020204" pitchFamily="34" charset="0"/>
                </a:rPr>
                <a:t>RECENT DEVELOPMENTS</a:t>
              </a:r>
            </a:p>
          </p:txBody>
        </p:sp>
        <p:cxnSp>
          <p:nvCxnSpPr>
            <p:cNvPr id="25" name="Straight Connector 24">
              <a:extLst>
                <a:ext uri="{FF2B5EF4-FFF2-40B4-BE49-F238E27FC236}">
                  <a16:creationId xmlns:a16="http://schemas.microsoft.com/office/drawing/2014/main" id="{8112992C-70C8-48CF-A43E-3FC1016528CD}"/>
                </a:ext>
              </a:extLst>
            </p:cNvPr>
            <p:cNvCxnSpPr>
              <a:cxnSpLocks/>
              <a:stCxn id="24" idx="3"/>
            </p:cNvCxnSpPr>
            <p:nvPr/>
          </p:nvCxnSpPr>
          <p:spPr>
            <a:xfrm>
              <a:off x="7283389" y="1182517"/>
              <a:ext cx="8514600" cy="0"/>
            </a:xfrm>
            <a:prstGeom prst="line">
              <a:avLst/>
            </a:prstGeom>
            <a:grpFill/>
            <a:ln w="28575">
              <a:noFill/>
            </a:ln>
          </p:spPr>
          <p:style>
            <a:lnRef idx="1">
              <a:schemeClr val="accent1"/>
            </a:lnRef>
            <a:fillRef idx="0">
              <a:schemeClr val="accent1"/>
            </a:fillRef>
            <a:effectRef idx="0">
              <a:schemeClr val="accent1"/>
            </a:effectRef>
            <a:fontRef idx="minor">
              <a:schemeClr val="tx1"/>
            </a:fontRef>
          </p:style>
        </p:cxnSp>
      </p:grpSp>
      <p:cxnSp>
        <p:nvCxnSpPr>
          <p:cNvPr id="28" name="Straight Connector 27">
            <a:extLst>
              <a:ext uri="{FF2B5EF4-FFF2-40B4-BE49-F238E27FC236}">
                <a16:creationId xmlns:a16="http://schemas.microsoft.com/office/drawing/2014/main" id="{9CAF89F1-1B55-4DA8-92FC-D61F3D9B90C9}"/>
              </a:ext>
            </a:extLst>
          </p:cNvPr>
          <p:cNvCxnSpPr>
            <a:cxnSpLocks/>
          </p:cNvCxnSpPr>
          <p:nvPr/>
        </p:nvCxnSpPr>
        <p:spPr>
          <a:xfrm>
            <a:off x="4951825" y="1672225"/>
            <a:ext cx="3508830" cy="0"/>
          </a:xfrm>
          <a:prstGeom prst="line">
            <a:avLst/>
          </a:prstGeom>
          <a:noFill/>
          <a:ln w="28575">
            <a:noFill/>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3AC4771F-1816-47FB-8BC2-B6BFBE91AB69}"/>
              </a:ext>
            </a:extLst>
          </p:cNvPr>
          <p:cNvSpPr/>
          <p:nvPr/>
        </p:nvSpPr>
        <p:spPr>
          <a:xfrm>
            <a:off x="321860" y="1583938"/>
            <a:ext cx="3828501" cy="34250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1450" indent="-171450" algn="just">
              <a:buFont typeface="Wingdings" panose="05000000000000000000" pitchFamily="2" charset="2"/>
              <a:buChar char="§"/>
            </a:pPr>
            <a:r>
              <a:rPr lang="en-US" sz="1000" dirty="0" err="1">
                <a:solidFill>
                  <a:schemeClr val="bg2">
                    <a:lumMod val="25000"/>
                  </a:schemeClr>
                </a:solidFill>
                <a:latin typeface="Verdana" panose="020B0604030504040204" pitchFamily="34" charset="0"/>
                <a:ea typeface="Verdana" panose="020B0604030504040204" pitchFamily="34" charset="0"/>
              </a:rPr>
              <a:t>Xella’s</a:t>
            </a:r>
            <a:r>
              <a:rPr lang="en-US" sz="1000" dirty="0">
                <a:solidFill>
                  <a:schemeClr val="bg2">
                    <a:lumMod val="25000"/>
                  </a:schemeClr>
                </a:solidFill>
                <a:latin typeface="Verdana" panose="020B0604030504040204" pitchFamily="34" charset="0"/>
                <a:ea typeface="Verdana" panose="020B0604030504040204" pitchFamily="34" charset="0"/>
              </a:rPr>
              <a:t> team continuously working on new materials, </a:t>
            </a:r>
            <a:r>
              <a:rPr lang="en-US" sz="1000" dirty="0">
                <a:solidFill>
                  <a:schemeClr val="tx1"/>
                </a:solidFill>
                <a:latin typeface="Verdana" panose="020B0604030504040204" pitchFamily="34" charset="0"/>
                <a:ea typeface="Verdana" panose="020B0604030504040204" pitchFamily="34" charset="0"/>
              </a:rPr>
              <a:t>optimize proven recipes and improve the properties of  construction and insulation materials..</a:t>
            </a:r>
          </a:p>
          <a:p>
            <a:pPr marL="171450" indent="-171450" algn="just">
              <a:buFont typeface="Wingdings" panose="05000000000000000000" pitchFamily="2" charset="2"/>
              <a:buChar char="§"/>
            </a:pPr>
            <a:r>
              <a:rPr lang="en-US" sz="1000" dirty="0">
                <a:solidFill>
                  <a:schemeClr val="tx1"/>
                </a:solidFill>
                <a:latin typeface="Verdana" panose="020B0604030504040204" pitchFamily="34" charset="0"/>
                <a:ea typeface="Verdana" panose="020B0604030504040204" pitchFamily="34" charset="0"/>
              </a:rPr>
              <a:t>Xella Invested over 5 million euros in research and development during 2020, 75% of which went to environment- and climate-related research.</a:t>
            </a:r>
          </a:p>
          <a:p>
            <a:pPr marL="171450" indent="-171450" algn="just">
              <a:buFont typeface="Wingdings" panose="05000000000000000000" pitchFamily="2" charset="2"/>
              <a:buChar char="§"/>
            </a:pPr>
            <a:r>
              <a:rPr lang="en-US" sz="1000" dirty="0">
                <a:solidFill>
                  <a:schemeClr val="tx1"/>
                </a:solidFill>
                <a:latin typeface="Verdana" panose="020B0604030504040204" pitchFamily="34" charset="0"/>
                <a:ea typeface="Verdana" panose="020B0604030504040204" pitchFamily="34" charset="0"/>
              </a:rPr>
              <a:t> AAC Raw Material,  like Manufacturing limestone and cement is a CO2 intensive business – that is why  researching recipes and methods to reduce the amount of these raw materials in the products are subjected to the qualitative and quantitative phase inspections..</a:t>
            </a:r>
          </a:p>
          <a:p>
            <a:pPr marL="171450" indent="-171450" algn="just">
              <a:buFont typeface="Wingdings" panose="05000000000000000000" pitchFamily="2" charset="2"/>
              <a:buChar char="§"/>
            </a:pPr>
            <a:r>
              <a:rPr lang="en-US" sz="1000" dirty="0">
                <a:solidFill>
                  <a:schemeClr val="tx1"/>
                </a:solidFill>
                <a:latin typeface="Verdana" panose="020B0604030504040204" pitchFamily="34" charset="0"/>
                <a:ea typeface="Verdana" panose="020B0604030504040204" pitchFamily="34" charset="0"/>
              </a:rPr>
              <a:t>Xella T&amp;F became an accredited testing center in 2011. It is responsible for quality control, building material testing, and compliance with the Construction Product Regulation for the European market. The product inspection covers both our own aerated concrete, sand-lime brick and mineral insulation board products, and external customers’ products</a:t>
            </a:r>
          </a:p>
          <a:p>
            <a:pPr algn="just">
              <a:lnSpc>
                <a:spcPct val="150000"/>
              </a:lnSpc>
            </a:pPr>
            <a:endParaRPr lang="en-US" sz="10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endParaRPr>
          </a:p>
        </p:txBody>
      </p:sp>
      <p:sp>
        <p:nvSpPr>
          <p:cNvPr id="15" name="Rectangle 14">
            <a:extLst>
              <a:ext uri="{FF2B5EF4-FFF2-40B4-BE49-F238E27FC236}">
                <a16:creationId xmlns:a16="http://schemas.microsoft.com/office/drawing/2014/main" id="{14496D0B-E3D8-4824-9321-D2E74BC87276}"/>
              </a:ext>
            </a:extLst>
          </p:cNvPr>
          <p:cNvSpPr/>
          <p:nvPr/>
        </p:nvSpPr>
        <p:spPr>
          <a:xfrm>
            <a:off x="4846863" y="1439015"/>
            <a:ext cx="3757676" cy="36018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just"/>
            <a:r>
              <a:rPr lang="en-US" sz="1000" dirty="0">
                <a:solidFill>
                  <a:schemeClr val="tx1"/>
                </a:solidFill>
                <a:latin typeface="Verdana" panose="020B0604030504040204" pitchFamily="34" charset="0"/>
                <a:ea typeface="Verdana" panose="020B0604030504040204" pitchFamily="34" charset="0"/>
              </a:rPr>
              <a:t>Xella emphasis on reusing materials in their our own products </a:t>
            </a:r>
          </a:p>
          <a:p>
            <a:pPr algn="just"/>
            <a:r>
              <a:rPr lang="en-US" sz="1000" dirty="0">
                <a:solidFill>
                  <a:schemeClr val="tx1"/>
                </a:solidFill>
                <a:latin typeface="Verdana" panose="020B0604030504040204" pitchFamily="34" charset="0"/>
                <a:ea typeface="Verdana" panose="020B0604030504040204" pitchFamily="34" charset="0"/>
              </a:rPr>
              <a:t>The company employ various methods to reuse materials: </a:t>
            </a:r>
          </a:p>
          <a:p>
            <a:pPr algn="just"/>
            <a:r>
              <a:rPr lang="en-US" sz="1000" dirty="0">
                <a:solidFill>
                  <a:schemeClr val="tx1"/>
                </a:solidFill>
                <a:latin typeface="Verdana" panose="020B0604030504040204" pitchFamily="34" charset="0"/>
                <a:ea typeface="Verdana" panose="020B0604030504040204" pitchFamily="34" charset="0"/>
              </a:rPr>
              <a:t>• AAC cutting waste and scraps from their own production, which are crushed into AAC granulate and then immediately returned to AAC production. This is our most frequent type of reuse. Xella Research and Development consistently works on raising the proportion of AAC granulate as a substitute for primary raw materials without </a:t>
            </a:r>
            <a:r>
              <a:rPr lang="en-US" sz="1000" dirty="0" err="1">
                <a:solidFill>
                  <a:schemeClr val="tx1"/>
                </a:solidFill>
                <a:latin typeface="Verdana" panose="020B0604030504040204" pitchFamily="34" charset="0"/>
                <a:ea typeface="Verdana" panose="020B0604030504040204" pitchFamily="34" charset="0"/>
              </a:rPr>
              <a:t>modiing</a:t>
            </a:r>
            <a:r>
              <a:rPr lang="en-US" sz="1000" dirty="0">
                <a:solidFill>
                  <a:schemeClr val="tx1"/>
                </a:solidFill>
                <a:latin typeface="Verdana" panose="020B0604030504040204" pitchFamily="34" charset="0"/>
                <a:ea typeface="Verdana" panose="020B0604030504040204" pitchFamily="34" charset="0"/>
              </a:rPr>
              <a:t> the properties of Xella products. Additionally, Research and Development works with its colleagues in Technology to develop processes and invest in machines so as to ensure better usage of our products’ recyclability.</a:t>
            </a:r>
          </a:p>
          <a:p>
            <a:pPr algn="just"/>
            <a:r>
              <a:rPr lang="en-US" sz="1000" dirty="0">
                <a:solidFill>
                  <a:schemeClr val="tx1"/>
                </a:solidFill>
                <a:latin typeface="Verdana" panose="020B0604030504040204" pitchFamily="34" charset="0"/>
                <a:ea typeface="Verdana" panose="020B0604030504040204" pitchFamily="34" charset="0"/>
              </a:rPr>
              <a:t>• Leftovers from their customers’ construction sites </a:t>
            </a:r>
          </a:p>
          <a:p>
            <a:pPr algn="just"/>
            <a:r>
              <a:rPr lang="en-US" sz="1000" dirty="0">
                <a:solidFill>
                  <a:schemeClr val="tx1"/>
                </a:solidFill>
                <a:latin typeface="Verdana" panose="020B0604030504040204" pitchFamily="34" charset="0"/>
                <a:ea typeface="Verdana" panose="020B0604030504040204" pitchFamily="34" charset="0"/>
              </a:rPr>
              <a:t>• Purchasing material from horizontal competitors that have not established a circular economy. The company purchased roughly 16,000 m3 of additional AAC material in 2020. </a:t>
            </a:r>
          </a:p>
          <a:p>
            <a:pPr algn="just"/>
            <a:r>
              <a:rPr lang="en-US" sz="1000" dirty="0">
                <a:solidFill>
                  <a:schemeClr val="tx1"/>
                </a:solidFill>
                <a:latin typeface="Verdana" panose="020B0604030504040204" pitchFamily="34" charset="0"/>
                <a:ea typeface="Verdana" panose="020B0604030504040204" pitchFamily="34" charset="0"/>
              </a:rPr>
              <a:t>• Old AAC from building rubble so that these buildings become raw-material suppliers. To this end, we began a pilot project with a waste-disposal specialist to separate out</a:t>
            </a:r>
            <a:endParaRPr lang="en-US" sz="1000" dirty="0">
              <a:solidFill>
                <a:schemeClr val="tx1"/>
              </a:solidFill>
              <a:latin typeface="Verdana" panose="020B0604030504040204" pitchFamily="34" charset="0"/>
              <a:ea typeface="Verdana" panose="020B0604030504040204" pitchFamily="34" charset="0"/>
              <a:cs typeface="Verdana" panose="020B0604030504040204" pitchFamily="34" charset="0"/>
            </a:endParaRPr>
          </a:p>
          <a:p>
            <a:pPr algn="just"/>
            <a:endParaRPr lang="en-US" sz="1000" dirty="0">
              <a:solidFill>
                <a:schemeClr val="tx1"/>
              </a:solidFill>
              <a:latin typeface="Verdana" panose="020B0604030504040204" pitchFamily="34" charset="0"/>
              <a:ea typeface="Verdana" panose="020B0604030504040204" pitchFamily="34" charset="0"/>
              <a:cs typeface="Verdana" panose="020B0604030504040204" pitchFamily="34" charset="0"/>
            </a:endParaRPr>
          </a:p>
          <a:p>
            <a:pPr algn="just"/>
            <a:endParaRPr lang="en-US" sz="1000" dirty="0">
              <a:solidFill>
                <a:schemeClr val="tx1"/>
              </a:solidFill>
              <a:latin typeface="Verdana" panose="020B0604030504040204" pitchFamily="34" charset="0"/>
              <a:ea typeface="Verdana" panose="020B0604030504040204" pitchFamily="34" charset="0"/>
              <a:cs typeface="Verdana" panose="020B0604030504040204" pitchFamily="34" charset="0"/>
            </a:endParaRPr>
          </a:p>
          <a:p>
            <a:pPr algn="just"/>
            <a:endParaRPr lang="en-US" sz="1000" dirty="0">
              <a:solidFill>
                <a:schemeClr val="tx1"/>
              </a:solidFill>
              <a:latin typeface="Verdana" panose="020B0604030504040204" pitchFamily="34" charset="0"/>
              <a:ea typeface="Verdana" panose="020B0604030504040204" pitchFamily="34" charset="0"/>
              <a:cs typeface="Verdana" panose="020B0604030504040204" pitchFamily="34" charset="0"/>
            </a:endParaRPr>
          </a:p>
        </p:txBody>
      </p:sp>
      <p:sp>
        <p:nvSpPr>
          <p:cNvPr id="19" name="Rectangle 18">
            <a:extLst>
              <a:ext uri="{FF2B5EF4-FFF2-40B4-BE49-F238E27FC236}">
                <a16:creationId xmlns:a16="http://schemas.microsoft.com/office/drawing/2014/main" id="{4D31DFEF-DA58-48B7-8688-E002D14C4CDC}"/>
              </a:ext>
            </a:extLst>
          </p:cNvPr>
          <p:cNvSpPr/>
          <p:nvPr/>
        </p:nvSpPr>
        <p:spPr>
          <a:xfrm>
            <a:off x="207595" y="5859071"/>
            <a:ext cx="1495325" cy="3804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1000" b="1"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8" name="Text Placeholder 3">
            <a:extLst>
              <a:ext uri="{FF2B5EF4-FFF2-40B4-BE49-F238E27FC236}">
                <a16:creationId xmlns:a16="http://schemas.microsoft.com/office/drawing/2014/main" id="{EA62A440-79BE-4A4D-9072-C8AD87B6D4F0}"/>
              </a:ext>
            </a:extLst>
          </p:cNvPr>
          <p:cNvSpPr>
            <a:spLocks noGrp="1"/>
          </p:cNvSpPr>
          <p:nvPr>
            <p:ph type="body" sz="quarter" idx="14"/>
          </p:nvPr>
        </p:nvSpPr>
        <p:spPr/>
        <p:txBody>
          <a:bodyPr>
            <a:normAutofit lnSpcReduction="10000"/>
          </a:bodyPr>
          <a:lstStyle/>
          <a:p>
            <a:pPr>
              <a:spcBef>
                <a:spcPts val="0"/>
              </a:spcBef>
            </a:pPr>
            <a:r>
              <a:rPr lang="nb-NO" dirty="0">
                <a:solidFill>
                  <a:schemeClr val="tx1">
                    <a:lumMod val="85000"/>
                    <a:lumOff val="15000"/>
                  </a:schemeClr>
                </a:solidFill>
              </a:rPr>
              <a:t>Competitor Profile </a:t>
            </a:r>
            <a:br>
              <a:rPr lang="nb-NO" dirty="0">
                <a:solidFill>
                  <a:schemeClr val="tx1">
                    <a:lumMod val="85000"/>
                    <a:lumOff val="15000"/>
                  </a:schemeClr>
                </a:solidFill>
              </a:rPr>
            </a:br>
            <a:r>
              <a:rPr lang="nb-NO" sz="1400" dirty="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 </a:t>
            </a:r>
            <a:r>
              <a:rPr lang="nb-NO" sz="1400" b="0" dirty="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a:t>
            </a:r>
            <a:r>
              <a:rPr lang="en-US" sz="1400" b="0" dirty="0" err="1">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Xella</a:t>
            </a:r>
            <a:r>
              <a:rPr lang="en-IN" sz="1400" b="0" dirty="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a:t>
            </a:r>
            <a:endParaRPr lang="en-IN" sz="1200" b="0" dirty="0">
              <a:solidFill>
                <a:schemeClr val="tx1">
                  <a:lumMod val="85000"/>
                  <a:lumOff val="15000"/>
                </a:schemeClr>
              </a:solidFill>
            </a:endParaRPr>
          </a:p>
          <a:p>
            <a:pPr>
              <a:spcBef>
                <a:spcPts val="0"/>
              </a:spcBef>
            </a:pPr>
            <a:endParaRPr lang="nb-NO" sz="1200" b="0" dirty="0">
              <a:solidFill>
                <a:schemeClr val="tx1">
                  <a:lumMod val="85000"/>
                  <a:lumOff val="15000"/>
                </a:schemeClr>
              </a:solidFill>
            </a:endParaRPr>
          </a:p>
        </p:txBody>
      </p:sp>
      <p:sp>
        <p:nvSpPr>
          <p:cNvPr id="16" name="TextBox 15">
            <a:extLst>
              <a:ext uri="{FF2B5EF4-FFF2-40B4-BE49-F238E27FC236}">
                <a16:creationId xmlns:a16="http://schemas.microsoft.com/office/drawing/2014/main" id="{83E87014-3923-427C-8365-9BF84E472230}"/>
              </a:ext>
            </a:extLst>
          </p:cNvPr>
          <p:cNvSpPr txBox="1"/>
          <p:nvPr/>
        </p:nvSpPr>
        <p:spPr>
          <a:xfrm>
            <a:off x="317447" y="5274062"/>
            <a:ext cx="7706370" cy="1369286"/>
          </a:xfrm>
          <a:prstGeom prst="rect">
            <a:avLst/>
          </a:prstGeom>
          <a:noFill/>
        </p:spPr>
        <p:txBody>
          <a:bodyPr wrap="square">
            <a:spAutoFit/>
          </a:bodyPr>
          <a:lstStyle/>
          <a:p>
            <a:pPr algn="just"/>
            <a:r>
              <a:rPr lang="en-US" sz="1000" b="1" dirty="0">
                <a:solidFill>
                  <a:schemeClr val="tx1"/>
                </a:solidFill>
                <a:latin typeface="Verdana" panose="020B0604030504040204" pitchFamily="34" charset="0"/>
                <a:ea typeface="Verdana" panose="020B0604030504040204" pitchFamily="34" charset="0"/>
                <a:cs typeface="Verdana" panose="020B0604030504040204" pitchFamily="34" charset="0"/>
              </a:rPr>
              <a:t>Xella Focuses on: Environmental Compliance Measures via following:-</a:t>
            </a:r>
          </a:p>
          <a:p>
            <a:pPr algn="just"/>
            <a:endParaRPr lang="en-US" sz="1000" dirty="0">
              <a:solidFill>
                <a:schemeClr val="tx1"/>
              </a:solidFill>
              <a:latin typeface="Verdana" panose="020B0604030504040204" pitchFamily="34" charset="0"/>
              <a:ea typeface="Verdana" panose="020B0604030504040204" pitchFamily="34" charset="0"/>
              <a:cs typeface="Verdana" panose="020B0604030504040204" pitchFamily="34" charset="0"/>
            </a:endParaRPr>
          </a:p>
          <a:p>
            <a:pPr marL="96441" indent="-96441" algn="just">
              <a:buFont typeface="Wingdings" panose="05000000000000000000" pitchFamily="2" charset="2"/>
              <a:buChar char="§"/>
            </a:pPr>
            <a:r>
              <a:rPr lang="en-US" sz="1000" dirty="0">
                <a:solidFill>
                  <a:schemeClr val="tx1"/>
                </a:solidFill>
                <a:latin typeface="Verdana" panose="020B0604030504040204" pitchFamily="34" charset="0"/>
                <a:ea typeface="Verdana" panose="020B0604030504040204" pitchFamily="34" charset="0"/>
              </a:rPr>
              <a:t>Expansion of energy-efficient production processes and technologies</a:t>
            </a:r>
          </a:p>
          <a:p>
            <a:pPr marL="96441" indent="-96441" algn="just">
              <a:buFont typeface="Wingdings" panose="05000000000000000000" pitchFamily="2" charset="2"/>
              <a:buChar char="§"/>
            </a:pPr>
            <a:r>
              <a:rPr lang="en-US" sz="1000" dirty="0">
                <a:solidFill>
                  <a:schemeClr val="tx1"/>
                </a:solidFill>
                <a:latin typeface="Verdana" panose="020B0604030504040204" pitchFamily="34" charset="0"/>
                <a:ea typeface="Verdana" panose="020B0604030504040204" pitchFamily="34" charset="0"/>
              </a:rPr>
              <a:t>Increased proportion of renewable forms of energy </a:t>
            </a:r>
          </a:p>
          <a:p>
            <a:pPr marL="96441" indent="-96441" algn="just">
              <a:buFont typeface="Wingdings" panose="05000000000000000000" pitchFamily="2" charset="2"/>
              <a:buChar char="§"/>
            </a:pPr>
            <a:r>
              <a:rPr lang="en-US" sz="1000" dirty="0">
                <a:solidFill>
                  <a:schemeClr val="tx1"/>
                </a:solidFill>
                <a:latin typeface="Verdana" panose="020B0604030504040204" pitchFamily="34" charset="0"/>
                <a:ea typeface="Verdana" panose="020B0604030504040204" pitchFamily="34" charset="0"/>
              </a:rPr>
              <a:t>Increase of recycled materials in product manufacturing </a:t>
            </a:r>
          </a:p>
          <a:p>
            <a:pPr marL="96441" indent="-96441" algn="just">
              <a:buFont typeface="Wingdings" panose="05000000000000000000" pitchFamily="2" charset="2"/>
              <a:buChar char="§"/>
            </a:pPr>
            <a:r>
              <a:rPr lang="en-US" sz="1000" dirty="0">
                <a:solidFill>
                  <a:schemeClr val="tx1"/>
                </a:solidFill>
                <a:latin typeface="Verdana" panose="020B0604030504040204" pitchFamily="34" charset="0"/>
                <a:ea typeface="Verdana" panose="020B0604030504040204" pitchFamily="34" charset="0"/>
              </a:rPr>
              <a:t>Improved circular-economy compatibility in our products and processes</a:t>
            </a:r>
          </a:p>
          <a:p>
            <a:pPr marL="96441" indent="-96441" algn="just">
              <a:buFont typeface="Wingdings" panose="05000000000000000000" pitchFamily="2" charset="2"/>
              <a:buChar char="§"/>
            </a:pPr>
            <a:r>
              <a:rPr lang="en-US" sz="1000" dirty="0">
                <a:solidFill>
                  <a:schemeClr val="tx1"/>
                </a:solidFill>
                <a:latin typeface="Verdana" panose="020B0604030504040204" pitchFamily="34" charset="0"/>
                <a:ea typeface="Verdana" panose="020B0604030504040204" pitchFamily="34" charset="0"/>
              </a:rPr>
              <a:t>30% reduction of CO2 emission intensity (scope 1 and 2) by 2030* </a:t>
            </a:r>
          </a:p>
          <a:p>
            <a:pPr marL="96441" indent="-96441" algn="just">
              <a:buFont typeface="Wingdings" panose="05000000000000000000" pitchFamily="2" charset="2"/>
              <a:buChar char="§"/>
            </a:pPr>
            <a:r>
              <a:rPr lang="en-US" sz="1000" dirty="0">
                <a:solidFill>
                  <a:schemeClr val="tx1"/>
                </a:solidFill>
                <a:latin typeface="Verdana" panose="020B0604030504040204" pitchFamily="34" charset="0"/>
                <a:ea typeface="Verdana" panose="020B0604030504040204" pitchFamily="34" charset="0"/>
              </a:rPr>
              <a:t>Minimum 80% of input from recycled and reprocessed glass in mineral wool production by 2030</a:t>
            </a:r>
            <a:endParaRPr lang="en-US" sz="1000" dirty="0">
              <a:solidFill>
                <a:schemeClr val="tx1"/>
              </a:solidFill>
              <a:latin typeface="Verdana" panose="020B0604030504040204" pitchFamily="34" charset="0"/>
              <a:ea typeface="Verdana" panose="020B0604030504040204" pitchFamily="34" charset="0"/>
              <a:cs typeface="Verdana" panose="020B0604030504040204" pitchFamily="34" charset="0"/>
            </a:endParaRPr>
          </a:p>
        </p:txBody>
      </p:sp>
      <p:pic>
        <p:nvPicPr>
          <p:cNvPr id="18" name="Picture 2">
            <a:extLst>
              <a:ext uri="{FF2B5EF4-FFF2-40B4-BE49-F238E27FC236}">
                <a16:creationId xmlns:a16="http://schemas.microsoft.com/office/drawing/2014/main" id="{09B9B166-677F-46A0-8AD4-1340BB2076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8007" y="700030"/>
            <a:ext cx="1873741" cy="6009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463753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 Placeholder 3">
            <a:extLst>
              <a:ext uri="{FF2B5EF4-FFF2-40B4-BE49-F238E27FC236}">
                <a16:creationId xmlns:a16="http://schemas.microsoft.com/office/drawing/2014/main" id="{4361833B-334D-4AA4-BB92-FECBDAE3AF51}"/>
              </a:ext>
            </a:extLst>
          </p:cNvPr>
          <p:cNvSpPr>
            <a:spLocks noGrp="1"/>
          </p:cNvSpPr>
          <p:nvPr>
            <p:ph type="body" sz="quarter" idx="14"/>
          </p:nvPr>
        </p:nvSpPr>
        <p:spPr/>
        <p:txBody>
          <a:bodyPr>
            <a:normAutofit lnSpcReduction="10000"/>
          </a:bodyPr>
          <a:lstStyle/>
          <a:p>
            <a:pPr>
              <a:spcBef>
                <a:spcPts val="0"/>
              </a:spcBef>
            </a:pPr>
            <a:r>
              <a:rPr lang="nb-NO" dirty="0">
                <a:solidFill>
                  <a:schemeClr val="tx1"/>
                </a:solidFill>
              </a:rPr>
              <a:t>Competitor Profile </a:t>
            </a:r>
          </a:p>
          <a:p>
            <a:pPr>
              <a:spcBef>
                <a:spcPts val="0"/>
              </a:spcBef>
            </a:pPr>
            <a:r>
              <a:rPr lang="pt-BR" sz="1400" b="0" dirty="0">
                <a:solidFill>
                  <a:schemeClr val="tx1"/>
                </a:solidFill>
              </a:rPr>
              <a:t>(H+</a:t>
            </a:r>
            <a:r>
              <a:rPr lang="pt-BR" sz="1400" b="0" dirty="0"/>
              <a:t>H International)</a:t>
            </a:r>
            <a:endParaRPr lang="en-IN" sz="1200" b="0" dirty="0">
              <a:solidFill>
                <a:schemeClr val="tx1">
                  <a:lumMod val="85000"/>
                  <a:lumOff val="15000"/>
                </a:schemeClr>
              </a:solidFill>
            </a:endParaRPr>
          </a:p>
          <a:p>
            <a:pPr>
              <a:spcBef>
                <a:spcPts val="0"/>
              </a:spcBef>
            </a:pPr>
            <a:endParaRPr lang="nb-NO" sz="1200" b="0" dirty="0">
              <a:solidFill>
                <a:schemeClr val="tx1">
                  <a:lumMod val="85000"/>
                  <a:lumOff val="15000"/>
                </a:schemeClr>
              </a:solidFill>
            </a:endParaRPr>
          </a:p>
        </p:txBody>
      </p:sp>
      <p:grpSp>
        <p:nvGrpSpPr>
          <p:cNvPr id="58" name="Group 57">
            <a:extLst>
              <a:ext uri="{FF2B5EF4-FFF2-40B4-BE49-F238E27FC236}">
                <a16:creationId xmlns:a16="http://schemas.microsoft.com/office/drawing/2014/main" id="{54FA0EE0-0D7E-42E7-8EE0-075E1DD309BA}"/>
              </a:ext>
            </a:extLst>
          </p:cNvPr>
          <p:cNvGrpSpPr/>
          <p:nvPr/>
        </p:nvGrpSpPr>
        <p:grpSpPr>
          <a:xfrm>
            <a:off x="2835057" y="1245058"/>
            <a:ext cx="3508830" cy="476658"/>
            <a:chOff x="7132600" y="957969"/>
            <a:chExt cx="8514601" cy="461311"/>
          </a:xfrm>
          <a:noFill/>
        </p:grpSpPr>
        <p:sp>
          <p:nvSpPr>
            <p:cNvPr id="59" name="Rectangle 2">
              <a:extLst>
                <a:ext uri="{FF2B5EF4-FFF2-40B4-BE49-F238E27FC236}">
                  <a16:creationId xmlns:a16="http://schemas.microsoft.com/office/drawing/2014/main" id="{2C2CA754-8D84-4AC7-B40F-07638888A403}"/>
                </a:ext>
              </a:extLst>
            </p:cNvPr>
            <p:cNvSpPr/>
            <p:nvPr/>
          </p:nvSpPr>
          <p:spPr>
            <a:xfrm>
              <a:off x="7132600" y="957969"/>
              <a:ext cx="6857614" cy="461311"/>
            </a:xfrm>
            <a:custGeom>
              <a:avLst/>
              <a:gdLst>
                <a:gd name="connsiteX0" fmla="*/ 0 w 6857614"/>
                <a:gd name="connsiteY0" fmla="*/ 0 h 668740"/>
                <a:gd name="connsiteX1" fmla="*/ 6857614 w 6857614"/>
                <a:gd name="connsiteY1" fmla="*/ 0 h 668740"/>
                <a:gd name="connsiteX2" fmla="*/ 6857614 w 6857614"/>
                <a:gd name="connsiteY2" fmla="*/ 668740 h 668740"/>
                <a:gd name="connsiteX3" fmla="*/ 0 w 6857614"/>
                <a:gd name="connsiteY3" fmla="*/ 668740 h 668740"/>
                <a:gd name="connsiteX4" fmla="*/ 0 w 6857614"/>
                <a:gd name="connsiteY4" fmla="*/ 0 h 668740"/>
                <a:gd name="connsiteX0" fmla="*/ 0 w 6857614"/>
                <a:gd name="connsiteY0" fmla="*/ 0 h 668740"/>
                <a:gd name="connsiteX1" fmla="*/ 6248014 w 6857614"/>
                <a:gd name="connsiteY1" fmla="*/ 0 h 668740"/>
                <a:gd name="connsiteX2" fmla="*/ 6857614 w 6857614"/>
                <a:gd name="connsiteY2" fmla="*/ 668740 h 668740"/>
                <a:gd name="connsiteX3" fmla="*/ 0 w 6857614"/>
                <a:gd name="connsiteY3" fmla="*/ 668740 h 668740"/>
                <a:gd name="connsiteX4" fmla="*/ 0 w 6857614"/>
                <a:gd name="connsiteY4" fmla="*/ 0 h 668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7614" h="668740">
                  <a:moveTo>
                    <a:pt x="0" y="0"/>
                  </a:moveTo>
                  <a:lnTo>
                    <a:pt x="6248014" y="0"/>
                  </a:lnTo>
                  <a:lnTo>
                    <a:pt x="6857614" y="668740"/>
                  </a:lnTo>
                  <a:lnTo>
                    <a:pt x="0" y="668740"/>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895350">
                <a:buSzPct val="120000"/>
                <a:defRPr/>
              </a:pPr>
              <a:r>
                <a:rPr lang="en-US" sz="1000" b="1" dirty="0">
                  <a:solidFill>
                    <a:schemeClr val="bg2">
                      <a:lumMod val="10000"/>
                    </a:schemeClr>
                  </a:solidFill>
                  <a:latin typeface="Verdana" panose="020B0604030504040204" pitchFamily="34" charset="0"/>
                  <a:ea typeface="Verdana" panose="020B0604030504040204" pitchFamily="34" charset="0"/>
                  <a:cs typeface="Verdana" panose="020B0604030504040204" pitchFamily="34" charset="0"/>
                </a:rPr>
                <a:t>COMPANY DESCRIPTION</a:t>
              </a:r>
            </a:p>
          </p:txBody>
        </p:sp>
        <p:cxnSp>
          <p:nvCxnSpPr>
            <p:cNvPr id="60" name="Straight Connector 59">
              <a:extLst>
                <a:ext uri="{FF2B5EF4-FFF2-40B4-BE49-F238E27FC236}">
                  <a16:creationId xmlns:a16="http://schemas.microsoft.com/office/drawing/2014/main" id="{54781B6C-4FE4-46CF-A7C2-FABE3593ABAD}"/>
                </a:ext>
              </a:extLst>
            </p:cNvPr>
            <p:cNvCxnSpPr>
              <a:cxnSpLocks/>
              <a:stCxn id="59" idx="3"/>
            </p:cNvCxnSpPr>
            <p:nvPr/>
          </p:nvCxnSpPr>
          <p:spPr>
            <a:xfrm>
              <a:off x="7132600" y="1419280"/>
              <a:ext cx="8514601" cy="0"/>
            </a:xfrm>
            <a:prstGeom prst="line">
              <a:avLst/>
            </a:prstGeom>
            <a:grpFill/>
            <a:ln w="28575">
              <a:noFill/>
            </a:ln>
          </p:spPr>
          <p:style>
            <a:lnRef idx="1">
              <a:schemeClr val="accent1"/>
            </a:lnRef>
            <a:fillRef idx="0">
              <a:schemeClr val="accent1"/>
            </a:fillRef>
            <a:effectRef idx="0">
              <a:schemeClr val="accent1"/>
            </a:effectRef>
            <a:fontRef idx="minor">
              <a:schemeClr val="tx1"/>
            </a:fontRef>
          </p:style>
        </p:cxnSp>
      </p:grpSp>
      <p:sp>
        <p:nvSpPr>
          <p:cNvPr id="32" name="Rectangle 31">
            <a:extLst>
              <a:ext uri="{FF2B5EF4-FFF2-40B4-BE49-F238E27FC236}">
                <a16:creationId xmlns:a16="http://schemas.microsoft.com/office/drawing/2014/main" id="{4898CD61-1053-4130-A45C-31824FC1846F}"/>
              </a:ext>
            </a:extLst>
          </p:cNvPr>
          <p:cNvSpPr/>
          <p:nvPr/>
        </p:nvSpPr>
        <p:spPr>
          <a:xfrm>
            <a:off x="0" y="676939"/>
            <a:ext cx="9144000" cy="46131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Rectangle 62">
            <a:extLst>
              <a:ext uri="{FF2B5EF4-FFF2-40B4-BE49-F238E27FC236}">
                <a16:creationId xmlns:a16="http://schemas.microsoft.com/office/drawing/2014/main" id="{56D075D9-7D83-46C1-B68D-8A0CEE333C1D}"/>
              </a:ext>
            </a:extLst>
          </p:cNvPr>
          <p:cNvSpPr/>
          <p:nvPr/>
        </p:nvSpPr>
        <p:spPr>
          <a:xfrm>
            <a:off x="71207" y="674259"/>
            <a:ext cx="2763850" cy="6368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6" name="Straight Connector 65">
            <a:extLst>
              <a:ext uri="{FF2B5EF4-FFF2-40B4-BE49-F238E27FC236}">
                <a16:creationId xmlns:a16="http://schemas.microsoft.com/office/drawing/2014/main" id="{F6BE63CB-0C13-411E-BA8D-349C29227EF5}"/>
              </a:ext>
            </a:extLst>
          </p:cNvPr>
          <p:cNvCxnSpPr>
            <a:cxnSpLocks/>
          </p:cNvCxnSpPr>
          <p:nvPr/>
        </p:nvCxnSpPr>
        <p:spPr>
          <a:xfrm>
            <a:off x="5331117" y="1600814"/>
            <a:ext cx="3508830" cy="0"/>
          </a:xfrm>
          <a:prstGeom prst="line">
            <a:avLst/>
          </a:prstGeom>
          <a:noFill/>
          <a:ln w="28575">
            <a:noFill/>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13D00588-ED01-4FCB-94E4-3272B98EBCCB}"/>
              </a:ext>
            </a:extLst>
          </p:cNvPr>
          <p:cNvSpPr/>
          <p:nvPr/>
        </p:nvSpPr>
        <p:spPr>
          <a:xfrm>
            <a:off x="304053" y="5281312"/>
            <a:ext cx="4080844" cy="10254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1450" indent="-171450" algn="just">
              <a:lnSpc>
                <a:spcPct val="150000"/>
              </a:lnSpc>
              <a:buFont typeface="Wingdings" panose="05000000000000000000" pitchFamily="2" charset="2"/>
              <a:buChar char="q"/>
            </a:pPr>
            <a:r>
              <a:rPr lang="en-US" sz="1000" b="1"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Year of Establishment</a:t>
            </a:r>
            <a:r>
              <a:rPr lang="en-US" sz="10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 1909</a:t>
            </a:r>
            <a:endParaRPr lang="en-US" sz="1000" b="1"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endParaRPr>
          </a:p>
          <a:p>
            <a:pPr marL="171450" indent="-171450" algn="just">
              <a:lnSpc>
                <a:spcPct val="150000"/>
              </a:lnSpc>
              <a:buFont typeface="Wingdings" panose="05000000000000000000" pitchFamily="2" charset="2"/>
              <a:buChar char="q"/>
            </a:pPr>
            <a:r>
              <a:rPr lang="en-US" sz="1000" b="1"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Total Number of Employees (2020)</a:t>
            </a:r>
            <a:r>
              <a:rPr lang="en-US" sz="10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 1500+</a:t>
            </a:r>
          </a:p>
          <a:p>
            <a:pPr marL="228600" indent="-228600" algn="just">
              <a:lnSpc>
                <a:spcPct val="150000"/>
              </a:lnSpc>
              <a:buFont typeface="Wingdings" panose="05000000000000000000" pitchFamily="2" charset="2"/>
              <a:buChar char="q"/>
            </a:pPr>
            <a:r>
              <a:rPr lang="en-US" sz="1000" b="1"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Total Revenues (2020)- 460.4 USD Million</a:t>
            </a:r>
          </a:p>
          <a:p>
            <a:pPr marL="228600" indent="-228600" algn="just">
              <a:lnSpc>
                <a:spcPct val="150000"/>
              </a:lnSpc>
              <a:buFont typeface="Wingdings" panose="05000000000000000000" pitchFamily="2" charset="2"/>
              <a:buChar char="q"/>
            </a:pPr>
            <a:r>
              <a:rPr lang="en-US" sz="1000" b="1"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AAC Sales – 68% of Total Revenues</a:t>
            </a:r>
            <a:endParaRPr lang="en-US" sz="11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endParaRPr>
          </a:p>
        </p:txBody>
      </p:sp>
      <p:sp>
        <p:nvSpPr>
          <p:cNvPr id="17" name="Rectangle 16">
            <a:extLst>
              <a:ext uri="{FF2B5EF4-FFF2-40B4-BE49-F238E27FC236}">
                <a16:creationId xmlns:a16="http://schemas.microsoft.com/office/drawing/2014/main" id="{61C163BA-5CF8-4655-ACBB-F152BC96CA7C}"/>
              </a:ext>
            </a:extLst>
          </p:cNvPr>
          <p:cNvSpPr/>
          <p:nvPr/>
        </p:nvSpPr>
        <p:spPr>
          <a:xfrm>
            <a:off x="5423883" y="1651148"/>
            <a:ext cx="4080843" cy="15042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50000"/>
              </a:lnSpc>
            </a:pPr>
            <a:r>
              <a:rPr lang="en-US" sz="1000" b="1"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Product Portfolio</a:t>
            </a:r>
            <a:r>
              <a:rPr lang="en-US" sz="10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a:t>
            </a:r>
          </a:p>
          <a:p>
            <a:pPr marL="171450" indent="-171450">
              <a:buFont typeface="Arial" panose="020B0604020202020204" pitchFamily="34" charset="0"/>
              <a:buChar char="•"/>
            </a:pPr>
            <a:r>
              <a:rPr lang="en-US" sz="9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Commercial &amp; Industrial Buildings</a:t>
            </a:r>
          </a:p>
          <a:p>
            <a:pPr marL="171450" indent="-171450">
              <a:buFont typeface="Arial" panose="020B0604020202020204" pitchFamily="34" charset="0"/>
              <a:buChar char="•"/>
            </a:pPr>
            <a:r>
              <a:rPr lang="en-US" sz="9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Infrastructure</a:t>
            </a:r>
          </a:p>
          <a:p>
            <a:pPr marL="171450" indent="-171450">
              <a:buFont typeface="Arial" panose="020B0604020202020204" pitchFamily="34" charset="0"/>
              <a:buChar char="•"/>
            </a:pPr>
            <a:r>
              <a:rPr lang="en-US" sz="9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Residential Buildings</a:t>
            </a:r>
          </a:p>
          <a:p>
            <a:endParaRPr lang="en-US" sz="900" b="1"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endParaRPr>
          </a:p>
          <a:p>
            <a:pPr>
              <a:lnSpc>
                <a:spcPct val="150000"/>
              </a:lnSpc>
            </a:pPr>
            <a:r>
              <a:rPr lang="en-US" sz="1000" b="1"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Product Availability</a:t>
            </a:r>
            <a:endParaRPr lang="en-US" sz="10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endParaRPr>
          </a:p>
          <a:p>
            <a:pPr marL="171450" indent="-171450">
              <a:buFont typeface="Arial" panose="020B0604020202020204" pitchFamily="34" charset="0"/>
              <a:buChar char="•"/>
            </a:pPr>
            <a:r>
              <a:rPr lang="en-US" sz="9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Subgrade Waterproofing</a:t>
            </a:r>
          </a:p>
          <a:p>
            <a:pPr marL="171450" indent="-171450">
              <a:buFont typeface="Arial" panose="020B0604020202020204" pitchFamily="34" charset="0"/>
              <a:buChar char="•"/>
            </a:pPr>
            <a:r>
              <a:rPr lang="en-US" sz="9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Wall systems</a:t>
            </a:r>
          </a:p>
          <a:p>
            <a:pPr marL="171450" indent="-171450">
              <a:buFont typeface="Arial" panose="020B0604020202020204" pitchFamily="34" charset="0"/>
              <a:buChar char="•"/>
            </a:pPr>
            <a:r>
              <a:rPr lang="en-US" sz="9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Flooring system</a:t>
            </a:r>
          </a:p>
        </p:txBody>
      </p:sp>
      <p:sp>
        <p:nvSpPr>
          <p:cNvPr id="18" name="Rectangle 17">
            <a:extLst>
              <a:ext uri="{FF2B5EF4-FFF2-40B4-BE49-F238E27FC236}">
                <a16:creationId xmlns:a16="http://schemas.microsoft.com/office/drawing/2014/main" id="{D467F647-01D5-4AB9-8F04-AA004ECC1167}"/>
              </a:ext>
            </a:extLst>
          </p:cNvPr>
          <p:cNvSpPr/>
          <p:nvPr/>
        </p:nvSpPr>
        <p:spPr>
          <a:xfrm>
            <a:off x="5414330" y="3205764"/>
            <a:ext cx="3550774" cy="10090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50000"/>
              </a:lnSpc>
            </a:pPr>
            <a:r>
              <a:rPr lang="en-US" sz="1000" b="1"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Key Industries Served</a:t>
            </a:r>
            <a:endParaRPr lang="en-US" sz="10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endParaRPr>
          </a:p>
          <a:p>
            <a:pPr marL="171450" indent="-171450">
              <a:buFont typeface="Arial" panose="020B0604020202020204" pitchFamily="34" charset="0"/>
              <a:buChar char="•"/>
            </a:pPr>
            <a:endParaRPr lang="en-US" sz="9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endParaRPr>
          </a:p>
          <a:p>
            <a:pPr marL="171450" indent="-171450">
              <a:buFont typeface="Arial" panose="020B0604020202020204" pitchFamily="34" charset="0"/>
              <a:buChar char="•"/>
            </a:pPr>
            <a:r>
              <a:rPr lang="en-US" sz="9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Civil Buildings</a:t>
            </a:r>
          </a:p>
          <a:p>
            <a:pPr marL="171450" indent="-171450">
              <a:buFont typeface="Arial" panose="020B0604020202020204" pitchFamily="34" charset="0"/>
              <a:buChar char="•"/>
            </a:pPr>
            <a:r>
              <a:rPr lang="en-US" sz="9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Construction</a:t>
            </a:r>
          </a:p>
          <a:p>
            <a:pPr marL="171450" indent="-171450">
              <a:buFont typeface="Arial" panose="020B0604020202020204" pitchFamily="34" charset="0"/>
              <a:buChar char="•"/>
            </a:pPr>
            <a:r>
              <a:rPr lang="en-US" sz="9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Infrastructure</a:t>
            </a:r>
          </a:p>
          <a:p>
            <a:pPr marL="171450" indent="-171450">
              <a:buFont typeface="Arial" panose="020B0604020202020204" pitchFamily="34" charset="0"/>
              <a:buChar char="•"/>
            </a:pPr>
            <a:r>
              <a:rPr lang="en-US" sz="9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Residential</a:t>
            </a:r>
          </a:p>
          <a:p>
            <a:pPr marL="171450" indent="-171450">
              <a:lnSpc>
                <a:spcPct val="150000"/>
              </a:lnSpc>
              <a:buFont typeface="Arial" panose="020B0604020202020204" pitchFamily="34" charset="0"/>
              <a:buChar char="•"/>
            </a:pPr>
            <a:endParaRPr lang="en-US" sz="10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endParaRPr>
          </a:p>
        </p:txBody>
      </p:sp>
      <p:sp>
        <p:nvSpPr>
          <p:cNvPr id="19" name="Rectangle 18">
            <a:extLst>
              <a:ext uri="{FF2B5EF4-FFF2-40B4-BE49-F238E27FC236}">
                <a16:creationId xmlns:a16="http://schemas.microsoft.com/office/drawing/2014/main" id="{D22A39F4-0A49-45D3-933A-D5B0D8BACE04}"/>
              </a:ext>
            </a:extLst>
          </p:cNvPr>
          <p:cNvSpPr/>
          <p:nvPr/>
        </p:nvSpPr>
        <p:spPr>
          <a:xfrm>
            <a:off x="5423883" y="4322364"/>
            <a:ext cx="3812881" cy="7838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00" b="1"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Key Competitors:</a:t>
            </a:r>
            <a:endParaRPr lang="en-US" sz="10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endParaRPr>
          </a:p>
          <a:p>
            <a:pPr marL="171450" indent="-171450">
              <a:buFont typeface="Arial" panose="020B0604020202020204" pitchFamily="34" charset="0"/>
              <a:buChar char="•"/>
            </a:pPr>
            <a:r>
              <a:rPr lang="en-US" sz="9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Xella</a:t>
            </a:r>
          </a:p>
          <a:p>
            <a:pPr marL="171450" indent="-171450">
              <a:buFont typeface="Arial" panose="020B0604020202020204" pitchFamily="34" charset="0"/>
              <a:buChar char="•"/>
            </a:pPr>
            <a:r>
              <a:rPr lang="en-US" sz="9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Mannok  </a:t>
            </a:r>
          </a:p>
          <a:p>
            <a:pPr marL="171450" indent="-171450">
              <a:buFont typeface="Arial" panose="020B0604020202020204" pitchFamily="34" charset="0"/>
              <a:buChar char="•"/>
            </a:pPr>
            <a:r>
              <a:rPr lang="en-US" sz="900" dirty="0" err="1">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Bourac</a:t>
            </a:r>
            <a:endParaRPr lang="en-US" sz="9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endParaRPr>
          </a:p>
          <a:p>
            <a:endParaRPr lang="en-US" sz="9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endParaRPr>
          </a:p>
        </p:txBody>
      </p:sp>
      <p:sp>
        <p:nvSpPr>
          <p:cNvPr id="21" name="Teardrop 6">
            <a:extLst>
              <a:ext uri="{FF2B5EF4-FFF2-40B4-BE49-F238E27FC236}">
                <a16:creationId xmlns:a16="http://schemas.microsoft.com/office/drawing/2014/main" id="{41BE4BF6-EBE8-4AFE-A9B4-7D1192155507}"/>
              </a:ext>
            </a:extLst>
          </p:cNvPr>
          <p:cNvSpPr/>
          <p:nvPr/>
        </p:nvSpPr>
        <p:spPr>
          <a:xfrm rot="8100000">
            <a:off x="8333976" y="5231967"/>
            <a:ext cx="419158" cy="419163"/>
          </a:xfrm>
          <a:custGeom>
            <a:avLst/>
            <a:gdLst/>
            <a:ahLst/>
            <a:cxnLst/>
            <a:rect l="l" t="t" r="r" b="b"/>
            <a:pathLst>
              <a:path w="2483832" h="2483835">
                <a:moveTo>
                  <a:pt x="657616" y="1826218"/>
                </a:moveTo>
                <a:cubicBezTo>
                  <a:pt x="806520" y="1975122"/>
                  <a:pt x="1047940" y="1975122"/>
                  <a:pt x="1196844" y="1826218"/>
                </a:cubicBezTo>
                <a:cubicBezTo>
                  <a:pt x="1345748" y="1677314"/>
                  <a:pt x="1345748" y="1435894"/>
                  <a:pt x="1196844" y="1286990"/>
                </a:cubicBezTo>
                <a:cubicBezTo>
                  <a:pt x="1047940" y="1138086"/>
                  <a:pt x="806520" y="1138086"/>
                  <a:pt x="657616" y="1286990"/>
                </a:cubicBezTo>
                <a:cubicBezTo>
                  <a:pt x="508712" y="1435894"/>
                  <a:pt x="508712" y="1677314"/>
                  <a:pt x="657616" y="1826218"/>
                </a:cubicBezTo>
                <a:close/>
                <a:moveTo>
                  <a:pt x="293335" y="2190500"/>
                </a:moveTo>
                <a:cubicBezTo>
                  <a:pt x="112098" y="2009262"/>
                  <a:pt x="0" y="1758885"/>
                  <a:pt x="0" y="1482325"/>
                </a:cubicBezTo>
                <a:cubicBezTo>
                  <a:pt x="0" y="929206"/>
                  <a:pt x="459290" y="590078"/>
                  <a:pt x="1001509" y="480815"/>
                </a:cubicBezTo>
                <a:cubicBezTo>
                  <a:pt x="1569704" y="366317"/>
                  <a:pt x="1861757" y="259925"/>
                  <a:pt x="2483832" y="0"/>
                </a:cubicBezTo>
                <a:cubicBezTo>
                  <a:pt x="2230640" y="682694"/>
                  <a:pt x="2130986" y="873716"/>
                  <a:pt x="2003018" y="1482325"/>
                </a:cubicBezTo>
                <a:cubicBezTo>
                  <a:pt x="1901990" y="2042180"/>
                  <a:pt x="1554627" y="2483835"/>
                  <a:pt x="1001509" y="2483835"/>
                </a:cubicBezTo>
                <a:cubicBezTo>
                  <a:pt x="724950" y="2483835"/>
                  <a:pt x="474573" y="2371737"/>
                  <a:pt x="293335" y="2190500"/>
                </a:cubicBezTo>
                <a:close/>
              </a:path>
            </a:pathLst>
          </a:custGeom>
          <a:solidFill>
            <a:srgbClr val="004D9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accent1">
                  <a:lumMod val="75000"/>
                </a:schemeClr>
              </a:solidFill>
            </a:endParaRPr>
          </a:p>
        </p:txBody>
      </p:sp>
      <p:sp>
        <p:nvSpPr>
          <p:cNvPr id="22" name="Rectangle 21">
            <a:extLst>
              <a:ext uri="{FF2B5EF4-FFF2-40B4-BE49-F238E27FC236}">
                <a16:creationId xmlns:a16="http://schemas.microsoft.com/office/drawing/2014/main" id="{748D692F-7B3D-4F5C-A520-47D4D3BCE817}"/>
              </a:ext>
            </a:extLst>
          </p:cNvPr>
          <p:cNvSpPr>
            <a:spLocks noChangeArrowheads="1"/>
          </p:cNvSpPr>
          <p:nvPr>
            <p:custDataLst>
              <p:tags r:id="rId1"/>
            </p:custDataLst>
          </p:nvPr>
        </p:nvSpPr>
        <p:spPr bwMode="auto">
          <a:xfrm>
            <a:off x="5426164" y="5213731"/>
            <a:ext cx="2955565" cy="135162"/>
          </a:xfrm>
          <a:prstGeom prst="rect">
            <a:avLst/>
          </a:prstGeom>
          <a:noFill/>
          <a:ln w="9525">
            <a:noFill/>
            <a:miter lim="800000"/>
            <a:headEnd/>
            <a:tailEnd/>
          </a:ln>
        </p:spPr>
        <p:txBody>
          <a:bodyPr lIns="0" tIns="0" rIns="0" bIns="0"/>
          <a:lstStyle/>
          <a:p>
            <a:pPr defTabSz="895350">
              <a:buSzPct val="120000"/>
              <a:defRPr/>
            </a:pPr>
            <a:r>
              <a:rPr lang="en-US" sz="1000" b="1" dirty="0">
                <a:solidFill>
                  <a:schemeClr val="bg2">
                    <a:lumMod val="10000"/>
                  </a:schemeClr>
                </a:solidFill>
                <a:latin typeface="Open Sans" panose="020B0606030504020204" pitchFamily="34" charset="0"/>
                <a:ea typeface="Open Sans" panose="020B0606030504020204" pitchFamily="34" charset="0"/>
                <a:cs typeface="Open Sans" panose="020B0606030504020204" pitchFamily="34" charset="0"/>
              </a:rPr>
              <a:t>COMPANY HEADQUARTERS LOCATION</a:t>
            </a:r>
          </a:p>
        </p:txBody>
      </p:sp>
      <p:sp>
        <p:nvSpPr>
          <p:cNvPr id="23" name="Rectangle 22">
            <a:extLst>
              <a:ext uri="{FF2B5EF4-FFF2-40B4-BE49-F238E27FC236}">
                <a16:creationId xmlns:a16="http://schemas.microsoft.com/office/drawing/2014/main" id="{A973D111-F7AF-49CB-B1D6-EE52C6234B6E}"/>
              </a:ext>
            </a:extLst>
          </p:cNvPr>
          <p:cNvSpPr/>
          <p:nvPr/>
        </p:nvSpPr>
        <p:spPr>
          <a:xfrm>
            <a:off x="5789044" y="5430650"/>
            <a:ext cx="2157088" cy="4572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IN" sz="1000" dirty="0">
                <a:solidFill>
                  <a:schemeClr val="tx1"/>
                </a:solidFill>
                <a:latin typeface="Verdana" panose="020B0604030504040204" pitchFamily="34" charset="0"/>
                <a:ea typeface="Verdana" panose="020B0604030504040204" pitchFamily="34" charset="0"/>
              </a:rPr>
              <a:t>H+H International A/S </a:t>
            </a:r>
            <a:r>
              <a:rPr lang="en-IN" sz="1000" dirty="0" err="1">
                <a:solidFill>
                  <a:schemeClr val="tx1"/>
                </a:solidFill>
                <a:latin typeface="Verdana" panose="020B0604030504040204" pitchFamily="34" charset="0"/>
                <a:ea typeface="Verdana" panose="020B0604030504040204" pitchFamily="34" charset="0"/>
              </a:rPr>
              <a:t>Lautrupsgade</a:t>
            </a:r>
            <a:r>
              <a:rPr lang="en-IN" sz="1000" dirty="0">
                <a:solidFill>
                  <a:schemeClr val="tx1"/>
                </a:solidFill>
                <a:latin typeface="Verdana" panose="020B0604030504040204" pitchFamily="34" charset="0"/>
                <a:ea typeface="Verdana" panose="020B0604030504040204" pitchFamily="34" charset="0"/>
              </a:rPr>
              <a:t> 7, 5th Floor  2100 Copenhagen, Denmark</a:t>
            </a:r>
            <a:endParaRPr lang="en-US" sz="1000" dirty="0">
              <a:solidFill>
                <a:schemeClr val="tx1"/>
              </a:solidFill>
              <a:latin typeface="Verdana" panose="020B0604030504040204" pitchFamily="34" charset="0"/>
              <a:ea typeface="Verdana" panose="020B0604030504040204" pitchFamily="34" charset="0"/>
              <a:cs typeface="Verdana" panose="020B0604030504040204" pitchFamily="34" charset="0"/>
            </a:endParaRPr>
          </a:p>
        </p:txBody>
      </p:sp>
      <p:pic>
        <p:nvPicPr>
          <p:cNvPr id="2050" name="Picture 2" descr="H+H International A/S | LinkedIn">
            <a:extLst>
              <a:ext uri="{FF2B5EF4-FFF2-40B4-BE49-F238E27FC236}">
                <a16:creationId xmlns:a16="http://schemas.microsoft.com/office/drawing/2014/main" id="{32061130-D9EB-4429-94C3-176BDE3D345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 y="646732"/>
            <a:ext cx="1352550" cy="664389"/>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a:extLst>
              <a:ext uri="{FF2B5EF4-FFF2-40B4-BE49-F238E27FC236}">
                <a16:creationId xmlns:a16="http://schemas.microsoft.com/office/drawing/2014/main" id="{4718AE74-4155-443D-B4BF-7D004065EAEB}"/>
              </a:ext>
            </a:extLst>
          </p:cNvPr>
          <p:cNvSpPr/>
          <p:nvPr/>
        </p:nvSpPr>
        <p:spPr>
          <a:xfrm>
            <a:off x="232175" y="1520840"/>
            <a:ext cx="4508871" cy="36154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200000"/>
              </a:lnSpc>
            </a:pPr>
            <a:r>
              <a:rPr lang="en-US" sz="1000" b="1"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Business Overview</a:t>
            </a:r>
            <a:r>
              <a:rPr lang="en-US" sz="10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a:t>
            </a:r>
          </a:p>
          <a:p>
            <a:pPr marL="171450" indent="-171450" algn="just">
              <a:lnSpc>
                <a:spcPct val="150000"/>
              </a:lnSpc>
              <a:buFont typeface="Arial" panose="020B0604020202020204" pitchFamily="34" charset="0"/>
              <a:buChar char="•"/>
            </a:pPr>
            <a:r>
              <a:rPr lang="en-US" sz="1000" b="0" i="0" dirty="0">
                <a:solidFill>
                  <a:srgbClr val="000000"/>
                </a:solidFill>
                <a:effectLst/>
                <a:latin typeface="Verdana" panose="020B0604030504040204" pitchFamily="34" charset="0"/>
                <a:ea typeface="Verdana" panose="020B0604030504040204" pitchFamily="34" charset="0"/>
              </a:rPr>
              <a:t>H+H International A/S is a wall building materials provider. The company's core activity is the production and sale of autoclaved aerated concrete (AAC or </a:t>
            </a:r>
            <a:r>
              <a:rPr lang="en-US" sz="1000" b="0" i="0" dirty="0" err="1">
                <a:solidFill>
                  <a:srgbClr val="000000"/>
                </a:solidFill>
                <a:effectLst/>
                <a:latin typeface="Verdana" panose="020B0604030504040204" pitchFamily="34" charset="0"/>
                <a:ea typeface="Verdana" panose="020B0604030504040204" pitchFamily="34" charset="0"/>
              </a:rPr>
              <a:t>aircrete</a:t>
            </a:r>
            <a:r>
              <a:rPr lang="en-US" sz="1000" b="0" i="0" dirty="0">
                <a:solidFill>
                  <a:srgbClr val="000000"/>
                </a:solidFill>
                <a:effectLst/>
                <a:latin typeface="Verdana" panose="020B0604030504040204" pitchFamily="34" charset="0"/>
                <a:ea typeface="Verdana" panose="020B0604030504040204" pitchFamily="34" charset="0"/>
              </a:rPr>
              <a:t>) and calcium silicate units (CSU or sand-lime bricks). The products are building blocks used for wall building the residential new building segment. The product range also includes products such as high-insulating blocks, larger elements and a range of traded goods used for wall building. The company has around 29 factories in Northern and Central Europe with a total annual output of approximately four million cubic meters of wall </a:t>
            </a:r>
            <a:r>
              <a:rPr lang="en-US" sz="1000" b="0" i="0" dirty="0">
                <a:solidFill>
                  <a:schemeClr val="tx1"/>
                </a:solidFill>
                <a:effectLst/>
                <a:latin typeface="Verdana" panose="020B0604030504040204" pitchFamily="34" charset="0"/>
                <a:ea typeface="Verdana" panose="020B0604030504040204" pitchFamily="34" charset="0"/>
              </a:rPr>
              <a:t>building materials.</a:t>
            </a:r>
          </a:p>
          <a:p>
            <a:pPr marL="171450" indent="-171450" algn="just">
              <a:lnSpc>
                <a:spcPct val="150000"/>
              </a:lnSpc>
              <a:buFont typeface="Arial" panose="020B0604020202020204" pitchFamily="34" charset="0"/>
              <a:buChar char="•"/>
            </a:pPr>
            <a:r>
              <a:rPr lang="en-US" sz="1000" dirty="0">
                <a:solidFill>
                  <a:schemeClr val="tx1"/>
                </a:solidFill>
                <a:latin typeface="Verdana" panose="020B0604030504040204" pitchFamily="34" charset="0"/>
                <a:ea typeface="Verdana" panose="020B0604030504040204" pitchFamily="34" charset="0"/>
              </a:rPr>
              <a:t>H+H group operates in the following market (H+H, 2009): UK, Germany, Denmark, Belgium and the Netherlands, Poland, Czech Republic, Russia, Ukraine, the Baltic States and Slovakia, Finland, Sweden and Norway</a:t>
            </a:r>
            <a:endParaRPr lang="en-IN" sz="10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350892208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4898CD61-1053-4130-A45C-31824FC1846F}"/>
              </a:ext>
            </a:extLst>
          </p:cNvPr>
          <p:cNvSpPr/>
          <p:nvPr/>
        </p:nvSpPr>
        <p:spPr>
          <a:xfrm>
            <a:off x="0" y="676939"/>
            <a:ext cx="9144000" cy="46131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Rectangle 62">
            <a:extLst>
              <a:ext uri="{FF2B5EF4-FFF2-40B4-BE49-F238E27FC236}">
                <a16:creationId xmlns:a16="http://schemas.microsoft.com/office/drawing/2014/main" id="{56D075D9-7D83-46C1-B68D-8A0CEE333C1D}"/>
              </a:ext>
            </a:extLst>
          </p:cNvPr>
          <p:cNvSpPr/>
          <p:nvPr/>
        </p:nvSpPr>
        <p:spPr>
          <a:xfrm>
            <a:off x="133350" y="674262"/>
            <a:ext cx="2763850" cy="6368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FB20E5FD-918C-4701-9890-3A2D64325807}"/>
              </a:ext>
            </a:extLst>
          </p:cNvPr>
          <p:cNvGrpSpPr/>
          <p:nvPr/>
        </p:nvGrpSpPr>
        <p:grpSpPr>
          <a:xfrm>
            <a:off x="711711" y="1236349"/>
            <a:ext cx="3508830" cy="476658"/>
            <a:chOff x="1980039" y="791039"/>
            <a:chExt cx="8514600" cy="461311"/>
          </a:xfrm>
          <a:noFill/>
        </p:grpSpPr>
        <p:sp>
          <p:nvSpPr>
            <p:cNvPr id="24" name="Rectangle 2">
              <a:extLst>
                <a:ext uri="{FF2B5EF4-FFF2-40B4-BE49-F238E27FC236}">
                  <a16:creationId xmlns:a16="http://schemas.microsoft.com/office/drawing/2014/main" id="{FFEEB91A-6063-42D9-A88F-204246F0BA8C}"/>
                </a:ext>
              </a:extLst>
            </p:cNvPr>
            <p:cNvSpPr/>
            <p:nvPr/>
          </p:nvSpPr>
          <p:spPr>
            <a:xfrm>
              <a:off x="1980039" y="791039"/>
              <a:ext cx="6857614" cy="461311"/>
            </a:xfrm>
            <a:custGeom>
              <a:avLst/>
              <a:gdLst>
                <a:gd name="connsiteX0" fmla="*/ 0 w 6857614"/>
                <a:gd name="connsiteY0" fmla="*/ 0 h 668740"/>
                <a:gd name="connsiteX1" fmla="*/ 6857614 w 6857614"/>
                <a:gd name="connsiteY1" fmla="*/ 0 h 668740"/>
                <a:gd name="connsiteX2" fmla="*/ 6857614 w 6857614"/>
                <a:gd name="connsiteY2" fmla="*/ 668740 h 668740"/>
                <a:gd name="connsiteX3" fmla="*/ 0 w 6857614"/>
                <a:gd name="connsiteY3" fmla="*/ 668740 h 668740"/>
                <a:gd name="connsiteX4" fmla="*/ 0 w 6857614"/>
                <a:gd name="connsiteY4" fmla="*/ 0 h 668740"/>
                <a:gd name="connsiteX0" fmla="*/ 0 w 6857614"/>
                <a:gd name="connsiteY0" fmla="*/ 0 h 668740"/>
                <a:gd name="connsiteX1" fmla="*/ 6248014 w 6857614"/>
                <a:gd name="connsiteY1" fmla="*/ 0 h 668740"/>
                <a:gd name="connsiteX2" fmla="*/ 6857614 w 6857614"/>
                <a:gd name="connsiteY2" fmla="*/ 668740 h 668740"/>
                <a:gd name="connsiteX3" fmla="*/ 0 w 6857614"/>
                <a:gd name="connsiteY3" fmla="*/ 668740 h 668740"/>
                <a:gd name="connsiteX4" fmla="*/ 0 w 6857614"/>
                <a:gd name="connsiteY4" fmla="*/ 0 h 668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7614" h="668740">
                  <a:moveTo>
                    <a:pt x="0" y="0"/>
                  </a:moveTo>
                  <a:lnTo>
                    <a:pt x="6248014" y="0"/>
                  </a:lnTo>
                  <a:lnTo>
                    <a:pt x="6857614" y="668740"/>
                  </a:lnTo>
                  <a:lnTo>
                    <a:pt x="0" y="668740"/>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895350">
                <a:buSzPct val="120000"/>
                <a:defRPr/>
              </a:pPr>
              <a:r>
                <a:rPr lang="en-US" sz="1000" b="1" dirty="0">
                  <a:solidFill>
                    <a:schemeClr val="bg2">
                      <a:lumMod val="10000"/>
                    </a:schemeClr>
                  </a:solidFill>
                  <a:latin typeface="Open Sans" panose="020B0606030504020204" pitchFamily="34" charset="0"/>
                  <a:ea typeface="Open Sans" panose="020B0606030504020204" pitchFamily="34" charset="0"/>
                  <a:cs typeface="Open Sans" panose="020B0606030504020204" pitchFamily="34" charset="0"/>
                </a:rPr>
                <a:t>RECENT DEVELOPMENTS</a:t>
              </a:r>
            </a:p>
          </p:txBody>
        </p:sp>
        <p:cxnSp>
          <p:nvCxnSpPr>
            <p:cNvPr id="25" name="Straight Connector 24">
              <a:extLst>
                <a:ext uri="{FF2B5EF4-FFF2-40B4-BE49-F238E27FC236}">
                  <a16:creationId xmlns:a16="http://schemas.microsoft.com/office/drawing/2014/main" id="{8112992C-70C8-48CF-A43E-3FC1016528CD}"/>
                </a:ext>
              </a:extLst>
            </p:cNvPr>
            <p:cNvCxnSpPr>
              <a:cxnSpLocks/>
              <a:stCxn id="24" idx="3"/>
            </p:cNvCxnSpPr>
            <p:nvPr/>
          </p:nvCxnSpPr>
          <p:spPr>
            <a:xfrm>
              <a:off x="1980039" y="1252350"/>
              <a:ext cx="8514600" cy="0"/>
            </a:xfrm>
            <a:prstGeom prst="line">
              <a:avLst/>
            </a:prstGeom>
            <a:grpFill/>
            <a:ln w="28575">
              <a:noFill/>
            </a:ln>
          </p:spPr>
          <p:style>
            <a:lnRef idx="1">
              <a:schemeClr val="accent1"/>
            </a:lnRef>
            <a:fillRef idx="0">
              <a:schemeClr val="accent1"/>
            </a:fillRef>
            <a:effectRef idx="0">
              <a:schemeClr val="accent1"/>
            </a:effectRef>
            <a:fontRef idx="minor">
              <a:schemeClr val="tx1"/>
            </a:fontRef>
          </p:style>
        </p:cxnSp>
      </p:grpSp>
      <p:grpSp>
        <p:nvGrpSpPr>
          <p:cNvPr id="26" name="Group 25">
            <a:extLst>
              <a:ext uri="{FF2B5EF4-FFF2-40B4-BE49-F238E27FC236}">
                <a16:creationId xmlns:a16="http://schemas.microsoft.com/office/drawing/2014/main" id="{8A37CA20-DBB6-4AEB-BFC6-F0E41923D069}"/>
              </a:ext>
            </a:extLst>
          </p:cNvPr>
          <p:cNvGrpSpPr/>
          <p:nvPr/>
        </p:nvGrpSpPr>
        <p:grpSpPr>
          <a:xfrm>
            <a:off x="4923461" y="1187299"/>
            <a:ext cx="3508830" cy="476658"/>
            <a:chOff x="609078" y="743565"/>
            <a:chExt cx="8514600" cy="461311"/>
          </a:xfrm>
          <a:noFill/>
        </p:grpSpPr>
        <p:sp>
          <p:nvSpPr>
            <p:cNvPr id="27" name="Rectangle 2">
              <a:extLst>
                <a:ext uri="{FF2B5EF4-FFF2-40B4-BE49-F238E27FC236}">
                  <a16:creationId xmlns:a16="http://schemas.microsoft.com/office/drawing/2014/main" id="{623BDA86-9340-47F2-B9BC-F4C80D61A1C9}"/>
                </a:ext>
              </a:extLst>
            </p:cNvPr>
            <p:cNvSpPr/>
            <p:nvPr/>
          </p:nvSpPr>
          <p:spPr>
            <a:xfrm>
              <a:off x="609078" y="743565"/>
              <a:ext cx="6857614" cy="461311"/>
            </a:xfrm>
            <a:custGeom>
              <a:avLst/>
              <a:gdLst>
                <a:gd name="connsiteX0" fmla="*/ 0 w 6857614"/>
                <a:gd name="connsiteY0" fmla="*/ 0 h 668740"/>
                <a:gd name="connsiteX1" fmla="*/ 6857614 w 6857614"/>
                <a:gd name="connsiteY1" fmla="*/ 0 h 668740"/>
                <a:gd name="connsiteX2" fmla="*/ 6857614 w 6857614"/>
                <a:gd name="connsiteY2" fmla="*/ 668740 h 668740"/>
                <a:gd name="connsiteX3" fmla="*/ 0 w 6857614"/>
                <a:gd name="connsiteY3" fmla="*/ 668740 h 668740"/>
                <a:gd name="connsiteX4" fmla="*/ 0 w 6857614"/>
                <a:gd name="connsiteY4" fmla="*/ 0 h 668740"/>
                <a:gd name="connsiteX0" fmla="*/ 0 w 6857614"/>
                <a:gd name="connsiteY0" fmla="*/ 0 h 668740"/>
                <a:gd name="connsiteX1" fmla="*/ 6248014 w 6857614"/>
                <a:gd name="connsiteY1" fmla="*/ 0 h 668740"/>
                <a:gd name="connsiteX2" fmla="*/ 6857614 w 6857614"/>
                <a:gd name="connsiteY2" fmla="*/ 668740 h 668740"/>
                <a:gd name="connsiteX3" fmla="*/ 0 w 6857614"/>
                <a:gd name="connsiteY3" fmla="*/ 668740 h 668740"/>
                <a:gd name="connsiteX4" fmla="*/ 0 w 6857614"/>
                <a:gd name="connsiteY4" fmla="*/ 0 h 668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7614" h="668740">
                  <a:moveTo>
                    <a:pt x="0" y="0"/>
                  </a:moveTo>
                  <a:lnTo>
                    <a:pt x="6248014" y="0"/>
                  </a:lnTo>
                  <a:lnTo>
                    <a:pt x="6857614" y="668740"/>
                  </a:lnTo>
                  <a:lnTo>
                    <a:pt x="0" y="668740"/>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895350">
                <a:buSzPct val="120000"/>
                <a:defRPr/>
              </a:pPr>
              <a:r>
                <a:rPr lang="en-US" sz="1000" b="1" dirty="0">
                  <a:solidFill>
                    <a:schemeClr val="bg2">
                      <a:lumMod val="10000"/>
                    </a:schemeClr>
                  </a:solidFill>
                  <a:latin typeface="Open Sans" panose="020B0606030504020204" pitchFamily="34" charset="0"/>
                  <a:ea typeface="Open Sans" panose="020B0606030504020204" pitchFamily="34" charset="0"/>
                  <a:cs typeface="Open Sans" panose="020B0606030504020204" pitchFamily="34" charset="0"/>
                </a:rPr>
                <a:t>GROWTH STRATEGIES</a:t>
              </a:r>
            </a:p>
          </p:txBody>
        </p:sp>
        <p:cxnSp>
          <p:nvCxnSpPr>
            <p:cNvPr id="28" name="Straight Connector 27">
              <a:extLst>
                <a:ext uri="{FF2B5EF4-FFF2-40B4-BE49-F238E27FC236}">
                  <a16:creationId xmlns:a16="http://schemas.microsoft.com/office/drawing/2014/main" id="{9CAF89F1-1B55-4DA8-92FC-D61F3D9B90C9}"/>
                </a:ext>
              </a:extLst>
            </p:cNvPr>
            <p:cNvCxnSpPr>
              <a:cxnSpLocks/>
              <a:stCxn id="27" idx="3"/>
            </p:cNvCxnSpPr>
            <p:nvPr/>
          </p:nvCxnSpPr>
          <p:spPr>
            <a:xfrm>
              <a:off x="609078" y="1204876"/>
              <a:ext cx="8514600" cy="0"/>
            </a:xfrm>
            <a:prstGeom prst="line">
              <a:avLst/>
            </a:prstGeom>
            <a:grpFill/>
            <a:ln w="28575">
              <a:noFill/>
            </a:ln>
          </p:spPr>
          <p:style>
            <a:lnRef idx="1">
              <a:schemeClr val="accent1"/>
            </a:lnRef>
            <a:fillRef idx="0">
              <a:schemeClr val="accent1"/>
            </a:fillRef>
            <a:effectRef idx="0">
              <a:schemeClr val="accent1"/>
            </a:effectRef>
            <a:fontRef idx="minor">
              <a:schemeClr val="tx1"/>
            </a:fontRef>
          </p:style>
        </p:cxnSp>
      </p:grpSp>
      <p:sp>
        <p:nvSpPr>
          <p:cNvPr id="14" name="Rectangle 13">
            <a:extLst>
              <a:ext uri="{FF2B5EF4-FFF2-40B4-BE49-F238E27FC236}">
                <a16:creationId xmlns:a16="http://schemas.microsoft.com/office/drawing/2014/main" id="{3AC4771F-1816-47FB-8BC2-B6BFBE91AB69}"/>
              </a:ext>
            </a:extLst>
          </p:cNvPr>
          <p:cNvSpPr/>
          <p:nvPr/>
        </p:nvSpPr>
        <p:spPr>
          <a:xfrm>
            <a:off x="211466" y="1539912"/>
            <a:ext cx="3501367" cy="26643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1450" indent="-171450" algn="just">
              <a:lnSpc>
                <a:spcPct val="150000"/>
              </a:lnSpc>
              <a:buFont typeface="Wingdings" panose="05000000000000000000" pitchFamily="2" charset="2"/>
              <a:buChar char="§"/>
            </a:pPr>
            <a:r>
              <a:rPr lang="en-US" sz="1000" dirty="0">
                <a:solidFill>
                  <a:schemeClr val="tx1"/>
                </a:solidFill>
                <a:latin typeface="Verdana" panose="020B0604030504040204" pitchFamily="34" charset="0"/>
                <a:ea typeface="Verdana" panose="020B0604030504040204" pitchFamily="34" charset="0"/>
              </a:rPr>
              <a:t>The H+H Group ("H+H”) has signed an agreement to acquire 52.5% of the shares in DOMAPOR GmbH &amp; Co. KG (“DOMAPOR”), a German manufacturer of </a:t>
            </a:r>
            <a:r>
              <a:rPr lang="en-US" sz="1000" dirty="0" err="1">
                <a:solidFill>
                  <a:schemeClr val="tx1"/>
                </a:solidFill>
                <a:latin typeface="Verdana" panose="020B0604030504040204" pitchFamily="34" charset="0"/>
                <a:ea typeface="Verdana" panose="020B0604030504040204" pitchFamily="34" charset="0"/>
              </a:rPr>
              <a:t>aircrete</a:t>
            </a:r>
            <a:r>
              <a:rPr lang="en-US" sz="1000" dirty="0">
                <a:solidFill>
                  <a:schemeClr val="tx1"/>
                </a:solidFill>
                <a:latin typeface="Verdana" panose="020B0604030504040204" pitchFamily="34" charset="0"/>
                <a:ea typeface="Verdana" panose="020B0604030504040204" pitchFamily="34" charset="0"/>
              </a:rPr>
              <a:t> and calcium silicate blocks located in Mecklenburg-West Pomerania. </a:t>
            </a:r>
          </a:p>
          <a:p>
            <a:pPr marL="171450" indent="-171450" algn="just">
              <a:lnSpc>
                <a:spcPct val="150000"/>
              </a:lnSpc>
              <a:buFont typeface="Wingdings" panose="05000000000000000000" pitchFamily="2" charset="2"/>
              <a:buChar char="§"/>
            </a:pPr>
            <a:r>
              <a:rPr lang="en-US" sz="1000" dirty="0">
                <a:solidFill>
                  <a:schemeClr val="tx1"/>
                </a:solidFill>
                <a:latin typeface="Verdana" panose="020B0604030504040204" pitchFamily="34" charset="0"/>
                <a:ea typeface="Verdana" panose="020B0604030504040204" pitchFamily="34" charset="0"/>
              </a:rPr>
              <a:t>The acquisition is in line with H+H’s strategy to expand its activities within the German wall-building materials market and further consolidate and restructure the industry</a:t>
            </a:r>
          </a:p>
          <a:p>
            <a:pPr marL="171450" indent="-171450" algn="just">
              <a:lnSpc>
                <a:spcPct val="150000"/>
              </a:lnSpc>
              <a:buFont typeface="Wingdings" panose="05000000000000000000" pitchFamily="2" charset="2"/>
              <a:buChar char="§"/>
            </a:pPr>
            <a:endParaRPr lang="en-US" sz="1000" dirty="0">
              <a:solidFill>
                <a:schemeClr val="tx1"/>
              </a:solidFill>
              <a:latin typeface="Verdana" panose="020B0604030504040204" pitchFamily="34" charset="0"/>
              <a:ea typeface="Verdana" panose="020B0604030504040204" pitchFamily="34" charset="0"/>
            </a:endParaRPr>
          </a:p>
          <a:p>
            <a:pPr algn="just">
              <a:lnSpc>
                <a:spcPct val="150000"/>
              </a:lnSpc>
            </a:pPr>
            <a:endParaRPr lang="en-US" sz="1000" dirty="0">
              <a:solidFill>
                <a:schemeClr val="tx1"/>
              </a:solidFill>
              <a:latin typeface="Verdana" panose="020B0604030504040204" pitchFamily="34" charset="0"/>
              <a:ea typeface="Verdana" panose="020B0604030504040204" pitchFamily="34" charset="0"/>
              <a:cs typeface="Verdana" panose="020B0604030504040204" pitchFamily="34" charset="0"/>
            </a:endParaRPr>
          </a:p>
          <a:p>
            <a:pPr algn="just">
              <a:lnSpc>
                <a:spcPct val="150000"/>
              </a:lnSpc>
            </a:pPr>
            <a:endParaRPr lang="en-US" sz="1000" dirty="0">
              <a:solidFill>
                <a:schemeClr val="tx1"/>
              </a:solidFill>
              <a:latin typeface="Verdana" panose="020B0604030504040204" pitchFamily="34" charset="0"/>
              <a:ea typeface="Verdana" panose="020B0604030504040204" pitchFamily="34" charset="0"/>
              <a:cs typeface="Verdana" panose="020B0604030504040204" pitchFamily="34" charset="0"/>
            </a:endParaRPr>
          </a:p>
        </p:txBody>
      </p:sp>
      <p:sp>
        <p:nvSpPr>
          <p:cNvPr id="15" name="Rectangle 14">
            <a:extLst>
              <a:ext uri="{FF2B5EF4-FFF2-40B4-BE49-F238E27FC236}">
                <a16:creationId xmlns:a16="http://schemas.microsoft.com/office/drawing/2014/main" id="{14496D0B-E3D8-4824-9321-D2E74BC87276}"/>
              </a:ext>
            </a:extLst>
          </p:cNvPr>
          <p:cNvSpPr/>
          <p:nvPr/>
        </p:nvSpPr>
        <p:spPr>
          <a:xfrm>
            <a:off x="4758903" y="1539912"/>
            <a:ext cx="3837946" cy="30573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1450" indent="-171450" algn="just">
              <a:lnSpc>
                <a:spcPct val="150000"/>
              </a:lnSpc>
              <a:buFont typeface="Wingdings" panose="05000000000000000000" pitchFamily="2" charset="2"/>
              <a:buChar char="§"/>
            </a:pPr>
            <a:r>
              <a:rPr lang="en-US" sz="1000" dirty="0">
                <a:solidFill>
                  <a:schemeClr val="tx1"/>
                </a:solidFill>
                <a:latin typeface="Verdana" panose="020B0604030504040204" pitchFamily="34" charset="0"/>
                <a:ea typeface="Verdana" panose="020B0604030504040204" pitchFamily="34" charset="0"/>
              </a:rPr>
              <a:t>H+H made meaningful strides in 2020 and started the year by taking yet another step in the right direction on  strategic growth journey by closing the acquisition of the majority shareholding in Porenbetonwerk Laussnitz GmbH &amp; Co. KG, a German AAC unit business. C</a:t>
            </a:r>
            <a:r>
              <a:rPr lang="en-US" sz="1000" dirty="0">
                <a:solidFill>
                  <a:schemeClr val="tx1"/>
                </a:solidFill>
                <a:latin typeface="Verdana" panose="020B0604030504040204" pitchFamily="34" charset="0"/>
                <a:ea typeface="Verdana" panose="020B0604030504040204" pitchFamily="34" charset="0"/>
                <a:cs typeface="Verdana" panose="020B0604030504040204" pitchFamily="34" charset="0"/>
              </a:rPr>
              <a:t>ompany aims to deliver innovative solutions through a network of global and regional R&amp;D centers.</a:t>
            </a:r>
          </a:p>
          <a:p>
            <a:pPr marL="171450" indent="-171450" algn="just">
              <a:lnSpc>
                <a:spcPct val="150000"/>
              </a:lnSpc>
              <a:buFont typeface="Wingdings" panose="05000000000000000000" pitchFamily="2" charset="2"/>
              <a:buChar char="§"/>
            </a:pPr>
            <a:r>
              <a:rPr lang="en-US" sz="1000" dirty="0">
                <a:solidFill>
                  <a:schemeClr val="tx1"/>
                </a:solidFill>
                <a:latin typeface="Verdana" panose="020B0604030504040204" pitchFamily="34" charset="0"/>
                <a:ea typeface="Verdana" panose="020B0604030504040204" pitchFamily="34" charset="0"/>
              </a:rPr>
              <a:t>The company made meaningful strides in 2020 and started the year by taking yet another step in the right direction on  strategic growth journey by closing the acquisition of the majority shareholding in Porenbetonwerk Laussnitz GmbH &amp; Co. KG, a German AAC unit business.</a:t>
            </a:r>
            <a:endParaRPr lang="en-US" sz="1000" dirty="0">
              <a:solidFill>
                <a:schemeClr val="tx1"/>
              </a:solidFill>
              <a:latin typeface="Verdana" panose="020B0604030504040204" pitchFamily="34" charset="0"/>
              <a:ea typeface="Verdana" panose="020B0604030504040204" pitchFamily="34" charset="0"/>
              <a:cs typeface="Verdana" panose="020B0604030504040204" pitchFamily="34" charset="0"/>
            </a:endParaRPr>
          </a:p>
        </p:txBody>
      </p:sp>
      <p:sp>
        <p:nvSpPr>
          <p:cNvPr id="38" name="Text Placeholder 3">
            <a:extLst>
              <a:ext uri="{FF2B5EF4-FFF2-40B4-BE49-F238E27FC236}">
                <a16:creationId xmlns:a16="http://schemas.microsoft.com/office/drawing/2014/main" id="{EA62A440-79BE-4A4D-9072-C8AD87B6D4F0}"/>
              </a:ext>
            </a:extLst>
          </p:cNvPr>
          <p:cNvSpPr>
            <a:spLocks noGrp="1"/>
          </p:cNvSpPr>
          <p:nvPr>
            <p:ph type="body" sz="quarter" idx="14"/>
          </p:nvPr>
        </p:nvSpPr>
        <p:spPr/>
        <p:txBody>
          <a:bodyPr>
            <a:normAutofit fontScale="92500" lnSpcReduction="20000"/>
          </a:bodyPr>
          <a:lstStyle/>
          <a:p>
            <a:pPr>
              <a:spcBef>
                <a:spcPts val="0"/>
              </a:spcBef>
            </a:pPr>
            <a:r>
              <a:rPr lang="nb-NO" dirty="0">
                <a:solidFill>
                  <a:schemeClr val="tx1">
                    <a:lumMod val="85000"/>
                    <a:lumOff val="15000"/>
                  </a:schemeClr>
                </a:solidFill>
              </a:rPr>
              <a:t>Competitor Profile </a:t>
            </a:r>
            <a:br>
              <a:rPr lang="nb-NO" dirty="0">
                <a:solidFill>
                  <a:schemeClr val="tx1">
                    <a:lumMod val="85000"/>
                    <a:lumOff val="15000"/>
                  </a:schemeClr>
                </a:solidFill>
              </a:rPr>
            </a:br>
            <a:r>
              <a:rPr lang="nb-NO" b="0" dirty="0">
                <a:solidFill>
                  <a:schemeClr val="tx1">
                    <a:lumMod val="85000"/>
                    <a:lumOff val="15000"/>
                  </a:schemeClr>
                </a:solidFill>
              </a:rPr>
              <a:t>(</a:t>
            </a:r>
            <a:r>
              <a:rPr lang="pt-BR" sz="1400" b="0" dirty="0">
                <a:solidFill>
                  <a:schemeClr val="tx1"/>
                </a:solidFill>
              </a:rPr>
              <a:t>H+</a:t>
            </a:r>
            <a:r>
              <a:rPr lang="pt-BR" sz="1400" b="0" dirty="0"/>
              <a:t>H International)</a:t>
            </a:r>
            <a:endParaRPr lang="en-IN" sz="1200" b="0" dirty="0">
              <a:solidFill>
                <a:schemeClr val="tx1">
                  <a:lumMod val="85000"/>
                  <a:lumOff val="15000"/>
                </a:schemeClr>
              </a:solidFill>
            </a:endParaRPr>
          </a:p>
        </p:txBody>
      </p:sp>
      <p:pic>
        <p:nvPicPr>
          <p:cNvPr id="22" name="Picture 2" descr="H+H International A/S | LinkedIn">
            <a:extLst>
              <a:ext uri="{FF2B5EF4-FFF2-40B4-BE49-F238E27FC236}">
                <a16:creationId xmlns:a16="http://schemas.microsoft.com/office/drawing/2014/main" id="{EB27A1FB-13C5-4C7A-94A6-DE3FDDD877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699660"/>
            <a:ext cx="1352550" cy="6643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518617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 Placeholder 3">
            <a:extLst>
              <a:ext uri="{FF2B5EF4-FFF2-40B4-BE49-F238E27FC236}">
                <a16:creationId xmlns:a16="http://schemas.microsoft.com/office/drawing/2014/main" id="{4361833B-334D-4AA4-BB92-FECBDAE3AF51}"/>
              </a:ext>
            </a:extLst>
          </p:cNvPr>
          <p:cNvSpPr>
            <a:spLocks noGrp="1"/>
          </p:cNvSpPr>
          <p:nvPr>
            <p:ph type="body" sz="quarter" idx="14"/>
          </p:nvPr>
        </p:nvSpPr>
        <p:spPr/>
        <p:txBody>
          <a:bodyPr>
            <a:normAutofit fontScale="92500" lnSpcReduction="10000"/>
          </a:bodyPr>
          <a:lstStyle/>
          <a:p>
            <a:pPr>
              <a:spcBef>
                <a:spcPts val="0"/>
              </a:spcBef>
            </a:pPr>
            <a:r>
              <a:rPr lang="nb-NO" dirty="0">
                <a:solidFill>
                  <a:schemeClr val="tx1">
                    <a:lumMod val="85000"/>
                    <a:lumOff val="15000"/>
                  </a:schemeClr>
                </a:solidFill>
              </a:rPr>
              <a:t>Competitor Profile </a:t>
            </a:r>
            <a:br>
              <a:rPr lang="nb-NO" dirty="0">
                <a:solidFill>
                  <a:schemeClr val="tx1">
                    <a:lumMod val="85000"/>
                    <a:lumOff val="15000"/>
                  </a:schemeClr>
                </a:solidFill>
              </a:rPr>
            </a:br>
            <a:r>
              <a:rPr lang="nb-NO" b="0" dirty="0">
                <a:solidFill>
                  <a:schemeClr val="tx1">
                    <a:lumMod val="85000"/>
                    <a:lumOff val="15000"/>
                  </a:schemeClr>
                </a:solidFill>
              </a:rPr>
              <a:t>(</a:t>
            </a:r>
            <a:r>
              <a:rPr lang="en-IN" sz="1200" b="0" dirty="0">
                <a:solidFill>
                  <a:schemeClr val="tx1">
                    <a:lumMod val="85000"/>
                    <a:lumOff val="15000"/>
                  </a:schemeClr>
                </a:solidFill>
              </a:rPr>
              <a:t>Tarmac)</a:t>
            </a:r>
          </a:p>
          <a:p>
            <a:pPr>
              <a:spcBef>
                <a:spcPts val="0"/>
              </a:spcBef>
            </a:pPr>
            <a:endParaRPr lang="nb-NO" sz="1200" b="0" dirty="0">
              <a:solidFill>
                <a:schemeClr val="tx1">
                  <a:lumMod val="85000"/>
                  <a:lumOff val="15000"/>
                </a:schemeClr>
              </a:solidFill>
            </a:endParaRPr>
          </a:p>
        </p:txBody>
      </p:sp>
      <p:grpSp>
        <p:nvGrpSpPr>
          <p:cNvPr id="58" name="Group 57">
            <a:extLst>
              <a:ext uri="{FF2B5EF4-FFF2-40B4-BE49-F238E27FC236}">
                <a16:creationId xmlns:a16="http://schemas.microsoft.com/office/drawing/2014/main" id="{54FA0EE0-0D7E-42E7-8EE0-075E1DD309BA}"/>
              </a:ext>
            </a:extLst>
          </p:cNvPr>
          <p:cNvGrpSpPr/>
          <p:nvPr/>
        </p:nvGrpSpPr>
        <p:grpSpPr>
          <a:xfrm>
            <a:off x="3231329" y="1138841"/>
            <a:ext cx="3508830" cy="476658"/>
            <a:chOff x="8094196" y="855172"/>
            <a:chExt cx="8514600" cy="461311"/>
          </a:xfrm>
          <a:noFill/>
        </p:grpSpPr>
        <p:sp>
          <p:nvSpPr>
            <p:cNvPr id="59" name="Rectangle 2">
              <a:extLst>
                <a:ext uri="{FF2B5EF4-FFF2-40B4-BE49-F238E27FC236}">
                  <a16:creationId xmlns:a16="http://schemas.microsoft.com/office/drawing/2014/main" id="{2C2CA754-8D84-4AC7-B40F-07638888A403}"/>
                </a:ext>
              </a:extLst>
            </p:cNvPr>
            <p:cNvSpPr/>
            <p:nvPr/>
          </p:nvSpPr>
          <p:spPr>
            <a:xfrm>
              <a:off x="8094196" y="855172"/>
              <a:ext cx="6857614" cy="461311"/>
            </a:xfrm>
            <a:custGeom>
              <a:avLst/>
              <a:gdLst>
                <a:gd name="connsiteX0" fmla="*/ 0 w 6857614"/>
                <a:gd name="connsiteY0" fmla="*/ 0 h 668740"/>
                <a:gd name="connsiteX1" fmla="*/ 6857614 w 6857614"/>
                <a:gd name="connsiteY1" fmla="*/ 0 h 668740"/>
                <a:gd name="connsiteX2" fmla="*/ 6857614 w 6857614"/>
                <a:gd name="connsiteY2" fmla="*/ 668740 h 668740"/>
                <a:gd name="connsiteX3" fmla="*/ 0 w 6857614"/>
                <a:gd name="connsiteY3" fmla="*/ 668740 h 668740"/>
                <a:gd name="connsiteX4" fmla="*/ 0 w 6857614"/>
                <a:gd name="connsiteY4" fmla="*/ 0 h 668740"/>
                <a:gd name="connsiteX0" fmla="*/ 0 w 6857614"/>
                <a:gd name="connsiteY0" fmla="*/ 0 h 668740"/>
                <a:gd name="connsiteX1" fmla="*/ 6248014 w 6857614"/>
                <a:gd name="connsiteY1" fmla="*/ 0 h 668740"/>
                <a:gd name="connsiteX2" fmla="*/ 6857614 w 6857614"/>
                <a:gd name="connsiteY2" fmla="*/ 668740 h 668740"/>
                <a:gd name="connsiteX3" fmla="*/ 0 w 6857614"/>
                <a:gd name="connsiteY3" fmla="*/ 668740 h 668740"/>
                <a:gd name="connsiteX4" fmla="*/ 0 w 6857614"/>
                <a:gd name="connsiteY4" fmla="*/ 0 h 668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7614" h="668740">
                  <a:moveTo>
                    <a:pt x="0" y="0"/>
                  </a:moveTo>
                  <a:lnTo>
                    <a:pt x="6248014" y="0"/>
                  </a:lnTo>
                  <a:lnTo>
                    <a:pt x="6857614" y="668740"/>
                  </a:lnTo>
                  <a:lnTo>
                    <a:pt x="0" y="668740"/>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895350">
                <a:buSzPct val="120000"/>
                <a:defRPr/>
              </a:pPr>
              <a:r>
                <a:rPr lang="en-US" sz="1000" b="1" dirty="0">
                  <a:solidFill>
                    <a:schemeClr val="bg2">
                      <a:lumMod val="10000"/>
                    </a:schemeClr>
                  </a:solidFill>
                  <a:latin typeface="Open Sans" panose="020B0606030504020204" pitchFamily="34" charset="0"/>
                  <a:ea typeface="Open Sans" panose="020B0606030504020204" pitchFamily="34" charset="0"/>
                  <a:cs typeface="Open Sans" panose="020B0606030504020204" pitchFamily="34" charset="0"/>
                </a:rPr>
                <a:t>COMPANY DESCRIPTION</a:t>
              </a:r>
            </a:p>
          </p:txBody>
        </p:sp>
        <p:cxnSp>
          <p:nvCxnSpPr>
            <p:cNvPr id="60" name="Straight Connector 59">
              <a:extLst>
                <a:ext uri="{FF2B5EF4-FFF2-40B4-BE49-F238E27FC236}">
                  <a16:creationId xmlns:a16="http://schemas.microsoft.com/office/drawing/2014/main" id="{54781B6C-4FE4-46CF-A7C2-FABE3593ABAD}"/>
                </a:ext>
              </a:extLst>
            </p:cNvPr>
            <p:cNvCxnSpPr>
              <a:cxnSpLocks/>
              <a:stCxn id="59" idx="3"/>
            </p:cNvCxnSpPr>
            <p:nvPr/>
          </p:nvCxnSpPr>
          <p:spPr>
            <a:xfrm>
              <a:off x="8094196" y="1316482"/>
              <a:ext cx="8514600" cy="0"/>
            </a:xfrm>
            <a:prstGeom prst="line">
              <a:avLst/>
            </a:prstGeom>
            <a:grpFill/>
            <a:ln w="28575">
              <a:noFill/>
            </a:ln>
          </p:spPr>
          <p:style>
            <a:lnRef idx="1">
              <a:schemeClr val="accent1"/>
            </a:lnRef>
            <a:fillRef idx="0">
              <a:schemeClr val="accent1"/>
            </a:fillRef>
            <a:effectRef idx="0">
              <a:schemeClr val="accent1"/>
            </a:effectRef>
            <a:fontRef idx="minor">
              <a:schemeClr val="tx1"/>
            </a:fontRef>
          </p:style>
        </p:cxnSp>
      </p:grpSp>
      <p:sp>
        <p:nvSpPr>
          <p:cNvPr id="32" name="Rectangle 31">
            <a:extLst>
              <a:ext uri="{FF2B5EF4-FFF2-40B4-BE49-F238E27FC236}">
                <a16:creationId xmlns:a16="http://schemas.microsoft.com/office/drawing/2014/main" id="{4898CD61-1053-4130-A45C-31824FC1846F}"/>
              </a:ext>
            </a:extLst>
          </p:cNvPr>
          <p:cNvSpPr/>
          <p:nvPr/>
        </p:nvSpPr>
        <p:spPr>
          <a:xfrm>
            <a:off x="0" y="676939"/>
            <a:ext cx="9144000" cy="46131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Rectangle 62">
            <a:extLst>
              <a:ext uri="{FF2B5EF4-FFF2-40B4-BE49-F238E27FC236}">
                <a16:creationId xmlns:a16="http://schemas.microsoft.com/office/drawing/2014/main" id="{56D075D9-7D83-46C1-B68D-8A0CEE333C1D}"/>
              </a:ext>
            </a:extLst>
          </p:cNvPr>
          <p:cNvSpPr/>
          <p:nvPr/>
        </p:nvSpPr>
        <p:spPr>
          <a:xfrm>
            <a:off x="133350" y="674262"/>
            <a:ext cx="2763850" cy="6368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4" name="Group 63">
            <a:extLst>
              <a:ext uri="{FF2B5EF4-FFF2-40B4-BE49-F238E27FC236}">
                <a16:creationId xmlns:a16="http://schemas.microsoft.com/office/drawing/2014/main" id="{3AF439B4-AA79-4861-B362-13321EFCEDB0}"/>
              </a:ext>
            </a:extLst>
          </p:cNvPr>
          <p:cNvGrpSpPr/>
          <p:nvPr/>
        </p:nvGrpSpPr>
        <p:grpSpPr>
          <a:xfrm>
            <a:off x="5304616" y="1390623"/>
            <a:ext cx="3508830" cy="476658"/>
            <a:chOff x="565084" y="1098846"/>
            <a:chExt cx="8514600" cy="461311"/>
          </a:xfrm>
          <a:noFill/>
        </p:grpSpPr>
        <p:sp>
          <p:nvSpPr>
            <p:cNvPr id="65" name="Rectangle 2">
              <a:extLst>
                <a:ext uri="{FF2B5EF4-FFF2-40B4-BE49-F238E27FC236}">
                  <a16:creationId xmlns:a16="http://schemas.microsoft.com/office/drawing/2014/main" id="{862CC380-F425-4563-8E8E-8812A7E4E6BA}"/>
                </a:ext>
              </a:extLst>
            </p:cNvPr>
            <p:cNvSpPr/>
            <p:nvPr/>
          </p:nvSpPr>
          <p:spPr>
            <a:xfrm>
              <a:off x="565084" y="1098846"/>
              <a:ext cx="6857614" cy="461311"/>
            </a:xfrm>
            <a:custGeom>
              <a:avLst/>
              <a:gdLst>
                <a:gd name="connsiteX0" fmla="*/ 0 w 6857614"/>
                <a:gd name="connsiteY0" fmla="*/ 0 h 668740"/>
                <a:gd name="connsiteX1" fmla="*/ 6857614 w 6857614"/>
                <a:gd name="connsiteY1" fmla="*/ 0 h 668740"/>
                <a:gd name="connsiteX2" fmla="*/ 6857614 w 6857614"/>
                <a:gd name="connsiteY2" fmla="*/ 668740 h 668740"/>
                <a:gd name="connsiteX3" fmla="*/ 0 w 6857614"/>
                <a:gd name="connsiteY3" fmla="*/ 668740 h 668740"/>
                <a:gd name="connsiteX4" fmla="*/ 0 w 6857614"/>
                <a:gd name="connsiteY4" fmla="*/ 0 h 668740"/>
                <a:gd name="connsiteX0" fmla="*/ 0 w 6857614"/>
                <a:gd name="connsiteY0" fmla="*/ 0 h 668740"/>
                <a:gd name="connsiteX1" fmla="*/ 6248014 w 6857614"/>
                <a:gd name="connsiteY1" fmla="*/ 0 h 668740"/>
                <a:gd name="connsiteX2" fmla="*/ 6857614 w 6857614"/>
                <a:gd name="connsiteY2" fmla="*/ 668740 h 668740"/>
                <a:gd name="connsiteX3" fmla="*/ 0 w 6857614"/>
                <a:gd name="connsiteY3" fmla="*/ 668740 h 668740"/>
                <a:gd name="connsiteX4" fmla="*/ 0 w 6857614"/>
                <a:gd name="connsiteY4" fmla="*/ 0 h 668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7614" h="668740">
                  <a:moveTo>
                    <a:pt x="0" y="0"/>
                  </a:moveTo>
                  <a:lnTo>
                    <a:pt x="6248014" y="0"/>
                  </a:lnTo>
                  <a:lnTo>
                    <a:pt x="6857614" y="668740"/>
                  </a:lnTo>
                  <a:lnTo>
                    <a:pt x="0" y="668740"/>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895350">
                <a:buSzPct val="120000"/>
                <a:defRPr/>
              </a:pPr>
              <a:r>
                <a:rPr lang="en-US" sz="1000" b="1" dirty="0">
                  <a:solidFill>
                    <a:schemeClr val="bg2">
                      <a:lumMod val="10000"/>
                    </a:schemeClr>
                  </a:solidFill>
                  <a:latin typeface="Open Sans" panose="020B0606030504020204" pitchFamily="34" charset="0"/>
                  <a:ea typeface="Open Sans" panose="020B0606030504020204" pitchFamily="34" charset="0"/>
                  <a:cs typeface="Open Sans" panose="020B0606030504020204" pitchFamily="34" charset="0"/>
                </a:rPr>
                <a:t>PRODUCT PORTFOLIO</a:t>
              </a:r>
            </a:p>
          </p:txBody>
        </p:sp>
        <p:cxnSp>
          <p:nvCxnSpPr>
            <p:cNvPr id="66" name="Straight Connector 65">
              <a:extLst>
                <a:ext uri="{FF2B5EF4-FFF2-40B4-BE49-F238E27FC236}">
                  <a16:creationId xmlns:a16="http://schemas.microsoft.com/office/drawing/2014/main" id="{F6BE63CB-0C13-411E-BA8D-349C29227EF5}"/>
                </a:ext>
              </a:extLst>
            </p:cNvPr>
            <p:cNvCxnSpPr>
              <a:cxnSpLocks/>
              <a:stCxn id="65" idx="3"/>
            </p:cNvCxnSpPr>
            <p:nvPr/>
          </p:nvCxnSpPr>
          <p:spPr>
            <a:xfrm>
              <a:off x="565084" y="1560157"/>
              <a:ext cx="8514600" cy="0"/>
            </a:xfrm>
            <a:prstGeom prst="line">
              <a:avLst/>
            </a:prstGeom>
            <a:grpFill/>
            <a:ln w="28575">
              <a:noFill/>
            </a:ln>
          </p:spPr>
          <p:style>
            <a:lnRef idx="1">
              <a:schemeClr val="accent1"/>
            </a:lnRef>
            <a:fillRef idx="0">
              <a:schemeClr val="accent1"/>
            </a:fillRef>
            <a:effectRef idx="0">
              <a:schemeClr val="accent1"/>
            </a:effectRef>
            <a:fontRef idx="minor">
              <a:schemeClr val="tx1"/>
            </a:fontRef>
          </p:style>
        </p:cxnSp>
      </p:grpSp>
      <p:sp>
        <p:nvSpPr>
          <p:cNvPr id="16" name="Rectangle 15">
            <a:extLst>
              <a:ext uri="{FF2B5EF4-FFF2-40B4-BE49-F238E27FC236}">
                <a16:creationId xmlns:a16="http://schemas.microsoft.com/office/drawing/2014/main" id="{13D00588-ED01-4FCB-94E4-3272B98EBCCB}"/>
              </a:ext>
            </a:extLst>
          </p:cNvPr>
          <p:cNvSpPr/>
          <p:nvPr/>
        </p:nvSpPr>
        <p:spPr>
          <a:xfrm>
            <a:off x="120802" y="1416680"/>
            <a:ext cx="4205232" cy="25696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200000"/>
              </a:lnSpc>
            </a:pPr>
            <a:r>
              <a:rPr lang="en-US" sz="1000" b="1"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Business Overview</a:t>
            </a:r>
            <a:r>
              <a:rPr lang="en-US" sz="10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a:t>
            </a:r>
          </a:p>
          <a:p>
            <a:pPr marL="171450" indent="-171450" algn="just">
              <a:buFont typeface="Arial" panose="020B0604020202020204" pitchFamily="34" charset="0"/>
              <a:buChar char="•"/>
            </a:pPr>
            <a:r>
              <a:rPr lang="en-US" sz="1000" b="0" i="0" dirty="0">
                <a:solidFill>
                  <a:schemeClr val="tx1"/>
                </a:solidFill>
                <a:effectLst/>
                <a:latin typeface="Verdana" panose="020B0604030504040204" pitchFamily="34" charset="0"/>
                <a:ea typeface="Verdana" panose="020B0604030504040204" pitchFamily="34" charset="0"/>
              </a:rPr>
              <a:t>Tarmac is the UK’s leading sustainable building materials and construction solutions business. </a:t>
            </a:r>
          </a:p>
          <a:p>
            <a:pPr marL="171450" indent="-171450" algn="just">
              <a:buFont typeface="Arial" panose="020B0604020202020204" pitchFamily="34" charset="0"/>
              <a:buChar char="•"/>
            </a:pPr>
            <a:r>
              <a:rPr lang="en-US" sz="1000" dirty="0">
                <a:solidFill>
                  <a:schemeClr val="tx1"/>
                </a:solidFill>
                <a:latin typeface="Verdana" panose="020B0604030504040204" pitchFamily="34" charset="0"/>
                <a:ea typeface="Verdana" panose="020B0604030504040204" pitchFamily="34" charset="0"/>
              </a:rPr>
              <a:t>The company</a:t>
            </a:r>
            <a:r>
              <a:rPr lang="en-US" sz="1000" b="0" i="0" dirty="0">
                <a:solidFill>
                  <a:schemeClr val="tx1"/>
                </a:solidFill>
                <a:effectLst/>
                <a:latin typeface="Verdana" panose="020B0604030504040204" pitchFamily="34" charset="0"/>
                <a:ea typeface="Verdana" panose="020B0604030504040204" pitchFamily="34" charset="0"/>
              </a:rPr>
              <a:t> have contributed to some of the UK’s biggest construction projects, including The Sainsbury Laboratory, Wembley Stadium, Heathrow Terminal 5, Blackpool Sea </a:t>
            </a:r>
            <a:r>
              <a:rPr lang="en-US" sz="1000" b="0" i="0" dirty="0" err="1">
                <a:solidFill>
                  <a:schemeClr val="tx1"/>
                </a:solidFill>
                <a:effectLst/>
                <a:latin typeface="Verdana" panose="020B0604030504040204" pitchFamily="34" charset="0"/>
                <a:ea typeface="Verdana" panose="020B0604030504040204" pitchFamily="34" charset="0"/>
              </a:rPr>
              <a:t>Defences</a:t>
            </a:r>
            <a:r>
              <a:rPr lang="en-US" sz="1000" b="0" i="0" dirty="0">
                <a:solidFill>
                  <a:schemeClr val="tx1"/>
                </a:solidFill>
                <a:effectLst/>
                <a:latin typeface="Verdana" panose="020B0604030504040204" pitchFamily="34" charset="0"/>
                <a:ea typeface="Verdana" panose="020B0604030504040204" pitchFamily="34" charset="0"/>
              </a:rPr>
              <a:t>, The Shard and London 2012.</a:t>
            </a:r>
          </a:p>
          <a:p>
            <a:pPr marL="171450" indent="-171450" algn="just">
              <a:buFont typeface="Arial" panose="020B0604020202020204" pitchFamily="34" charset="0"/>
              <a:buChar char="•"/>
            </a:pPr>
            <a:r>
              <a:rPr lang="en-US" sz="1000" dirty="0">
                <a:solidFill>
                  <a:schemeClr val="tx1"/>
                </a:solidFill>
                <a:latin typeface="Verdana" panose="020B0604030504040204" pitchFamily="34" charset="0"/>
                <a:ea typeface="Verdana" panose="020B0604030504040204" pitchFamily="34" charset="0"/>
              </a:rPr>
              <a:t>The company </a:t>
            </a:r>
            <a:r>
              <a:rPr lang="en-US" sz="1000" b="0" i="0" dirty="0">
                <a:solidFill>
                  <a:schemeClr val="tx1"/>
                </a:solidFill>
                <a:effectLst/>
                <a:latin typeface="Verdana" panose="020B0604030504040204" pitchFamily="34" charset="0"/>
                <a:ea typeface="Verdana" panose="020B0604030504040204" pitchFamily="34" charset="0"/>
              </a:rPr>
              <a:t>directly employs around 7,000 people across a nationwide network of over 400 sites. Also there solutions span aggregates, asphalt, cement, lime, offsite manufacturing, </a:t>
            </a:r>
            <a:r>
              <a:rPr lang="en-US" sz="1000" b="0" i="0" dirty="0" err="1">
                <a:solidFill>
                  <a:schemeClr val="tx1"/>
                </a:solidFill>
                <a:effectLst/>
                <a:latin typeface="Verdana" panose="020B0604030504040204" pitchFamily="34" charset="0"/>
                <a:ea typeface="Verdana" panose="020B0604030504040204" pitchFamily="34" charset="0"/>
              </a:rPr>
              <a:t>readymix</a:t>
            </a:r>
            <a:r>
              <a:rPr lang="en-US" sz="1000" b="0" i="0" dirty="0">
                <a:solidFill>
                  <a:schemeClr val="tx1"/>
                </a:solidFill>
                <a:effectLst/>
                <a:latin typeface="Verdana" panose="020B0604030504040204" pitchFamily="34" charset="0"/>
                <a:ea typeface="Verdana" panose="020B0604030504040204" pitchFamily="34" charset="0"/>
              </a:rPr>
              <a:t> concrete, road contracting services, building products and recycling services.</a:t>
            </a:r>
          </a:p>
          <a:p>
            <a:pPr marL="171450" indent="-171450" algn="just">
              <a:buFont typeface="Arial" panose="020B0604020202020204" pitchFamily="34" charset="0"/>
              <a:buChar char="•"/>
            </a:pPr>
            <a:r>
              <a:rPr lang="en-US" sz="1000" b="0" i="0" dirty="0">
                <a:solidFill>
                  <a:schemeClr val="tx1"/>
                </a:solidFill>
                <a:effectLst/>
                <a:latin typeface="Verdana" panose="020B0604030504040204" pitchFamily="34" charset="0"/>
                <a:ea typeface="Verdana" panose="020B0604030504040204" pitchFamily="34" charset="0"/>
              </a:rPr>
              <a:t>The company are one of the largest recyclers of construction materials in the UK and a net </a:t>
            </a:r>
            <a:r>
              <a:rPr lang="en-US" sz="1000" dirty="0">
                <a:solidFill>
                  <a:schemeClr val="tx1"/>
                </a:solidFill>
                <a:latin typeface="Verdana" panose="020B0604030504040204" pitchFamily="34" charset="0"/>
                <a:ea typeface="Verdana" panose="020B0604030504040204" pitchFamily="34" charset="0"/>
              </a:rPr>
              <a:t>consumer</a:t>
            </a:r>
            <a:r>
              <a:rPr lang="en-US" sz="1000" b="0" i="0" dirty="0">
                <a:solidFill>
                  <a:schemeClr val="tx1"/>
                </a:solidFill>
                <a:effectLst/>
                <a:latin typeface="Verdana" panose="020B0604030504040204" pitchFamily="34" charset="0"/>
                <a:ea typeface="Verdana" panose="020B0604030504040204" pitchFamily="34" charset="0"/>
              </a:rPr>
              <a:t> of waste. Tarmac is part of CRH plc. </a:t>
            </a:r>
            <a:endParaRPr lang="en-US" sz="10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endParaRPr>
          </a:p>
          <a:p>
            <a:pPr marL="171450" indent="-171450">
              <a:lnSpc>
                <a:spcPct val="200000"/>
              </a:lnSpc>
              <a:buFont typeface="Wingdings" panose="05000000000000000000" pitchFamily="2" charset="2"/>
              <a:buChar char="q"/>
            </a:pPr>
            <a:endParaRPr lang="en-US" sz="10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endParaRPr>
          </a:p>
        </p:txBody>
      </p:sp>
      <p:sp>
        <p:nvSpPr>
          <p:cNvPr id="17" name="Rectangle 16">
            <a:extLst>
              <a:ext uri="{FF2B5EF4-FFF2-40B4-BE49-F238E27FC236}">
                <a16:creationId xmlns:a16="http://schemas.microsoft.com/office/drawing/2014/main" id="{61C163BA-5CF8-4655-ACBB-F152BC96CA7C}"/>
              </a:ext>
            </a:extLst>
          </p:cNvPr>
          <p:cNvSpPr/>
          <p:nvPr/>
        </p:nvSpPr>
        <p:spPr>
          <a:xfrm>
            <a:off x="5331121" y="1679040"/>
            <a:ext cx="3679531" cy="27107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50000"/>
              </a:lnSpc>
            </a:pPr>
            <a:r>
              <a:rPr lang="en-US" sz="1000" b="1"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Product Portfolio</a:t>
            </a:r>
            <a:r>
              <a:rPr lang="en-US" sz="10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a:t>
            </a:r>
          </a:p>
          <a:p>
            <a:pPr marL="171450" indent="-171450">
              <a:buFont typeface="Arial" panose="020B0604020202020204" pitchFamily="34" charset="0"/>
              <a:buChar char="•"/>
            </a:pPr>
            <a:r>
              <a:rPr lang="en-US" sz="10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Building, Construction &amp; Infrastructure</a:t>
            </a:r>
          </a:p>
          <a:p>
            <a:pPr marL="171450" indent="-171450">
              <a:buFont typeface="Arial" panose="020B0604020202020204" pitchFamily="34" charset="0"/>
              <a:buChar char="•"/>
            </a:pPr>
            <a:r>
              <a:rPr lang="en-US" sz="10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Chemical Manufacturing &amp; Industrial</a:t>
            </a:r>
          </a:p>
          <a:p>
            <a:pPr marL="171450" indent="-171450">
              <a:buFont typeface="Arial" panose="020B0604020202020204" pitchFamily="34" charset="0"/>
              <a:buChar char="•"/>
            </a:pPr>
            <a:r>
              <a:rPr lang="en-US" sz="10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Agriculture</a:t>
            </a:r>
          </a:p>
          <a:p>
            <a:endParaRPr lang="en-US" sz="1000" b="1"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endParaRPr>
          </a:p>
          <a:p>
            <a:r>
              <a:rPr lang="en-US" sz="1000" b="1"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Product Availability</a:t>
            </a:r>
            <a:endParaRPr lang="en-US" sz="10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endParaRPr>
          </a:p>
          <a:p>
            <a:pPr marL="171450" indent="-171450">
              <a:buFont typeface="Arial" panose="020B0604020202020204" pitchFamily="34" charset="0"/>
              <a:buChar char="•"/>
            </a:pPr>
            <a:r>
              <a:rPr lang="en-US" sz="10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Building materials &amp; Components</a:t>
            </a:r>
          </a:p>
          <a:p>
            <a:pPr marL="171450" indent="-171450">
              <a:buFont typeface="Arial" panose="020B0604020202020204" pitchFamily="34" charset="0"/>
              <a:buChar char="•"/>
            </a:pPr>
            <a:r>
              <a:rPr lang="en-US" sz="10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Construction chemicals</a:t>
            </a:r>
          </a:p>
          <a:p>
            <a:pPr marL="171450" indent="-171450">
              <a:buFont typeface="Arial" panose="020B0604020202020204" pitchFamily="34" charset="0"/>
              <a:buChar char="•"/>
            </a:pPr>
            <a:r>
              <a:rPr lang="en-US" sz="10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Flooring &amp; surfaces</a:t>
            </a:r>
          </a:p>
          <a:p>
            <a:pPr marL="171450" indent="-171450">
              <a:buFont typeface="Arial" panose="020B0604020202020204" pitchFamily="34" charset="0"/>
              <a:buChar char="•"/>
            </a:pPr>
            <a:r>
              <a:rPr lang="en-US" sz="10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Screed, Soils, </a:t>
            </a:r>
          </a:p>
          <a:p>
            <a:pPr marL="171450" indent="-171450">
              <a:buFont typeface="Arial" panose="020B0604020202020204" pitchFamily="34" charset="0"/>
              <a:buChar char="•"/>
            </a:pPr>
            <a:r>
              <a:rPr lang="en-US" sz="10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Specialty Product</a:t>
            </a:r>
          </a:p>
        </p:txBody>
      </p:sp>
      <p:sp>
        <p:nvSpPr>
          <p:cNvPr id="18" name="Rectangle 17">
            <a:extLst>
              <a:ext uri="{FF2B5EF4-FFF2-40B4-BE49-F238E27FC236}">
                <a16:creationId xmlns:a16="http://schemas.microsoft.com/office/drawing/2014/main" id="{D467F647-01D5-4AB9-8F04-AA004ECC1167}"/>
              </a:ext>
            </a:extLst>
          </p:cNvPr>
          <p:cNvSpPr/>
          <p:nvPr/>
        </p:nvSpPr>
        <p:spPr>
          <a:xfrm>
            <a:off x="5370877" y="3467730"/>
            <a:ext cx="3349056" cy="9220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50000"/>
              </a:lnSpc>
            </a:pPr>
            <a:r>
              <a:rPr lang="en-US" sz="1000" b="1"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Key Industries Served </a:t>
            </a:r>
            <a:r>
              <a:rPr lang="en-US" sz="10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(w.r.t. Product of Interest):</a:t>
            </a:r>
          </a:p>
          <a:p>
            <a:pPr marL="96441" indent="-96441">
              <a:buFont typeface="Arial" panose="020B0604020202020204" pitchFamily="34" charset="0"/>
              <a:buChar char="•"/>
            </a:pPr>
            <a:r>
              <a:rPr lang="en-US" sz="10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Buildings</a:t>
            </a:r>
          </a:p>
          <a:p>
            <a:pPr marL="96441" indent="-96441">
              <a:buFont typeface="Arial" panose="020B0604020202020204" pitchFamily="34" charset="0"/>
              <a:buChar char="•"/>
            </a:pPr>
            <a:r>
              <a:rPr lang="en-US" sz="10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Infrastructure</a:t>
            </a:r>
          </a:p>
          <a:p>
            <a:pPr marL="96441" indent="-96441">
              <a:buFont typeface="Arial" panose="020B0604020202020204" pitchFamily="34" charset="0"/>
              <a:buChar char="•"/>
            </a:pPr>
            <a:r>
              <a:rPr lang="en-US" sz="10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Road Construction</a:t>
            </a:r>
          </a:p>
        </p:txBody>
      </p:sp>
      <p:sp>
        <p:nvSpPr>
          <p:cNvPr id="19" name="Rectangle 18">
            <a:extLst>
              <a:ext uri="{FF2B5EF4-FFF2-40B4-BE49-F238E27FC236}">
                <a16:creationId xmlns:a16="http://schemas.microsoft.com/office/drawing/2014/main" id="{D22A39F4-0A49-45D3-933A-D5B0D8BACE04}"/>
              </a:ext>
            </a:extLst>
          </p:cNvPr>
          <p:cNvSpPr/>
          <p:nvPr/>
        </p:nvSpPr>
        <p:spPr>
          <a:xfrm>
            <a:off x="5370877" y="4416258"/>
            <a:ext cx="3812881" cy="13886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50000"/>
              </a:lnSpc>
            </a:pPr>
            <a:r>
              <a:rPr lang="en-US" sz="1000" b="1"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Key Competitors:</a:t>
            </a:r>
            <a:endParaRPr lang="en-US" sz="10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endParaRPr>
          </a:p>
          <a:p>
            <a:pPr marL="171450" indent="-171450">
              <a:lnSpc>
                <a:spcPct val="150000"/>
              </a:lnSpc>
              <a:buFont typeface="Arial" panose="020B0604020202020204" pitchFamily="34" charset="0"/>
              <a:buChar char="•"/>
            </a:pPr>
            <a:r>
              <a:rPr lang="en-US" sz="1000" dirty="0" err="1">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Xella</a:t>
            </a:r>
            <a:endParaRPr lang="en-US" sz="10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endParaRPr>
          </a:p>
          <a:p>
            <a:pPr marL="171450" indent="-171450">
              <a:lnSpc>
                <a:spcPct val="150000"/>
              </a:lnSpc>
              <a:buFont typeface="Arial" panose="020B0604020202020204" pitchFamily="34" charset="0"/>
              <a:buChar char="•"/>
            </a:pPr>
            <a:r>
              <a:rPr lang="en-US" sz="10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 •H+H </a:t>
            </a:r>
            <a:r>
              <a:rPr lang="en-US" sz="1000" dirty="0" err="1">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Internation</a:t>
            </a:r>
            <a:r>
              <a:rPr lang="en-US" sz="10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 </a:t>
            </a:r>
          </a:p>
          <a:p>
            <a:pPr marL="171450" indent="-171450">
              <a:lnSpc>
                <a:spcPct val="150000"/>
              </a:lnSpc>
              <a:buFont typeface="Arial" panose="020B0604020202020204" pitchFamily="34" charset="0"/>
              <a:buChar char="•"/>
            </a:pPr>
            <a:r>
              <a:rPr lang="en-US" sz="10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 •</a:t>
            </a:r>
            <a:r>
              <a:rPr lang="en-US" sz="1000" dirty="0" err="1">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Solbet</a:t>
            </a:r>
            <a:endParaRPr lang="en-US" sz="10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endParaRPr>
          </a:p>
        </p:txBody>
      </p:sp>
      <p:sp>
        <p:nvSpPr>
          <p:cNvPr id="20" name="Rectangle 19">
            <a:extLst>
              <a:ext uri="{FF2B5EF4-FFF2-40B4-BE49-F238E27FC236}">
                <a16:creationId xmlns:a16="http://schemas.microsoft.com/office/drawing/2014/main" id="{C32E2288-A8DD-46AA-9F69-A91BD351C87A}"/>
              </a:ext>
            </a:extLst>
          </p:cNvPr>
          <p:cNvSpPr>
            <a:spLocks noChangeArrowheads="1"/>
          </p:cNvSpPr>
          <p:nvPr>
            <p:custDataLst>
              <p:tags r:id="rId1"/>
            </p:custDataLst>
          </p:nvPr>
        </p:nvSpPr>
        <p:spPr bwMode="auto">
          <a:xfrm>
            <a:off x="5567622" y="5461738"/>
            <a:ext cx="2955565" cy="217680"/>
          </a:xfrm>
          <a:prstGeom prst="rect">
            <a:avLst/>
          </a:prstGeom>
          <a:noFill/>
          <a:ln w="9525">
            <a:noFill/>
            <a:miter lim="800000"/>
            <a:headEnd/>
            <a:tailEnd/>
          </a:ln>
        </p:spPr>
        <p:txBody>
          <a:bodyPr lIns="0" tIns="0" rIns="0" bIns="0"/>
          <a:lstStyle/>
          <a:p>
            <a:pPr defTabSz="895350">
              <a:buSzPct val="120000"/>
              <a:defRPr/>
            </a:pPr>
            <a:r>
              <a:rPr lang="en-US" sz="1000" b="1" dirty="0">
                <a:solidFill>
                  <a:schemeClr val="bg2">
                    <a:lumMod val="10000"/>
                  </a:schemeClr>
                </a:solidFill>
                <a:latin typeface="Open Sans" panose="020B0606030504020204" pitchFamily="34" charset="0"/>
                <a:ea typeface="Open Sans" panose="020B0606030504020204" pitchFamily="34" charset="0"/>
                <a:cs typeface="Open Sans" panose="020B0606030504020204" pitchFamily="34" charset="0"/>
              </a:rPr>
              <a:t>COMPANY HEADQUARTERS LOCATION</a:t>
            </a:r>
          </a:p>
        </p:txBody>
      </p:sp>
      <p:sp>
        <p:nvSpPr>
          <p:cNvPr id="21" name="Teardrop 6">
            <a:extLst>
              <a:ext uri="{FF2B5EF4-FFF2-40B4-BE49-F238E27FC236}">
                <a16:creationId xmlns:a16="http://schemas.microsoft.com/office/drawing/2014/main" id="{EEEFEEEA-86C4-4AAD-A7FF-0F77860A69A8}"/>
              </a:ext>
            </a:extLst>
          </p:cNvPr>
          <p:cNvSpPr/>
          <p:nvPr/>
        </p:nvSpPr>
        <p:spPr>
          <a:xfrm rot="8100000">
            <a:off x="8215672" y="5243045"/>
            <a:ext cx="419158" cy="419162"/>
          </a:xfrm>
          <a:custGeom>
            <a:avLst/>
            <a:gdLst/>
            <a:ahLst/>
            <a:cxnLst/>
            <a:rect l="l" t="t" r="r" b="b"/>
            <a:pathLst>
              <a:path w="2483832" h="2483835">
                <a:moveTo>
                  <a:pt x="657616" y="1826218"/>
                </a:moveTo>
                <a:cubicBezTo>
                  <a:pt x="806520" y="1975122"/>
                  <a:pt x="1047940" y="1975122"/>
                  <a:pt x="1196844" y="1826218"/>
                </a:cubicBezTo>
                <a:cubicBezTo>
                  <a:pt x="1345748" y="1677314"/>
                  <a:pt x="1345748" y="1435894"/>
                  <a:pt x="1196844" y="1286990"/>
                </a:cubicBezTo>
                <a:cubicBezTo>
                  <a:pt x="1047940" y="1138086"/>
                  <a:pt x="806520" y="1138086"/>
                  <a:pt x="657616" y="1286990"/>
                </a:cubicBezTo>
                <a:cubicBezTo>
                  <a:pt x="508712" y="1435894"/>
                  <a:pt x="508712" y="1677314"/>
                  <a:pt x="657616" y="1826218"/>
                </a:cubicBezTo>
                <a:close/>
                <a:moveTo>
                  <a:pt x="293335" y="2190500"/>
                </a:moveTo>
                <a:cubicBezTo>
                  <a:pt x="112098" y="2009262"/>
                  <a:pt x="0" y="1758885"/>
                  <a:pt x="0" y="1482325"/>
                </a:cubicBezTo>
                <a:cubicBezTo>
                  <a:pt x="0" y="929206"/>
                  <a:pt x="459290" y="590078"/>
                  <a:pt x="1001509" y="480815"/>
                </a:cubicBezTo>
                <a:cubicBezTo>
                  <a:pt x="1569704" y="366317"/>
                  <a:pt x="1861757" y="259925"/>
                  <a:pt x="2483832" y="0"/>
                </a:cubicBezTo>
                <a:cubicBezTo>
                  <a:pt x="2230640" y="682694"/>
                  <a:pt x="2130986" y="873716"/>
                  <a:pt x="2003018" y="1482325"/>
                </a:cubicBezTo>
                <a:cubicBezTo>
                  <a:pt x="1901990" y="2042180"/>
                  <a:pt x="1554627" y="2483835"/>
                  <a:pt x="1001509" y="2483835"/>
                </a:cubicBezTo>
                <a:cubicBezTo>
                  <a:pt x="724950" y="2483835"/>
                  <a:pt x="474573" y="2371737"/>
                  <a:pt x="293335" y="2190500"/>
                </a:cubicBezTo>
                <a:close/>
              </a:path>
            </a:pathLst>
          </a:custGeom>
          <a:solidFill>
            <a:srgbClr val="004D9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accent1">
                  <a:lumMod val="75000"/>
                </a:schemeClr>
              </a:solidFill>
            </a:endParaRPr>
          </a:p>
        </p:txBody>
      </p:sp>
      <p:sp>
        <p:nvSpPr>
          <p:cNvPr id="22" name="Rectangle 21">
            <a:extLst>
              <a:ext uri="{FF2B5EF4-FFF2-40B4-BE49-F238E27FC236}">
                <a16:creationId xmlns:a16="http://schemas.microsoft.com/office/drawing/2014/main" id="{EE5559BC-7B6B-4BA1-87E3-894EE75F1963}"/>
              </a:ext>
            </a:extLst>
          </p:cNvPr>
          <p:cNvSpPr/>
          <p:nvPr/>
        </p:nvSpPr>
        <p:spPr>
          <a:xfrm>
            <a:off x="5450136" y="5622872"/>
            <a:ext cx="2796210" cy="9220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00" dirty="0" err="1">
                <a:solidFill>
                  <a:schemeClr val="bg2">
                    <a:lumMod val="25000"/>
                  </a:schemeClr>
                </a:solidFill>
                <a:latin typeface="Verdana" panose="020B0604030504040204" pitchFamily="34" charset="0"/>
                <a:ea typeface="Verdana" panose="020B0604030504040204" pitchFamily="34" charset="0"/>
              </a:rPr>
              <a:t>Bickenhill</a:t>
            </a:r>
            <a:r>
              <a:rPr lang="en-US" sz="1000" dirty="0">
                <a:solidFill>
                  <a:schemeClr val="bg2">
                    <a:lumMod val="25000"/>
                  </a:schemeClr>
                </a:solidFill>
                <a:latin typeface="Verdana" panose="020B0604030504040204" pitchFamily="34" charset="0"/>
                <a:ea typeface="Verdana" panose="020B0604030504040204" pitchFamily="34" charset="0"/>
              </a:rPr>
              <a:t> Lane, Portland House, </a:t>
            </a:r>
          </a:p>
          <a:p>
            <a:r>
              <a:rPr lang="en-US" sz="1000" dirty="0" err="1">
                <a:solidFill>
                  <a:schemeClr val="bg2">
                    <a:lumMod val="25000"/>
                  </a:schemeClr>
                </a:solidFill>
                <a:latin typeface="Verdana" panose="020B0604030504040204" pitchFamily="34" charset="0"/>
                <a:ea typeface="Verdana" panose="020B0604030504040204" pitchFamily="34" charset="0"/>
              </a:rPr>
              <a:t>Solihull</a:t>
            </a:r>
            <a:r>
              <a:rPr lang="en-US" sz="1000" dirty="0">
                <a:solidFill>
                  <a:schemeClr val="bg2">
                    <a:lumMod val="25000"/>
                  </a:schemeClr>
                </a:solidFill>
                <a:latin typeface="Verdana" panose="020B0604030504040204" pitchFamily="34" charset="0"/>
                <a:ea typeface="Verdana" panose="020B0604030504040204" pitchFamily="34" charset="0"/>
              </a:rPr>
              <a:t>,   B37 7BQ</a:t>
            </a:r>
          </a:p>
          <a:p>
            <a:r>
              <a:rPr lang="en-IN" sz="1000" dirty="0">
                <a:solidFill>
                  <a:schemeClr val="bg2">
                    <a:lumMod val="25000"/>
                  </a:schemeClr>
                </a:solidFill>
                <a:latin typeface="Verdana" panose="020B0604030504040204" pitchFamily="34" charset="0"/>
                <a:ea typeface="Verdana" panose="020B0604030504040204" pitchFamily="34" charset="0"/>
              </a:rPr>
              <a:t>0121 787 5001</a:t>
            </a:r>
            <a:endParaRPr lang="en-US" sz="1000" dirty="0">
              <a:solidFill>
                <a:schemeClr val="bg2">
                  <a:lumMod val="25000"/>
                </a:schemeClr>
              </a:solidFill>
              <a:latin typeface="Verdana" panose="020B0604030504040204" pitchFamily="34" charset="0"/>
              <a:ea typeface="Verdana" panose="020B0604030504040204" pitchFamily="34" charset="0"/>
            </a:endParaRPr>
          </a:p>
        </p:txBody>
      </p:sp>
      <p:pic>
        <p:nvPicPr>
          <p:cNvPr id="7170" name="Picture 2">
            <a:extLst>
              <a:ext uri="{FF2B5EF4-FFF2-40B4-BE49-F238E27FC236}">
                <a16:creationId xmlns:a16="http://schemas.microsoft.com/office/drawing/2014/main" id="{F92CEA9B-A78A-4B6E-802B-55518A8222B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3350" y="674262"/>
            <a:ext cx="1862848" cy="550387"/>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22">
            <a:extLst>
              <a:ext uri="{FF2B5EF4-FFF2-40B4-BE49-F238E27FC236}">
                <a16:creationId xmlns:a16="http://schemas.microsoft.com/office/drawing/2014/main" id="{DE06F075-2701-4866-8E29-B405058F84F3}"/>
              </a:ext>
            </a:extLst>
          </p:cNvPr>
          <p:cNvSpPr/>
          <p:nvPr/>
        </p:nvSpPr>
        <p:spPr>
          <a:xfrm>
            <a:off x="475380" y="4178360"/>
            <a:ext cx="4080348" cy="10453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1450" indent="-171450" algn="just">
              <a:lnSpc>
                <a:spcPct val="150000"/>
              </a:lnSpc>
              <a:buFont typeface="Wingdings" panose="05000000000000000000" pitchFamily="2" charset="2"/>
              <a:buChar char="q"/>
            </a:pPr>
            <a:r>
              <a:rPr lang="en-US" sz="1000" b="1"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 Year of Establishment</a:t>
            </a:r>
            <a:r>
              <a:rPr lang="en-US" sz="10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 2013</a:t>
            </a:r>
          </a:p>
          <a:p>
            <a:pPr marL="171450" indent="-171450">
              <a:lnSpc>
                <a:spcPct val="200000"/>
              </a:lnSpc>
              <a:buFont typeface="Wingdings" panose="05000000000000000000" pitchFamily="2" charset="2"/>
              <a:buChar char="q"/>
            </a:pPr>
            <a:r>
              <a:rPr lang="en-US" sz="1000" b="1"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 Total Number of Employees (2020)</a:t>
            </a:r>
            <a:r>
              <a:rPr lang="en-US" sz="10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 26,800</a:t>
            </a:r>
          </a:p>
          <a:p>
            <a:pPr marL="228600" indent="-228600" algn="just">
              <a:lnSpc>
                <a:spcPct val="150000"/>
              </a:lnSpc>
              <a:buFont typeface="Wingdings" panose="05000000000000000000" pitchFamily="2" charset="2"/>
              <a:buChar char="q"/>
            </a:pPr>
            <a:r>
              <a:rPr lang="en-US" sz="1000" b="1"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Total Revenues (2020) – 2.8 Billion USD</a:t>
            </a:r>
          </a:p>
          <a:p>
            <a:pPr marL="228600" indent="-228600" algn="just">
              <a:lnSpc>
                <a:spcPct val="150000"/>
              </a:lnSpc>
              <a:buFont typeface="Wingdings" panose="05000000000000000000" pitchFamily="2" charset="2"/>
              <a:buChar char="q"/>
            </a:pPr>
            <a:r>
              <a:rPr lang="en-US" sz="1000" b="1"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AAC Sales –8% of Total Revenues</a:t>
            </a:r>
            <a:endParaRPr lang="en-US" sz="11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endParaRPr>
          </a:p>
          <a:p>
            <a:pPr marL="228600" indent="-228600" algn="just">
              <a:lnSpc>
                <a:spcPct val="150000"/>
              </a:lnSpc>
              <a:buFont typeface="Wingdings" panose="05000000000000000000" pitchFamily="2" charset="2"/>
              <a:buChar char="q"/>
            </a:pPr>
            <a:endParaRPr lang="en-US" sz="1000" b="1"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endParaRPr>
          </a:p>
          <a:p>
            <a:pPr algn="just">
              <a:lnSpc>
                <a:spcPct val="150000"/>
              </a:lnSpc>
            </a:pPr>
            <a:endParaRPr lang="en-US" sz="1000" b="1"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endParaRPr>
          </a:p>
          <a:p>
            <a:pPr>
              <a:lnSpc>
                <a:spcPct val="200000"/>
              </a:lnSpc>
            </a:pPr>
            <a:endParaRPr lang="en-US" sz="10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endParaRPr>
          </a:p>
          <a:p>
            <a:pPr marL="171450" indent="-171450">
              <a:lnSpc>
                <a:spcPct val="200000"/>
              </a:lnSpc>
              <a:buFont typeface="Wingdings" panose="05000000000000000000" pitchFamily="2" charset="2"/>
              <a:buChar char="q"/>
            </a:pPr>
            <a:endParaRPr lang="en-US" sz="10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348452624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4898CD61-1053-4130-A45C-31824FC1846F}"/>
              </a:ext>
            </a:extLst>
          </p:cNvPr>
          <p:cNvSpPr/>
          <p:nvPr/>
        </p:nvSpPr>
        <p:spPr>
          <a:xfrm>
            <a:off x="0" y="676939"/>
            <a:ext cx="9144000" cy="46131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Rectangle 62">
            <a:extLst>
              <a:ext uri="{FF2B5EF4-FFF2-40B4-BE49-F238E27FC236}">
                <a16:creationId xmlns:a16="http://schemas.microsoft.com/office/drawing/2014/main" id="{56D075D9-7D83-46C1-B68D-8A0CEE333C1D}"/>
              </a:ext>
            </a:extLst>
          </p:cNvPr>
          <p:cNvSpPr/>
          <p:nvPr/>
        </p:nvSpPr>
        <p:spPr>
          <a:xfrm>
            <a:off x="133350" y="674262"/>
            <a:ext cx="2763850" cy="6368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FB20E5FD-918C-4701-9890-3A2D64325807}"/>
              </a:ext>
            </a:extLst>
          </p:cNvPr>
          <p:cNvGrpSpPr/>
          <p:nvPr/>
        </p:nvGrpSpPr>
        <p:grpSpPr>
          <a:xfrm>
            <a:off x="874747" y="1311124"/>
            <a:ext cx="3508830" cy="476658"/>
            <a:chOff x="2375671" y="863405"/>
            <a:chExt cx="8514600" cy="461311"/>
          </a:xfrm>
          <a:noFill/>
        </p:grpSpPr>
        <p:sp>
          <p:nvSpPr>
            <p:cNvPr id="24" name="Rectangle 2">
              <a:extLst>
                <a:ext uri="{FF2B5EF4-FFF2-40B4-BE49-F238E27FC236}">
                  <a16:creationId xmlns:a16="http://schemas.microsoft.com/office/drawing/2014/main" id="{FFEEB91A-6063-42D9-A88F-204246F0BA8C}"/>
                </a:ext>
              </a:extLst>
            </p:cNvPr>
            <p:cNvSpPr/>
            <p:nvPr/>
          </p:nvSpPr>
          <p:spPr>
            <a:xfrm>
              <a:off x="2375671" y="863405"/>
              <a:ext cx="6857614" cy="461311"/>
            </a:xfrm>
            <a:custGeom>
              <a:avLst/>
              <a:gdLst>
                <a:gd name="connsiteX0" fmla="*/ 0 w 6857614"/>
                <a:gd name="connsiteY0" fmla="*/ 0 h 668740"/>
                <a:gd name="connsiteX1" fmla="*/ 6857614 w 6857614"/>
                <a:gd name="connsiteY1" fmla="*/ 0 h 668740"/>
                <a:gd name="connsiteX2" fmla="*/ 6857614 w 6857614"/>
                <a:gd name="connsiteY2" fmla="*/ 668740 h 668740"/>
                <a:gd name="connsiteX3" fmla="*/ 0 w 6857614"/>
                <a:gd name="connsiteY3" fmla="*/ 668740 h 668740"/>
                <a:gd name="connsiteX4" fmla="*/ 0 w 6857614"/>
                <a:gd name="connsiteY4" fmla="*/ 0 h 668740"/>
                <a:gd name="connsiteX0" fmla="*/ 0 w 6857614"/>
                <a:gd name="connsiteY0" fmla="*/ 0 h 668740"/>
                <a:gd name="connsiteX1" fmla="*/ 6248014 w 6857614"/>
                <a:gd name="connsiteY1" fmla="*/ 0 h 668740"/>
                <a:gd name="connsiteX2" fmla="*/ 6857614 w 6857614"/>
                <a:gd name="connsiteY2" fmla="*/ 668740 h 668740"/>
                <a:gd name="connsiteX3" fmla="*/ 0 w 6857614"/>
                <a:gd name="connsiteY3" fmla="*/ 668740 h 668740"/>
                <a:gd name="connsiteX4" fmla="*/ 0 w 6857614"/>
                <a:gd name="connsiteY4" fmla="*/ 0 h 668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7614" h="668740">
                  <a:moveTo>
                    <a:pt x="0" y="0"/>
                  </a:moveTo>
                  <a:lnTo>
                    <a:pt x="6248014" y="0"/>
                  </a:lnTo>
                  <a:lnTo>
                    <a:pt x="6857614" y="668740"/>
                  </a:lnTo>
                  <a:lnTo>
                    <a:pt x="0" y="668740"/>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895350">
                <a:buSzPct val="120000"/>
                <a:defRPr/>
              </a:pPr>
              <a:r>
                <a:rPr lang="en-US" sz="1000" b="1" dirty="0">
                  <a:solidFill>
                    <a:schemeClr val="bg2">
                      <a:lumMod val="10000"/>
                    </a:schemeClr>
                  </a:solidFill>
                  <a:latin typeface="Open Sans" panose="020B0606030504020204" pitchFamily="34" charset="0"/>
                  <a:ea typeface="Open Sans" panose="020B0606030504020204" pitchFamily="34" charset="0"/>
                  <a:cs typeface="Open Sans" panose="020B0606030504020204" pitchFamily="34" charset="0"/>
                </a:rPr>
                <a:t>RECENT DEVELOPMENTS</a:t>
              </a:r>
            </a:p>
          </p:txBody>
        </p:sp>
        <p:cxnSp>
          <p:nvCxnSpPr>
            <p:cNvPr id="25" name="Straight Connector 24">
              <a:extLst>
                <a:ext uri="{FF2B5EF4-FFF2-40B4-BE49-F238E27FC236}">
                  <a16:creationId xmlns:a16="http://schemas.microsoft.com/office/drawing/2014/main" id="{8112992C-70C8-48CF-A43E-3FC1016528CD}"/>
                </a:ext>
              </a:extLst>
            </p:cNvPr>
            <p:cNvCxnSpPr>
              <a:cxnSpLocks/>
              <a:stCxn id="24" idx="3"/>
            </p:cNvCxnSpPr>
            <p:nvPr/>
          </p:nvCxnSpPr>
          <p:spPr>
            <a:xfrm>
              <a:off x="2375671" y="1324716"/>
              <a:ext cx="8514600" cy="0"/>
            </a:xfrm>
            <a:prstGeom prst="line">
              <a:avLst/>
            </a:prstGeom>
            <a:grpFill/>
            <a:ln w="28575">
              <a:noFill/>
            </a:ln>
          </p:spPr>
          <p:style>
            <a:lnRef idx="1">
              <a:schemeClr val="accent1"/>
            </a:lnRef>
            <a:fillRef idx="0">
              <a:schemeClr val="accent1"/>
            </a:fillRef>
            <a:effectRef idx="0">
              <a:schemeClr val="accent1"/>
            </a:effectRef>
            <a:fontRef idx="minor">
              <a:schemeClr val="tx1"/>
            </a:fontRef>
          </p:style>
        </p:cxnSp>
      </p:grpSp>
      <p:grpSp>
        <p:nvGrpSpPr>
          <p:cNvPr id="26" name="Group 25">
            <a:extLst>
              <a:ext uri="{FF2B5EF4-FFF2-40B4-BE49-F238E27FC236}">
                <a16:creationId xmlns:a16="http://schemas.microsoft.com/office/drawing/2014/main" id="{8A37CA20-DBB6-4AEB-BFC6-F0E41923D069}"/>
              </a:ext>
            </a:extLst>
          </p:cNvPr>
          <p:cNvGrpSpPr/>
          <p:nvPr/>
        </p:nvGrpSpPr>
        <p:grpSpPr>
          <a:xfrm>
            <a:off x="5630839" y="1429167"/>
            <a:ext cx="3508830" cy="476658"/>
            <a:chOff x="2325615" y="977648"/>
            <a:chExt cx="8514600" cy="461311"/>
          </a:xfrm>
          <a:noFill/>
        </p:grpSpPr>
        <p:sp>
          <p:nvSpPr>
            <p:cNvPr id="27" name="Rectangle 2">
              <a:extLst>
                <a:ext uri="{FF2B5EF4-FFF2-40B4-BE49-F238E27FC236}">
                  <a16:creationId xmlns:a16="http://schemas.microsoft.com/office/drawing/2014/main" id="{623BDA86-9340-47F2-B9BC-F4C80D61A1C9}"/>
                </a:ext>
              </a:extLst>
            </p:cNvPr>
            <p:cNvSpPr/>
            <p:nvPr/>
          </p:nvSpPr>
          <p:spPr>
            <a:xfrm>
              <a:off x="2325615" y="977648"/>
              <a:ext cx="6857614" cy="461311"/>
            </a:xfrm>
            <a:custGeom>
              <a:avLst/>
              <a:gdLst>
                <a:gd name="connsiteX0" fmla="*/ 0 w 6857614"/>
                <a:gd name="connsiteY0" fmla="*/ 0 h 668740"/>
                <a:gd name="connsiteX1" fmla="*/ 6857614 w 6857614"/>
                <a:gd name="connsiteY1" fmla="*/ 0 h 668740"/>
                <a:gd name="connsiteX2" fmla="*/ 6857614 w 6857614"/>
                <a:gd name="connsiteY2" fmla="*/ 668740 h 668740"/>
                <a:gd name="connsiteX3" fmla="*/ 0 w 6857614"/>
                <a:gd name="connsiteY3" fmla="*/ 668740 h 668740"/>
                <a:gd name="connsiteX4" fmla="*/ 0 w 6857614"/>
                <a:gd name="connsiteY4" fmla="*/ 0 h 668740"/>
                <a:gd name="connsiteX0" fmla="*/ 0 w 6857614"/>
                <a:gd name="connsiteY0" fmla="*/ 0 h 668740"/>
                <a:gd name="connsiteX1" fmla="*/ 6248014 w 6857614"/>
                <a:gd name="connsiteY1" fmla="*/ 0 h 668740"/>
                <a:gd name="connsiteX2" fmla="*/ 6857614 w 6857614"/>
                <a:gd name="connsiteY2" fmla="*/ 668740 h 668740"/>
                <a:gd name="connsiteX3" fmla="*/ 0 w 6857614"/>
                <a:gd name="connsiteY3" fmla="*/ 668740 h 668740"/>
                <a:gd name="connsiteX4" fmla="*/ 0 w 6857614"/>
                <a:gd name="connsiteY4" fmla="*/ 0 h 668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7614" h="668740">
                  <a:moveTo>
                    <a:pt x="0" y="0"/>
                  </a:moveTo>
                  <a:lnTo>
                    <a:pt x="6248014" y="0"/>
                  </a:lnTo>
                  <a:lnTo>
                    <a:pt x="6857614" y="668740"/>
                  </a:lnTo>
                  <a:lnTo>
                    <a:pt x="0" y="668740"/>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895350">
                <a:buSzPct val="120000"/>
                <a:defRPr/>
              </a:pPr>
              <a:r>
                <a:rPr lang="en-US" sz="1200" b="1" dirty="0">
                  <a:solidFill>
                    <a:schemeClr val="tx1"/>
                  </a:solidFill>
                </a:rPr>
                <a:t>ASPIRATIONAL TARGETS </a:t>
              </a:r>
              <a:endParaRPr lang="en-US" sz="1200" b="1"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cxnSp>
          <p:nvCxnSpPr>
            <p:cNvPr id="28" name="Straight Connector 27">
              <a:extLst>
                <a:ext uri="{FF2B5EF4-FFF2-40B4-BE49-F238E27FC236}">
                  <a16:creationId xmlns:a16="http://schemas.microsoft.com/office/drawing/2014/main" id="{9CAF89F1-1B55-4DA8-92FC-D61F3D9B90C9}"/>
                </a:ext>
              </a:extLst>
            </p:cNvPr>
            <p:cNvCxnSpPr>
              <a:cxnSpLocks/>
              <a:stCxn id="27" idx="3"/>
            </p:cNvCxnSpPr>
            <p:nvPr/>
          </p:nvCxnSpPr>
          <p:spPr>
            <a:xfrm>
              <a:off x="2325615" y="1438959"/>
              <a:ext cx="8514600" cy="0"/>
            </a:xfrm>
            <a:prstGeom prst="line">
              <a:avLst/>
            </a:prstGeom>
            <a:grpFill/>
            <a:ln w="28575">
              <a:noFill/>
            </a:ln>
          </p:spPr>
          <p:style>
            <a:lnRef idx="1">
              <a:schemeClr val="accent1"/>
            </a:lnRef>
            <a:fillRef idx="0">
              <a:schemeClr val="accent1"/>
            </a:fillRef>
            <a:effectRef idx="0">
              <a:schemeClr val="accent1"/>
            </a:effectRef>
            <a:fontRef idx="minor">
              <a:schemeClr val="tx1"/>
            </a:fontRef>
          </p:style>
        </p:cxnSp>
      </p:grpSp>
      <p:sp>
        <p:nvSpPr>
          <p:cNvPr id="38" name="Text Placeholder 3">
            <a:extLst>
              <a:ext uri="{FF2B5EF4-FFF2-40B4-BE49-F238E27FC236}">
                <a16:creationId xmlns:a16="http://schemas.microsoft.com/office/drawing/2014/main" id="{EA62A440-79BE-4A4D-9072-C8AD87B6D4F0}"/>
              </a:ext>
            </a:extLst>
          </p:cNvPr>
          <p:cNvSpPr>
            <a:spLocks noGrp="1"/>
          </p:cNvSpPr>
          <p:nvPr>
            <p:ph type="body" sz="quarter" idx="14"/>
          </p:nvPr>
        </p:nvSpPr>
        <p:spPr/>
        <p:txBody>
          <a:bodyPr>
            <a:normAutofit fontScale="92500" lnSpcReduction="20000"/>
          </a:bodyPr>
          <a:lstStyle/>
          <a:p>
            <a:pPr>
              <a:spcBef>
                <a:spcPts val="0"/>
              </a:spcBef>
            </a:pPr>
            <a:r>
              <a:rPr lang="nb-NO" dirty="0">
                <a:solidFill>
                  <a:schemeClr val="tx1">
                    <a:lumMod val="85000"/>
                    <a:lumOff val="15000"/>
                  </a:schemeClr>
                </a:solidFill>
              </a:rPr>
              <a:t>Competitor Profile </a:t>
            </a:r>
            <a:br>
              <a:rPr lang="nb-NO" dirty="0">
                <a:solidFill>
                  <a:schemeClr val="tx1">
                    <a:lumMod val="85000"/>
                    <a:lumOff val="15000"/>
                  </a:schemeClr>
                </a:solidFill>
              </a:rPr>
            </a:br>
            <a:r>
              <a:rPr lang="nb-NO" b="0" dirty="0">
                <a:solidFill>
                  <a:schemeClr val="tx1">
                    <a:lumMod val="85000"/>
                    <a:lumOff val="15000"/>
                  </a:schemeClr>
                </a:solidFill>
              </a:rPr>
              <a:t>(</a:t>
            </a:r>
            <a:r>
              <a:rPr lang="en-IN" sz="1200" b="0" dirty="0">
                <a:solidFill>
                  <a:schemeClr val="tx1">
                    <a:lumMod val="85000"/>
                    <a:lumOff val="15000"/>
                  </a:schemeClr>
                </a:solidFill>
              </a:rPr>
              <a:t>Tarmac)</a:t>
            </a:r>
            <a:endParaRPr lang="nb-NO" sz="1200" b="0" dirty="0">
              <a:solidFill>
                <a:schemeClr val="tx1">
                  <a:lumMod val="85000"/>
                  <a:lumOff val="15000"/>
                </a:schemeClr>
              </a:solidFill>
            </a:endParaRPr>
          </a:p>
        </p:txBody>
      </p:sp>
      <p:pic>
        <p:nvPicPr>
          <p:cNvPr id="21" name="Picture 2">
            <a:extLst>
              <a:ext uri="{FF2B5EF4-FFF2-40B4-BE49-F238E27FC236}">
                <a16:creationId xmlns:a16="http://schemas.microsoft.com/office/drawing/2014/main" id="{A9564D1A-F25F-4A04-A188-3EB61A2663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4896" y="618687"/>
            <a:ext cx="1862848" cy="55038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C7F4C69D-1E94-41D2-85C3-96B5AB30FCAA}"/>
              </a:ext>
            </a:extLst>
          </p:cNvPr>
          <p:cNvSpPr txBox="1"/>
          <p:nvPr/>
        </p:nvSpPr>
        <p:spPr>
          <a:xfrm>
            <a:off x="132586" y="1667496"/>
            <a:ext cx="4401081" cy="4862870"/>
          </a:xfrm>
          <a:prstGeom prst="rect">
            <a:avLst/>
          </a:prstGeom>
          <a:noFill/>
        </p:spPr>
        <p:txBody>
          <a:bodyPr wrap="square" rtlCol="0">
            <a:spAutoFit/>
          </a:bodyPr>
          <a:lstStyle/>
          <a:p>
            <a:pPr marL="171450" indent="-171450" algn="just">
              <a:lnSpc>
                <a:spcPct val="150000"/>
              </a:lnSpc>
              <a:buFont typeface="Wingdings" panose="05000000000000000000" pitchFamily="2" charset="2"/>
              <a:buChar char="§"/>
            </a:pPr>
            <a:r>
              <a:rPr lang="en-US" sz="1000" dirty="0">
                <a:latin typeface="Verdana" panose="020B0604030504040204" pitchFamily="34" charset="0"/>
                <a:ea typeface="Verdana" panose="020B0604030504040204" pitchFamily="34" charset="0"/>
              </a:rPr>
              <a:t>Buildings and infrastructure account for over half of the UK’s greenhouse gas emissions, There sustainability strategy is to move towards low and zero carbon following the Government's target to reduce greenhouse gas emissions to ‘net zero’ by 2050.</a:t>
            </a:r>
          </a:p>
          <a:p>
            <a:pPr marL="171450" indent="-171450" algn="just">
              <a:lnSpc>
                <a:spcPct val="150000"/>
              </a:lnSpc>
              <a:buFont typeface="Wingdings" panose="05000000000000000000" pitchFamily="2" charset="2"/>
              <a:buChar char="§"/>
            </a:pPr>
            <a:r>
              <a:rPr lang="en-US" sz="1000" dirty="0">
                <a:latin typeface="Verdana" panose="020B0604030504040204" pitchFamily="34" charset="0"/>
                <a:ea typeface="Verdana" panose="020B0604030504040204" pitchFamily="34" charset="0"/>
              </a:rPr>
              <a:t>Tarmac had focused on recent digital transformation to improve  customer experiences, so that customer should have Connect on their platform for 24/7 account access, self-service data on payments and order tracking. The programme also includes process improvements for deliveries, material quality assurance and order tracking.</a:t>
            </a:r>
          </a:p>
          <a:p>
            <a:pPr marL="171450" indent="-171450" algn="just">
              <a:lnSpc>
                <a:spcPct val="150000"/>
              </a:lnSpc>
              <a:buFont typeface="Wingdings" panose="05000000000000000000" pitchFamily="2" charset="2"/>
              <a:buChar char="§"/>
            </a:pPr>
            <a:r>
              <a:rPr lang="en-US" sz="1000" dirty="0">
                <a:latin typeface="Verdana" panose="020B0604030504040204" pitchFamily="34" charset="0"/>
                <a:ea typeface="Verdana" panose="020B0604030504040204" pitchFamily="34" charset="0"/>
              </a:rPr>
              <a:t>Tarmac combines the knowledge and expertise of two of the construction industry’s provide the best possible Product.</a:t>
            </a:r>
          </a:p>
          <a:p>
            <a:pPr marL="171450" indent="-171450" algn="just">
              <a:lnSpc>
                <a:spcPct val="150000"/>
              </a:lnSpc>
              <a:buFont typeface="Wingdings" panose="05000000000000000000" pitchFamily="2" charset="2"/>
              <a:buChar char="§"/>
            </a:pPr>
            <a:r>
              <a:rPr lang="en-US" sz="1000" dirty="0">
                <a:latin typeface="Verdana" panose="020B0604030504040204" pitchFamily="34" charset="0"/>
                <a:ea typeface="Verdana" panose="020B0604030504040204" pitchFamily="34" charset="0"/>
              </a:rPr>
              <a:t>The company have developed a sustainability strategy based around four strategic themes: People, Planet, Performance and Solutions. Against each of these themes we have identified key priority areas of focus and, set ambitious commitments, alongside specific milestone targets and detailed performance targets</a:t>
            </a:r>
          </a:p>
          <a:p>
            <a:pPr marL="171450" indent="-171450" algn="just">
              <a:lnSpc>
                <a:spcPct val="150000"/>
              </a:lnSpc>
              <a:buFont typeface="Wingdings" panose="05000000000000000000" pitchFamily="2" charset="2"/>
              <a:buChar char="§"/>
            </a:pPr>
            <a:endParaRPr lang="en-US" sz="1000" dirty="0">
              <a:latin typeface="Verdana" panose="020B0604030504040204" pitchFamily="34" charset="0"/>
              <a:ea typeface="Verdana" panose="020B0604030504040204" pitchFamily="34" charset="0"/>
            </a:endParaRPr>
          </a:p>
          <a:p>
            <a:pPr algn="l"/>
            <a:endParaRPr lang="en-US" sz="1000" dirty="0">
              <a:latin typeface="Verdana" panose="020B0604030504040204" pitchFamily="34" charset="0"/>
              <a:ea typeface="Verdana" panose="020B0604030504040204" pitchFamily="34" charset="0"/>
            </a:endParaRPr>
          </a:p>
        </p:txBody>
      </p:sp>
      <p:sp>
        <p:nvSpPr>
          <p:cNvPr id="22" name="TextBox 21">
            <a:extLst>
              <a:ext uri="{FF2B5EF4-FFF2-40B4-BE49-F238E27FC236}">
                <a16:creationId xmlns:a16="http://schemas.microsoft.com/office/drawing/2014/main" id="{9CB05496-AC87-4138-9610-7395B5B6B4B0}"/>
              </a:ext>
            </a:extLst>
          </p:cNvPr>
          <p:cNvSpPr txBox="1"/>
          <p:nvPr/>
        </p:nvSpPr>
        <p:spPr>
          <a:xfrm>
            <a:off x="4908511" y="1925041"/>
            <a:ext cx="3910810" cy="3247043"/>
          </a:xfrm>
          <a:prstGeom prst="rect">
            <a:avLst/>
          </a:prstGeom>
          <a:noFill/>
        </p:spPr>
        <p:txBody>
          <a:bodyPr wrap="square">
            <a:spAutoFit/>
          </a:bodyPr>
          <a:lstStyle/>
          <a:p>
            <a:pPr marL="171450" indent="-171450" algn="just">
              <a:lnSpc>
                <a:spcPct val="150000"/>
              </a:lnSpc>
              <a:buFont typeface="Wingdings" panose="05000000000000000000" pitchFamily="2" charset="2"/>
              <a:buChar char="§"/>
            </a:pPr>
            <a:r>
              <a:rPr lang="en-US" sz="1000" dirty="0">
                <a:solidFill>
                  <a:srgbClr val="000000"/>
                </a:solidFill>
                <a:latin typeface="Verdana" panose="020B0604030504040204" pitchFamily="34" charset="0"/>
                <a:ea typeface="Verdana" panose="020B0604030504040204" pitchFamily="34" charset="0"/>
                <a:cs typeface="Vani" panose="02040502050405020303" pitchFamily="18" charset="0"/>
              </a:rPr>
              <a:t>Tarmac </a:t>
            </a:r>
            <a:r>
              <a:rPr lang="en-US" sz="1000" dirty="0" err="1">
                <a:solidFill>
                  <a:srgbClr val="000000"/>
                </a:solidFill>
                <a:latin typeface="Verdana" panose="020B0604030504040204" pitchFamily="34" charset="0"/>
                <a:ea typeface="Verdana" panose="020B0604030504040204" pitchFamily="34" charset="0"/>
                <a:cs typeface="Vani" panose="02040502050405020303" pitchFamily="18" charset="0"/>
              </a:rPr>
              <a:t>Specialises</a:t>
            </a:r>
            <a:r>
              <a:rPr lang="en-US" sz="1000" dirty="0">
                <a:solidFill>
                  <a:srgbClr val="000000"/>
                </a:solidFill>
                <a:latin typeface="Verdana" panose="020B0604030504040204" pitchFamily="34" charset="0"/>
                <a:ea typeface="Verdana" panose="020B0604030504040204" pitchFamily="34" charset="0"/>
                <a:cs typeface="Vani" panose="02040502050405020303" pitchFamily="18" charset="0"/>
              </a:rPr>
              <a:t> in the supply of construction, </a:t>
            </a:r>
            <a:r>
              <a:rPr lang="en-US" sz="1000" dirty="0">
                <a:latin typeface="Verdana" panose="020B0604030504040204" pitchFamily="34" charset="0"/>
                <a:ea typeface="Verdana" panose="020B0604030504040204" pitchFamily="34" charset="0"/>
              </a:rPr>
              <a:t>highways and building materials for contractors, trade and end users. The company are targeting to Enhance the Quality with sustainable solution &amp; increase portfolio of production.</a:t>
            </a:r>
          </a:p>
          <a:p>
            <a:pPr marL="171450" indent="-171450" algn="just">
              <a:lnSpc>
                <a:spcPct val="150000"/>
              </a:lnSpc>
              <a:buFont typeface="Wingdings" panose="05000000000000000000" pitchFamily="2" charset="2"/>
              <a:buChar char="§"/>
            </a:pPr>
            <a:r>
              <a:rPr lang="en-US" sz="1000" dirty="0">
                <a:latin typeface="Verdana" panose="020B0604030504040204" pitchFamily="34" charset="0"/>
                <a:ea typeface="Verdana" panose="020B0604030504040204" pitchFamily="34" charset="0"/>
              </a:rPr>
              <a:t>Tarmac  is commitment to enhance customer service and, to continually improve customers' experiences</a:t>
            </a:r>
          </a:p>
          <a:p>
            <a:pPr marL="171450" indent="-171450" algn="just">
              <a:lnSpc>
                <a:spcPct val="150000"/>
              </a:lnSpc>
              <a:buFont typeface="Wingdings" panose="05000000000000000000" pitchFamily="2" charset="2"/>
              <a:buChar char="§"/>
            </a:pPr>
            <a:r>
              <a:rPr lang="en-US" sz="1000" dirty="0">
                <a:latin typeface="Verdana" panose="020B0604030504040204" pitchFamily="34" charset="0"/>
                <a:ea typeface="Verdana" panose="020B0604030504040204" pitchFamily="34" charset="0"/>
              </a:rPr>
              <a:t>Tarmac gives </a:t>
            </a:r>
            <a:r>
              <a:rPr lang="en-US" sz="1000" dirty="0" err="1">
                <a:latin typeface="Verdana" panose="020B0604030504040204" pitchFamily="34" charset="0"/>
                <a:ea typeface="Verdana" panose="020B0604030504040204" pitchFamily="34" charset="0"/>
              </a:rPr>
              <a:t>emphasing</a:t>
            </a:r>
            <a:r>
              <a:rPr lang="en-US" sz="1000" dirty="0">
                <a:latin typeface="Verdana" panose="020B0604030504040204" pitchFamily="34" charset="0"/>
                <a:ea typeface="Verdana" panose="020B0604030504040204" pitchFamily="34" charset="0"/>
              </a:rPr>
              <a:t> on the  improvement for all of their employees and contractors by building a zero harm culture that </a:t>
            </a:r>
            <a:r>
              <a:rPr lang="en-US" sz="1000" dirty="0" err="1">
                <a:latin typeface="Verdana" panose="020B0604030504040204" pitchFamily="34" charset="0"/>
                <a:ea typeface="Verdana" panose="020B0604030504040204" pitchFamily="34" charset="0"/>
              </a:rPr>
              <a:t>prioritises</a:t>
            </a:r>
            <a:r>
              <a:rPr lang="en-US" sz="1000" dirty="0">
                <a:latin typeface="Verdana" panose="020B0604030504040204" pitchFamily="34" charset="0"/>
                <a:ea typeface="Verdana" panose="020B0604030504040204" pitchFamily="34" charset="0"/>
              </a:rPr>
              <a:t> people's health, safety and well-being, and targets continuous improvement</a:t>
            </a:r>
          </a:p>
          <a:p>
            <a:pPr marL="171450" indent="-171450" algn="just">
              <a:buFont typeface="Arial" panose="020B0604020202020204" pitchFamily="34" charset="0"/>
              <a:buChar char="•"/>
            </a:pPr>
            <a:endParaRPr lang="en-US" sz="1000" dirty="0">
              <a:solidFill>
                <a:srgbClr val="000000"/>
              </a:solidFill>
              <a:latin typeface="Verdana" panose="020B0604030504040204" pitchFamily="34" charset="0"/>
              <a:ea typeface="Verdana" panose="020B0604030504040204" pitchFamily="34" charset="0"/>
              <a:cs typeface="Vani" panose="02040502050405020303" pitchFamily="18" charset="0"/>
            </a:endParaRPr>
          </a:p>
          <a:p>
            <a:pPr marL="171450" indent="-171450" algn="just">
              <a:buFont typeface="Arial" panose="020B0604020202020204" pitchFamily="34" charset="0"/>
              <a:buChar char="•"/>
            </a:pPr>
            <a:endParaRPr lang="en-US" sz="1000" dirty="0">
              <a:solidFill>
                <a:srgbClr val="000000"/>
              </a:solidFill>
              <a:latin typeface="Verdana" panose="020B0604030504040204" pitchFamily="34" charset="0"/>
              <a:ea typeface="Verdana" panose="020B0604030504040204" pitchFamily="34" charset="0"/>
              <a:cs typeface="Vani" panose="02040502050405020303" pitchFamily="18" charset="0"/>
            </a:endParaRPr>
          </a:p>
          <a:p>
            <a:pPr marL="171450" indent="-171450" algn="just">
              <a:buFont typeface="Arial" panose="020B0604020202020204" pitchFamily="34" charset="0"/>
              <a:buChar char="•"/>
            </a:pPr>
            <a:endParaRPr lang="en-US" sz="1000" dirty="0">
              <a:latin typeface="Verdana" panose="020B0604030504040204" pitchFamily="34" charset="0"/>
              <a:ea typeface="Verdana" panose="020B0604030504040204" pitchFamily="34" charset="0"/>
              <a:cs typeface="Vani" panose="02040502050405020303" pitchFamily="18" charset="0"/>
            </a:endParaRPr>
          </a:p>
          <a:p>
            <a:pPr algn="just"/>
            <a:endParaRPr lang="en-US" sz="1000" dirty="0">
              <a:latin typeface="Verdana" panose="020B0604030504040204" pitchFamily="34" charset="0"/>
              <a:ea typeface="Verdana" panose="020B0604030504040204" pitchFamily="34" charset="0"/>
              <a:cs typeface="Vani" panose="02040502050405020303" pitchFamily="18" charset="0"/>
            </a:endParaRPr>
          </a:p>
        </p:txBody>
      </p:sp>
    </p:spTree>
    <p:extLst>
      <p:ext uri="{BB962C8B-B14F-4D97-AF65-F5344CB8AC3E}">
        <p14:creationId xmlns:p14="http://schemas.microsoft.com/office/powerpoint/2010/main" val="11630414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7DCEEF8-1F3C-4D10-9121-A1CFB3E73A7B}"/>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t="16010" r="2041" b="24813"/>
          <a:stretch/>
        </p:blipFill>
        <p:spPr>
          <a:xfrm>
            <a:off x="0" y="-1"/>
            <a:ext cx="9144000" cy="5418161"/>
          </a:xfrm>
          <a:prstGeom prst="rect">
            <a:avLst/>
          </a:prstGeom>
          <a:effectLst>
            <a:innerShdw blurRad="63500" dist="50800" dir="5400000">
              <a:prstClr val="black">
                <a:alpha val="50000"/>
              </a:prstClr>
            </a:innerShdw>
          </a:effectLst>
        </p:spPr>
      </p:pic>
      <p:sp>
        <p:nvSpPr>
          <p:cNvPr id="5" name="Content Placeholder 2">
            <a:extLst>
              <a:ext uri="{FF2B5EF4-FFF2-40B4-BE49-F238E27FC236}">
                <a16:creationId xmlns:a16="http://schemas.microsoft.com/office/drawing/2014/main" id="{F888F908-0425-448A-9F48-E1135DF27EBA}"/>
              </a:ext>
            </a:extLst>
          </p:cNvPr>
          <p:cNvSpPr txBox="1">
            <a:spLocks/>
          </p:cNvSpPr>
          <p:nvPr/>
        </p:nvSpPr>
        <p:spPr>
          <a:xfrm>
            <a:off x="2873094" y="5732546"/>
            <a:ext cx="3397815" cy="415636"/>
          </a:xfrm>
          <a:prstGeom prst="rect">
            <a:avLst/>
          </a:prstGeom>
        </p:spPr>
        <p:txBody>
          <a:bodyPr vert="horz" lIns="83127" tIns="41564" rIns="83127" bIns="41564" rtlCol="0">
            <a:noAutofit/>
          </a:bodyPr>
          <a:lstStyle>
            <a:lvl1pPr marL="188595" indent="-188595" algn="l" defTabSz="754380" rtl="0" eaLnBrk="1" latinLnBrk="0" hangingPunct="1">
              <a:lnSpc>
                <a:spcPct val="90000"/>
              </a:lnSpc>
              <a:spcBef>
                <a:spcPts val="825"/>
              </a:spcBef>
              <a:buFont typeface="Arial" panose="020B0604020202020204" pitchFamily="34" charset="0"/>
              <a:buChar char="•"/>
              <a:defRPr sz="2310" kern="1200">
                <a:solidFill>
                  <a:schemeClr val="tx1"/>
                </a:solidFill>
                <a:latin typeface="+mn-lt"/>
                <a:ea typeface="+mn-ea"/>
                <a:cs typeface="+mn-cs"/>
              </a:defRPr>
            </a:lvl1pPr>
            <a:lvl2pPr marL="565785" indent="-188595" algn="l" defTabSz="754380" rtl="0" eaLnBrk="1" latinLnBrk="0" hangingPunct="1">
              <a:lnSpc>
                <a:spcPct val="90000"/>
              </a:lnSpc>
              <a:spcBef>
                <a:spcPts val="413"/>
              </a:spcBef>
              <a:buFont typeface="Arial" panose="020B0604020202020204" pitchFamily="34" charset="0"/>
              <a:buChar char="•"/>
              <a:defRPr sz="1980" kern="1200">
                <a:solidFill>
                  <a:schemeClr val="tx1"/>
                </a:solidFill>
                <a:latin typeface="+mn-lt"/>
                <a:ea typeface="+mn-ea"/>
                <a:cs typeface="+mn-cs"/>
              </a:defRPr>
            </a:lvl2pPr>
            <a:lvl3pPr marL="942975" indent="-188595" algn="l" defTabSz="754380" rtl="0" eaLnBrk="1" latinLnBrk="0" hangingPunct="1">
              <a:lnSpc>
                <a:spcPct val="90000"/>
              </a:lnSpc>
              <a:spcBef>
                <a:spcPts val="413"/>
              </a:spcBef>
              <a:buFont typeface="Arial" panose="020B0604020202020204" pitchFamily="34" charset="0"/>
              <a:buChar char="•"/>
              <a:defRPr sz="1650" kern="1200">
                <a:solidFill>
                  <a:schemeClr val="tx1"/>
                </a:solidFill>
                <a:latin typeface="+mn-lt"/>
                <a:ea typeface="+mn-ea"/>
                <a:cs typeface="+mn-cs"/>
              </a:defRPr>
            </a:lvl3pPr>
            <a:lvl4pPr marL="132016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4pPr>
            <a:lvl5pPr marL="169735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5pPr>
            <a:lvl6pPr marL="207454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6pPr>
            <a:lvl7pPr marL="245173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7pPr>
            <a:lvl8pPr marL="282892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8pPr>
            <a:lvl9pPr marL="320611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9pPr>
          </a:lstStyle>
          <a:p>
            <a:pPr marL="0" indent="0" algn="ctr">
              <a:lnSpc>
                <a:spcPct val="100000"/>
              </a:lnSpc>
              <a:spcBef>
                <a:spcPct val="0"/>
              </a:spcBef>
              <a:buNone/>
            </a:pPr>
            <a:r>
              <a:rPr lang="en-US" sz="2182" b="1" spc="-136" dirty="0">
                <a:solidFill>
                  <a:schemeClr val="tx1">
                    <a:lumMod val="85000"/>
                    <a:lumOff val="15000"/>
                  </a:schemeClr>
                </a:solidFill>
                <a:latin typeface="Montserrat" panose="02000505000000020004" pitchFamily="2" charset="0"/>
                <a:ea typeface="+mj-ea"/>
                <a:cs typeface="+mj-cs"/>
              </a:rPr>
              <a:t>RESEARCH METHODOLOGY</a:t>
            </a:r>
          </a:p>
        </p:txBody>
      </p:sp>
      <p:sp>
        <p:nvSpPr>
          <p:cNvPr id="7" name="Rectangle 6">
            <a:extLst>
              <a:ext uri="{FF2B5EF4-FFF2-40B4-BE49-F238E27FC236}">
                <a16:creationId xmlns:a16="http://schemas.microsoft.com/office/drawing/2014/main" id="{BFE2372B-05E8-4923-AC4D-F4FC76797F11}"/>
              </a:ext>
            </a:extLst>
          </p:cNvPr>
          <p:cNvSpPr/>
          <p:nvPr/>
        </p:nvSpPr>
        <p:spPr>
          <a:xfrm>
            <a:off x="0" y="6462569"/>
            <a:ext cx="9144000" cy="139370"/>
          </a:xfrm>
          <a:prstGeom prst="rect">
            <a:avLst/>
          </a:prstGeom>
          <a:solidFill>
            <a:srgbClr val="2360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36" dirty="0">
              <a:solidFill>
                <a:schemeClr val="accent6">
                  <a:lumMod val="75000"/>
                </a:schemeClr>
              </a:solidFill>
            </a:endParaRPr>
          </a:p>
        </p:txBody>
      </p:sp>
    </p:spTree>
    <p:extLst>
      <p:ext uri="{BB962C8B-B14F-4D97-AF65-F5344CB8AC3E}">
        <p14:creationId xmlns:p14="http://schemas.microsoft.com/office/powerpoint/2010/main" val="163129463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 Placeholder 3">
            <a:extLst>
              <a:ext uri="{FF2B5EF4-FFF2-40B4-BE49-F238E27FC236}">
                <a16:creationId xmlns:a16="http://schemas.microsoft.com/office/drawing/2014/main" id="{4361833B-334D-4AA4-BB92-FECBDAE3AF51}"/>
              </a:ext>
            </a:extLst>
          </p:cNvPr>
          <p:cNvSpPr>
            <a:spLocks noGrp="1"/>
          </p:cNvSpPr>
          <p:nvPr>
            <p:ph type="body" sz="quarter" idx="14"/>
          </p:nvPr>
        </p:nvSpPr>
        <p:spPr/>
        <p:txBody>
          <a:bodyPr>
            <a:normAutofit fontScale="92500" lnSpcReduction="10000"/>
          </a:bodyPr>
          <a:lstStyle/>
          <a:p>
            <a:pPr>
              <a:spcBef>
                <a:spcPts val="0"/>
              </a:spcBef>
            </a:pPr>
            <a:r>
              <a:rPr lang="nb-NO" dirty="0">
                <a:solidFill>
                  <a:schemeClr val="tx1">
                    <a:lumMod val="85000"/>
                    <a:lumOff val="15000"/>
                  </a:schemeClr>
                </a:solidFill>
              </a:rPr>
              <a:t>Competitor Profile </a:t>
            </a:r>
            <a:br>
              <a:rPr lang="nb-NO" dirty="0">
                <a:solidFill>
                  <a:schemeClr val="tx1">
                    <a:lumMod val="85000"/>
                    <a:lumOff val="15000"/>
                  </a:schemeClr>
                </a:solidFill>
              </a:rPr>
            </a:br>
            <a:r>
              <a:rPr lang="nb-NO" b="0" dirty="0">
                <a:solidFill>
                  <a:schemeClr val="tx1">
                    <a:lumMod val="85000"/>
                    <a:lumOff val="15000"/>
                  </a:schemeClr>
                </a:solidFill>
              </a:rPr>
              <a:t>(</a:t>
            </a:r>
            <a:r>
              <a:rPr lang="en-IN" sz="1400" b="0" dirty="0" err="1">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Mannok</a:t>
            </a:r>
            <a:r>
              <a:rPr lang="en-IN" sz="1400" b="0" dirty="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a:t>
            </a:r>
          </a:p>
          <a:p>
            <a:pPr>
              <a:spcBef>
                <a:spcPts val="0"/>
              </a:spcBef>
            </a:pPr>
            <a:endParaRPr lang="nb-NO" sz="1200" b="0" dirty="0">
              <a:solidFill>
                <a:schemeClr val="tx1">
                  <a:lumMod val="85000"/>
                  <a:lumOff val="15000"/>
                </a:schemeClr>
              </a:solidFill>
            </a:endParaRPr>
          </a:p>
        </p:txBody>
      </p:sp>
      <p:grpSp>
        <p:nvGrpSpPr>
          <p:cNvPr id="58" name="Group 57">
            <a:extLst>
              <a:ext uri="{FF2B5EF4-FFF2-40B4-BE49-F238E27FC236}">
                <a16:creationId xmlns:a16="http://schemas.microsoft.com/office/drawing/2014/main" id="{54FA0EE0-0D7E-42E7-8EE0-075E1DD309BA}"/>
              </a:ext>
            </a:extLst>
          </p:cNvPr>
          <p:cNvGrpSpPr/>
          <p:nvPr/>
        </p:nvGrpSpPr>
        <p:grpSpPr>
          <a:xfrm>
            <a:off x="2505127" y="1139043"/>
            <a:ext cx="3508830" cy="476658"/>
            <a:chOff x="6331980" y="855367"/>
            <a:chExt cx="8514601" cy="461311"/>
          </a:xfrm>
          <a:noFill/>
        </p:grpSpPr>
        <p:sp>
          <p:nvSpPr>
            <p:cNvPr id="59" name="Rectangle 2">
              <a:extLst>
                <a:ext uri="{FF2B5EF4-FFF2-40B4-BE49-F238E27FC236}">
                  <a16:creationId xmlns:a16="http://schemas.microsoft.com/office/drawing/2014/main" id="{2C2CA754-8D84-4AC7-B40F-07638888A403}"/>
                </a:ext>
              </a:extLst>
            </p:cNvPr>
            <p:cNvSpPr/>
            <p:nvPr/>
          </p:nvSpPr>
          <p:spPr>
            <a:xfrm>
              <a:off x="6331980" y="855367"/>
              <a:ext cx="6857614" cy="461311"/>
            </a:xfrm>
            <a:custGeom>
              <a:avLst/>
              <a:gdLst>
                <a:gd name="connsiteX0" fmla="*/ 0 w 6857614"/>
                <a:gd name="connsiteY0" fmla="*/ 0 h 668740"/>
                <a:gd name="connsiteX1" fmla="*/ 6857614 w 6857614"/>
                <a:gd name="connsiteY1" fmla="*/ 0 h 668740"/>
                <a:gd name="connsiteX2" fmla="*/ 6857614 w 6857614"/>
                <a:gd name="connsiteY2" fmla="*/ 668740 h 668740"/>
                <a:gd name="connsiteX3" fmla="*/ 0 w 6857614"/>
                <a:gd name="connsiteY3" fmla="*/ 668740 h 668740"/>
                <a:gd name="connsiteX4" fmla="*/ 0 w 6857614"/>
                <a:gd name="connsiteY4" fmla="*/ 0 h 668740"/>
                <a:gd name="connsiteX0" fmla="*/ 0 w 6857614"/>
                <a:gd name="connsiteY0" fmla="*/ 0 h 668740"/>
                <a:gd name="connsiteX1" fmla="*/ 6248014 w 6857614"/>
                <a:gd name="connsiteY1" fmla="*/ 0 h 668740"/>
                <a:gd name="connsiteX2" fmla="*/ 6857614 w 6857614"/>
                <a:gd name="connsiteY2" fmla="*/ 668740 h 668740"/>
                <a:gd name="connsiteX3" fmla="*/ 0 w 6857614"/>
                <a:gd name="connsiteY3" fmla="*/ 668740 h 668740"/>
                <a:gd name="connsiteX4" fmla="*/ 0 w 6857614"/>
                <a:gd name="connsiteY4" fmla="*/ 0 h 668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7614" h="668740">
                  <a:moveTo>
                    <a:pt x="0" y="0"/>
                  </a:moveTo>
                  <a:lnTo>
                    <a:pt x="6248014" y="0"/>
                  </a:lnTo>
                  <a:lnTo>
                    <a:pt x="6857614" y="668740"/>
                  </a:lnTo>
                  <a:lnTo>
                    <a:pt x="0" y="668740"/>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895350">
                <a:buSzPct val="120000"/>
                <a:defRPr/>
              </a:pPr>
              <a:r>
                <a:rPr lang="en-US" sz="1000" b="1" dirty="0">
                  <a:solidFill>
                    <a:schemeClr val="bg2">
                      <a:lumMod val="10000"/>
                    </a:schemeClr>
                  </a:solidFill>
                  <a:latin typeface="Open Sans" panose="020B0606030504020204" pitchFamily="34" charset="0"/>
                  <a:ea typeface="Open Sans" panose="020B0606030504020204" pitchFamily="34" charset="0"/>
                  <a:cs typeface="Open Sans" panose="020B0606030504020204" pitchFamily="34" charset="0"/>
                </a:rPr>
                <a:t>COMPANY DESCRIPTION</a:t>
              </a:r>
            </a:p>
          </p:txBody>
        </p:sp>
        <p:cxnSp>
          <p:nvCxnSpPr>
            <p:cNvPr id="60" name="Straight Connector 59">
              <a:extLst>
                <a:ext uri="{FF2B5EF4-FFF2-40B4-BE49-F238E27FC236}">
                  <a16:creationId xmlns:a16="http://schemas.microsoft.com/office/drawing/2014/main" id="{54781B6C-4FE4-46CF-A7C2-FABE3593ABAD}"/>
                </a:ext>
              </a:extLst>
            </p:cNvPr>
            <p:cNvCxnSpPr>
              <a:cxnSpLocks/>
              <a:stCxn id="59" idx="3"/>
            </p:cNvCxnSpPr>
            <p:nvPr/>
          </p:nvCxnSpPr>
          <p:spPr>
            <a:xfrm>
              <a:off x="6331980" y="1316678"/>
              <a:ext cx="8514601" cy="0"/>
            </a:xfrm>
            <a:prstGeom prst="line">
              <a:avLst/>
            </a:prstGeom>
            <a:grpFill/>
            <a:ln w="28575">
              <a:noFill/>
            </a:ln>
          </p:spPr>
          <p:style>
            <a:lnRef idx="1">
              <a:schemeClr val="accent1"/>
            </a:lnRef>
            <a:fillRef idx="0">
              <a:schemeClr val="accent1"/>
            </a:fillRef>
            <a:effectRef idx="0">
              <a:schemeClr val="accent1"/>
            </a:effectRef>
            <a:fontRef idx="minor">
              <a:schemeClr val="tx1"/>
            </a:fontRef>
          </p:style>
        </p:cxnSp>
      </p:grpSp>
      <p:sp>
        <p:nvSpPr>
          <p:cNvPr id="32" name="Rectangle 31">
            <a:extLst>
              <a:ext uri="{FF2B5EF4-FFF2-40B4-BE49-F238E27FC236}">
                <a16:creationId xmlns:a16="http://schemas.microsoft.com/office/drawing/2014/main" id="{4898CD61-1053-4130-A45C-31824FC1846F}"/>
              </a:ext>
            </a:extLst>
          </p:cNvPr>
          <p:cNvSpPr/>
          <p:nvPr/>
        </p:nvSpPr>
        <p:spPr>
          <a:xfrm>
            <a:off x="0" y="676939"/>
            <a:ext cx="9144000" cy="46131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4" name="Group 63">
            <a:extLst>
              <a:ext uri="{FF2B5EF4-FFF2-40B4-BE49-F238E27FC236}">
                <a16:creationId xmlns:a16="http://schemas.microsoft.com/office/drawing/2014/main" id="{3AF439B4-AA79-4861-B362-13321EFCEDB0}"/>
              </a:ext>
            </a:extLst>
          </p:cNvPr>
          <p:cNvGrpSpPr/>
          <p:nvPr/>
        </p:nvGrpSpPr>
        <p:grpSpPr>
          <a:xfrm>
            <a:off x="5331120" y="1377371"/>
            <a:ext cx="3508830" cy="476658"/>
            <a:chOff x="629400" y="1086020"/>
            <a:chExt cx="8514600" cy="461311"/>
          </a:xfrm>
          <a:noFill/>
        </p:grpSpPr>
        <p:sp>
          <p:nvSpPr>
            <p:cNvPr id="65" name="Rectangle 2">
              <a:extLst>
                <a:ext uri="{FF2B5EF4-FFF2-40B4-BE49-F238E27FC236}">
                  <a16:creationId xmlns:a16="http://schemas.microsoft.com/office/drawing/2014/main" id="{862CC380-F425-4563-8E8E-8812A7E4E6BA}"/>
                </a:ext>
              </a:extLst>
            </p:cNvPr>
            <p:cNvSpPr/>
            <p:nvPr/>
          </p:nvSpPr>
          <p:spPr>
            <a:xfrm>
              <a:off x="629400" y="1086020"/>
              <a:ext cx="6857614" cy="461311"/>
            </a:xfrm>
            <a:custGeom>
              <a:avLst/>
              <a:gdLst>
                <a:gd name="connsiteX0" fmla="*/ 0 w 6857614"/>
                <a:gd name="connsiteY0" fmla="*/ 0 h 668740"/>
                <a:gd name="connsiteX1" fmla="*/ 6857614 w 6857614"/>
                <a:gd name="connsiteY1" fmla="*/ 0 h 668740"/>
                <a:gd name="connsiteX2" fmla="*/ 6857614 w 6857614"/>
                <a:gd name="connsiteY2" fmla="*/ 668740 h 668740"/>
                <a:gd name="connsiteX3" fmla="*/ 0 w 6857614"/>
                <a:gd name="connsiteY3" fmla="*/ 668740 h 668740"/>
                <a:gd name="connsiteX4" fmla="*/ 0 w 6857614"/>
                <a:gd name="connsiteY4" fmla="*/ 0 h 668740"/>
                <a:gd name="connsiteX0" fmla="*/ 0 w 6857614"/>
                <a:gd name="connsiteY0" fmla="*/ 0 h 668740"/>
                <a:gd name="connsiteX1" fmla="*/ 6248014 w 6857614"/>
                <a:gd name="connsiteY1" fmla="*/ 0 h 668740"/>
                <a:gd name="connsiteX2" fmla="*/ 6857614 w 6857614"/>
                <a:gd name="connsiteY2" fmla="*/ 668740 h 668740"/>
                <a:gd name="connsiteX3" fmla="*/ 0 w 6857614"/>
                <a:gd name="connsiteY3" fmla="*/ 668740 h 668740"/>
                <a:gd name="connsiteX4" fmla="*/ 0 w 6857614"/>
                <a:gd name="connsiteY4" fmla="*/ 0 h 668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7614" h="668740">
                  <a:moveTo>
                    <a:pt x="0" y="0"/>
                  </a:moveTo>
                  <a:lnTo>
                    <a:pt x="6248014" y="0"/>
                  </a:lnTo>
                  <a:lnTo>
                    <a:pt x="6857614" y="668740"/>
                  </a:lnTo>
                  <a:lnTo>
                    <a:pt x="0" y="668740"/>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895350">
                <a:buSzPct val="120000"/>
                <a:defRPr/>
              </a:pPr>
              <a:r>
                <a:rPr lang="en-US" sz="1000" b="1" dirty="0">
                  <a:solidFill>
                    <a:schemeClr val="bg2">
                      <a:lumMod val="10000"/>
                    </a:schemeClr>
                  </a:solidFill>
                  <a:latin typeface="Open Sans" panose="020B0606030504020204" pitchFamily="34" charset="0"/>
                  <a:ea typeface="Open Sans" panose="020B0606030504020204" pitchFamily="34" charset="0"/>
                  <a:cs typeface="Open Sans" panose="020B0606030504020204" pitchFamily="34" charset="0"/>
                </a:rPr>
                <a:t>PRODUCT PORTFOLIO</a:t>
              </a:r>
            </a:p>
          </p:txBody>
        </p:sp>
        <p:cxnSp>
          <p:nvCxnSpPr>
            <p:cNvPr id="66" name="Straight Connector 65">
              <a:extLst>
                <a:ext uri="{FF2B5EF4-FFF2-40B4-BE49-F238E27FC236}">
                  <a16:creationId xmlns:a16="http://schemas.microsoft.com/office/drawing/2014/main" id="{F6BE63CB-0C13-411E-BA8D-349C29227EF5}"/>
                </a:ext>
              </a:extLst>
            </p:cNvPr>
            <p:cNvCxnSpPr>
              <a:cxnSpLocks/>
              <a:stCxn id="65" idx="3"/>
            </p:cNvCxnSpPr>
            <p:nvPr/>
          </p:nvCxnSpPr>
          <p:spPr>
            <a:xfrm>
              <a:off x="629400" y="1547331"/>
              <a:ext cx="8514600" cy="0"/>
            </a:xfrm>
            <a:prstGeom prst="line">
              <a:avLst/>
            </a:prstGeom>
            <a:grpFill/>
            <a:ln w="28575">
              <a:noFill/>
            </a:ln>
          </p:spPr>
          <p:style>
            <a:lnRef idx="1">
              <a:schemeClr val="accent1"/>
            </a:lnRef>
            <a:fillRef idx="0">
              <a:schemeClr val="accent1"/>
            </a:fillRef>
            <a:effectRef idx="0">
              <a:schemeClr val="accent1"/>
            </a:effectRef>
            <a:fontRef idx="minor">
              <a:schemeClr val="tx1"/>
            </a:fontRef>
          </p:style>
        </p:cxnSp>
      </p:grpSp>
      <p:sp>
        <p:nvSpPr>
          <p:cNvPr id="16" name="Rectangle 15">
            <a:extLst>
              <a:ext uri="{FF2B5EF4-FFF2-40B4-BE49-F238E27FC236}">
                <a16:creationId xmlns:a16="http://schemas.microsoft.com/office/drawing/2014/main" id="{13D00588-ED01-4FCB-94E4-3272B98EBCCB}"/>
              </a:ext>
            </a:extLst>
          </p:cNvPr>
          <p:cNvSpPr/>
          <p:nvPr/>
        </p:nvSpPr>
        <p:spPr>
          <a:xfrm>
            <a:off x="676466" y="1635705"/>
            <a:ext cx="3740335" cy="32077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200000"/>
              </a:lnSpc>
            </a:pPr>
            <a:r>
              <a:rPr lang="en-US" sz="1000" b="1"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Business Overview</a:t>
            </a:r>
            <a:r>
              <a:rPr lang="en-US" sz="10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a:t>
            </a:r>
          </a:p>
          <a:p>
            <a:pPr marL="171450" indent="-171450" algn="just">
              <a:lnSpc>
                <a:spcPct val="150000"/>
              </a:lnSpc>
              <a:buFont typeface="Wingdings" panose="05000000000000000000" pitchFamily="2" charset="2"/>
              <a:buChar char="§"/>
            </a:pPr>
            <a:r>
              <a:rPr lang="en-US" sz="1000" dirty="0">
                <a:solidFill>
                  <a:schemeClr val="tx1"/>
                </a:solidFill>
                <a:latin typeface="Verdana" panose="020B0604030504040204" pitchFamily="34" charset="0"/>
                <a:ea typeface="Verdana" panose="020B0604030504040204" pitchFamily="34" charset="0"/>
              </a:rPr>
              <a:t>Mannok, formerly the QUINN group, is a business group headquartered in Derrylin, County Fermanagh, Northern </a:t>
            </a:r>
            <a:r>
              <a:rPr lang="en-US" sz="1000" dirty="0" err="1">
                <a:solidFill>
                  <a:schemeClr val="tx1"/>
                </a:solidFill>
                <a:latin typeface="Verdana" panose="020B0604030504040204" pitchFamily="34" charset="0"/>
                <a:ea typeface="Verdana" panose="020B0604030504040204" pitchFamily="34" charset="0"/>
              </a:rPr>
              <a:t>Ireland.T</a:t>
            </a:r>
            <a:endParaRPr lang="en-US" sz="1000" dirty="0">
              <a:solidFill>
                <a:schemeClr val="tx1"/>
              </a:solidFill>
              <a:latin typeface="Verdana" panose="020B0604030504040204" pitchFamily="34" charset="0"/>
              <a:ea typeface="Verdana" panose="020B0604030504040204" pitchFamily="34" charset="0"/>
            </a:endParaRPr>
          </a:p>
          <a:p>
            <a:pPr marL="171450" indent="-171450" algn="just">
              <a:lnSpc>
                <a:spcPct val="150000"/>
              </a:lnSpc>
              <a:buFont typeface="Wingdings" panose="05000000000000000000" pitchFamily="2" charset="2"/>
              <a:buChar char="§"/>
            </a:pPr>
            <a:r>
              <a:rPr lang="en-US" sz="1000" dirty="0">
                <a:solidFill>
                  <a:schemeClr val="tx1"/>
                </a:solidFill>
                <a:latin typeface="Verdana" panose="020B0604030504040204" pitchFamily="34" charset="0"/>
                <a:ea typeface="Verdana" panose="020B0604030504040204" pitchFamily="34" charset="0"/>
              </a:rPr>
              <a:t>The group has ventured into cement and concrete products, container </a:t>
            </a:r>
            <a:r>
              <a:rPr lang="en-US" sz="1000" dirty="0">
                <a:solidFill>
                  <a:schemeClr val="tx1"/>
                </a:solidFill>
                <a:latin typeface="Verdana" panose="020B0604030504040204" pitchFamily="34" charset="0"/>
                <a:ea typeface="Verdana" panose="020B0604030504040204" pitchFamily="34" charset="0"/>
                <a:hlinkClick r:id="rId4" tooltip="Glass">
                  <a:extLst>
                    <a:ext uri="{A12FA001-AC4F-418D-AE19-62706E023703}">
                      <ahyp:hlinkClr xmlns:ahyp="http://schemas.microsoft.com/office/drawing/2018/hyperlinkcolor" val="tx"/>
                    </a:ext>
                  </a:extLst>
                </a:hlinkClick>
              </a:rPr>
              <a:t>glass</a:t>
            </a:r>
            <a:r>
              <a:rPr lang="en-US" sz="1000" dirty="0">
                <a:solidFill>
                  <a:schemeClr val="tx1"/>
                </a:solidFill>
                <a:latin typeface="Verdana" panose="020B0604030504040204" pitchFamily="34" charset="0"/>
                <a:ea typeface="Verdana" panose="020B0604030504040204" pitchFamily="34" charset="0"/>
              </a:rPr>
              <a:t>, general insurance, radiators, plastics, hotels, and real estate</a:t>
            </a:r>
          </a:p>
          <a:p>
            <a:pPr marL="171450" indent="-171450" algn="just">
              <a:lnSpc>
                <a:spcPct val="150000"/>
              </a:lnSpc>
              <a:buFont typeface="Wingdings" panose="05000000000000000000" pitchFamily="2" charset="2"/>
              <a:buChar char="§"/>
            </a:pPr>
            <a:r>
              <a:rPr lang="en-US" sz="1000" dirty="0">
                <a:solidFill>
                  <a:schemeClr val="tx1"/>
                </a:solidFill>
                <a:latin typeface="Verdana" panose="020B0604030504040204" pitchFamily="34" charset="0"/>
                <a:ea typeface="Verdana" panose="020B0604030504040204" pitchFamily="34" charset="0"/>
              </a:rPr>
              <a:t>It was formed by Seán Quinn in 1973, developing from a small quarrying operation in Derrylin into a large organization</a:t>
            </a:r>
          </a:p>
          <a:p>
            <a:pPr marL="171450" indent="-171450" algn="just">
              <a:lnSpc>
                <a:spcPct val="150000"/>
              </a:lnSpc>
              <a:buFont typeface="Wingdings" panose="05000000000000000000" pitchFamily="2" charset="2"/>
              <a:buChar char="§"/>
            </a:pPr>
            <a:r>
              <a:rPr lang="en-US" sz="1000" dirty="0">
                <a:solidFill>
                  <a:schemeClr val="tx1"/>
                </a:solidFill>
                <a:latin typeface="Verdana" panose="020B0604030504040204" pitchFamily="34" charset="0"/>
                <a:ea typeface="Verdana" panose="020B0604030504040204" pitchFamily="34" charset="0"/>
              </a:rPr>
              <a:t>Year of Establishment: 1989(first venture into the cement industry )</a:t>
            </a:r>
          </a:p>
          <a:p>
            <a:pPr>
              <a:lnSpc>
                <a:spcPct val="200000"/>
              </a:lnSpc>
            </a:pPr>
            <a:r>
              <a:rPr lang="en-US" sz="1000" b="1"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Total Number of Employees (2020)</a:t>
            </a:r>
            <a:r>
              <a:rPr lang="en-US" sz="10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 8000</a:t>
            </a:r>
          </a:p>
        </p:txBody>
      </p:sp>
      <p:sp>
        <p:nvSpPr>
          <p:cNvPr id="17" name="Rectangle 16">
            <a:extLst>
              <a:ext uri="{FF2B5EF4-FFF2-40B4-BE49-F238E27FC236}">
                <a16:creationId xmlns:a16="http://schemas.microsoft.com/office/drawing/2014/main" id="{61C163BA-5CF8-4655-ACBB-F152BC96CA7C}"/>
              </a:ext>
            </a:extLst>
          </p:cNvPr>
          <p:cNvSpPr/>
          <p:nvPr/>
        </p:nvSpPr>
        <p:spPr>
          <a:xfrm>
            <a:off x="5400151" y="1726956"/>
            <a:ext cx="4080843" cy="13994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50000"/>
              </a:lnSpc>
            </a:pPr>
            <a:r>
              <a:rPr lang="en-US" sz="1000" b="1"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Product Portfolio</a:t>
            </a:r>
            <a:r>
              <a:rPr lang="en-US" sz="10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a:t>
            </a:r>
          </a:p>
          <a:p>
            <a:pPr marL="171450" indent="-171450">
              <a:buFont typeface="Arial" panose="020B0604020202020204" pitchFamily="34" charset="0"/>
              <a:buChar char="•"/>
            </a:pPr>
            <a:r>
              <a:rPr lang="en-US" sz="10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Thermal Blocks</a:t>
            </a:r>
          </a:p>
          <a:p>
            <a:pPr marL="171450" indent="-171450">
              <a:buFont typeface="Arial" panose="020B0604020202020204" pitchFamily="34" charset="0"/>
              <a:buChar char="•"/>
            </a:pPr>
            <a:r>
              <a:rPr lang="en-US" sz="10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Roof Tiles</a:t>
            </a:r>
          </a:p>
          <a:p>
            <a:pPr marL="171450" indent="-171450">
              <a:buFont typeface="Arial" panose="020B0604020202020204" pitchFamily="34" charset="0"/>
              <a:buChar char="•"/>
            </a:pPr>
            <a:r>
              <a:rPr lang="en-US" sz="10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EPS &amp; PIR Insulation</a:t>
            </a:r>
          </a:p>
          <a:p>
            <a:pPr marL="171450" indent="-171450">
              <a:buFont typeface="Arial" panose="020B0604020202020204" pitchFamily="34" charset="0"/>
              <a:buChar char="•"/>
            </a:pPr>
            <a:r>
              <a:rPr lang="en-US" sz="1000" dirty="0" err="1">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Cemant</a:t>
            </a:r>
            <a:r>
              <a:rPr lang="en-US" sz="10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 &amp; Precast</a:t>
            </a:r>
          </a:p>
          <a:p>
            <a:pPr marL="171450" indent="-171450">
              <a:buFont typeface="Arial" panose="020B0604020202020204" pitchFamily="34" charset="0"/>
              <a:buChar char="•"/>
            </a:pPr>
            <a:r>
              <a:rPr lang="en-US" sz="10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Quarry &amp; Aggregate</a:t>
            </a:r>
          </a:p>
          <a:p>
            <a:endParaRPr lang="en-US" sz="10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endParaRPr>
          </a:p>
          <a:p>
            <a:r>
              <a:rPr lang="en-US" sz="1000" b="1"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Product Availability</a:t>
            </a:r>
            <a:endParaRPr lang="en-US" sz="10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endParaRPr>
          </a:p>
          <a:p>
            <a:pPr marL="171450" indent="-171450">
              <a:buFont typeface="Arial" panose="020B0604020202020204" pitchFamily="34" charset="0"/>
              <a:buChar char="•"/>
            </a:pPr>
            <a:r>
              <a:rPr lang="en-US" sz="10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Insulation Board</a:t>
            </a:r>
          </a:p>
          <a:p>
            <a:pPr marL="171450" indent="-171450">
              <a:buFont typeface="Arial" panose="020B0604020202020204" pitchFamily="34" charset="0"/>
              <a:buChar char="•"/>
            </a:pPr>
            <a:r>
              <a:rPr lang="en-US" sz="1000" dirty="0" err="1">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Aircrete</a:t>
            </a:r>
            <a:r>
              <a:rPr lang="en-US" sz="10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 Thermal Block</a:t>
            </a:r>
          </a:p>
          <a:p>
            <a:pPr marL="171450" indent="-171450">
              <a:buFont typeface="Arial" panose="020B0604020202020204" pitchFamily="34" charset="0"/>
              <a:buChar char="•"/>
            </a:pPr>
            <a:r>
              <a:rPr lang="en-US" sz="10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Concrete repair material</a:t>
            </a:r>
          </a:p>
        </p:txBody>
      </p:sp>
      <p:sp>
        <p:nvSpPr>
          <p:cNvPr id="18" name="Rectangle 17">
            <a:extLst>
              <a:ext uri="{FF2B5EF4-FFF2-40B4-BE49-F238E27FC236}">
                <a16:creationId xmlns:a16="http://schemas.microsoft.com/office/drawing/2014/main" id="{D467F647-01D5-4AB9-8F04-AA004ECC1167}"/>
              </a:ext>
            </a:extLst>
          </p:cNvPr>
          <p:cNvSpPr/>
          <p:nvPr/>
        </p:nvSpPr>
        <p:spPr>
          <a:xfrm>
            <a:off x="5420401" y="3623819"/>
            <a:ext cx="3256291" cy="9485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50000"/>
              </a:lnSpc>
            </a:pPr>
            <a:r>
              <a:rPr lang="en-US" sz="1000" b="1"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Key Industries Served</a:t>
            </a:r>
            <a:endParaRPr lang="en-US" sz="10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endParaRPr>
          </a:p>
          <a:p>
            <a:pPr marL="171450" indent="-171450">
              <a:buFont typeface="Arial" panose="020B0604020202020204" pitchFamily="34" charset="0"/>
              <a:buChar char="•"/>
            </a:pPr>
            <a:r>
              <a:rPr lang="en-IN" sz="1000" b="0" i="0" dirty="0">
                <a:solidFill>
                  <a:srgbClr val="202122"/>
                </a:solidFill>
                <a:effectLst/>
                <a:latin typeface="Arial" panose="020B0604020202020204" pitchFamily="34" charset="0"/>
              </a:rPr>
              <a:t>Construction industry </a:t>
            </a:r>
          </a:p>
          <a:p>
            <a:pPr marL="171450" indent="-171450">
              <a:buFont typeface="Arial" panose="020B0604020202020204" pitchFamily="34" charset="0"/>
              <a:buChar char="•"/>
            </a:pPr>
            <a:r>
              <a:rPr lang="en-IN" sz="1000" dirty="0">
                <a:solidFill>
                  <a:srgbClr val="202122"/>
                </a:solidFill>
                <a:latin typeface="Arial" panose="020B0604020202020204" pitchFamily="34" charset="0"/>
              </a:rPr>
              <a:t>I</a:t>
            </a:r>
            <a:r>
              <a:rPr lang="en-IN" sz="1000" b="0" i="0" dirty="0">
                <a:solidFill>
                  <a:srgbClr val="202122"/>
                </a:solidFill>
                <a:effectLst/>
                <a:latin typeface="Arial" panose="020B0604020202020204" pitchFamily="34" charset="0"/>
              </a:rPr>
              <a:t>ndustrial building</a:t>
            </a:r>
            <a:endParaRPr lang="en-US" sz="10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endParaRPr>
          </a:p>
        </p:txBody>
      </p:sp>
      <p:sp>
        <p:nvSpPr>
          <p:cNvPr id="19" name="Rectangle 18">
            <a:extLst>
              <a:ext uri="{FF2B5EF4-FFF2-40B4-BE49-F238E27FC236}">
                <a16:creationId xmlns:a16="http://schemas.microsoft.com/office/drawing/2014/main" id="{D22A39F4-0A49-45D3-933A-D5B0D8BACE04}"/>
              </a:ext>
            </a:extLst>
          </p:cNvPr>
          <p:cNvSpPr/>
          <p:nvPr/>
        </p:nvSpPr>
        <p:spPr>
          <a:xfrm>
            <a:off x="5420401" y="4379961"/>
            <a:ext cx="3812881" cy="13886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50000"/>
              </a:lnSpc>
            </a:pPr>
            <a:r>
              <a:rPr lang="en-US" sz="1000" b="1"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Key Competitors:</a:t>
            </a:r>
            <a:endParaRPr lang="en-US" sz="10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endParaRPr>
          </a:p>
          <a:p>
            <a:pPr marL="171450" indent="-171450">
              <a:buFont typeface="Arial" panose="020B0604020202020204" pitchFamily="34" charset="0"/>
              <a:buChar char="•"/>
            </a:pPr>
            <a:r>
              <a:rPr lang="en-US" sz="10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H+H International</a:t>
            </a:r>
          </a:p>
          <a:p>
            <a:pPr marL="171450" indent="-171450">
              <a:buFont typeface="Arial" panose="020B0604020202020204" pitchFamily="34" charset="0"/>
              <a:buChar char="•"/>
            </a:pPr>
            <a:r>
              <a:rPr lang="en-US" sz="10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Xella</a:t>
            </a:r>
          </a:p>
          <a:p>
            <a:pPr marL="171450" indent="-171450">
              <a:buFont typeface="Arial" panose="020B0604020202020204" pitchFamily="34" charset="0"/>
              <a:buChar char="•"/>
            </a:pPr>
            <a:r>
              <a:rPr lang="en-US" sz="1000" dirty="0" err="1">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Solbet</a:t>
            </a:r>
            <a:endParaRPr lang="en-US" sz="10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endParaRPr>
          </a:p>
        </p:txBody>
      </p:sp>
      <p:sp>
        <p:nvSpPr>
          <p:cNvPr id="22" name="Rectangle 21">
            <a:extLst>
              <a:ext uri="{FF2B5EF4-FFF2-40B4-BE49-F238E27FC236}">
                <a16:creationId xmlns:a16="http://schemas.microsoft.com/office/drawing/2014/main" id="{5358A53E-3A96-4330-9757-A4ACB18AFC80}"/>
              </a:ext>
            </a:extLst>
          </p:cNvPr>
          <p:cNvSpPr/>
          <p:nvPr/>
        </p:nvSpPr>
        <p:spPr>
          <a:xfrm>
            <a:off x="5543870" y="5697938"/>
            <a:ext cx="2401314" cy="80635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r>
              <a:rPr lang="en-IN" sz="1000" b="0" i="0" dirty="0">
                <a:solidFill>
                  <a:schemeClr val="tx1"/>
                </a:solidFill>
                <a:effectLst/>
                <a:latin typeface="Verdana" panose="020B0604030504040204" pitchFamily="34" charset="0"/>
                <a:ea typeface="Verdana" panose="020B0604030504040204" pitchFamily="34" charset="0"/>
              </a:rPr>
              <a:t>187 </a:t>
            </a:r>
            <a:r>
              <a:rPr lang="en-IN" sz="1000" b="0" i="0" dirty="0" err="1">
                <a:solidFill>
                  <a:schemeClr val="tx1"/>
                </a:solidFill>
                <a:effectLst/>
                <a:latin typeface="Verdana" panose="020B0604030504040204" pitchFamily="34" charset="0"/>
                <a:ea typeface="Verdana" panose="020B0604030504040204" pitchFamily="34" charset="0"/>
              </a:rPr>
              <a:t>Ballyconnell</a:t>
            </a:r>
            <a:r>
              <a:rPr lang="en-IN" sz="1000" b="0" i="0" dirty="0">
                <a:solidFill>
                  <a:schemeClr val="tx1"/>
                </a:solidFill>
                <a:effectLst/>
                <a:latin typeface="Verdana" panose="020B0604030504040204" pitchFamily="34" charset="0"/>
                <a:ea typeface="Verdana" panose="020B0604030504040204" pitchFamily="34" charset="0"/>
              </a:rPr>
              <a:t> Road,</a:t>
            </a:r>
            <a:br>
              <a:rPr lang="en-IN" sz="1000" dirty="0">
                <a:solidFill>
                  <a:schemeClr val="tx1"/>
                </a:solidFill>
                <a:latin typeface="Verdana" panose="020B0604030504040204" pitchFamily="34" charset="0"/>
                <a:ea typeface="Verdana" panose="020B0604030504040204" pitchFamily="34" charset="0"/>
              </a:rPr>
            </a:br>
            <a:r>
              <a:rPr lang="en-IN" sz="1000" b="0" i="0" dirty="0" err="1">
                <a:solidFill>
                  <a:schemeClr val="tx1"/>
                </a:solidFill>
                <a:effectLst/>
                <a:latin typeface="Verdana" panose="020B0604030504040204" pitchFamily="34" charset="0"/>
                <a:ea typeface="Verdana" panose="020B0604030504040204" pitchFamily="34" charset="0"/>
              </a:rPr>
              <a:t>Derrylin</a:t>
            </a:r>
            <a:r>
              <a:rPr lang="en-IN" sz="1000" b="0" i="0" dirty="0">
                <a:solidFill>
                  <a:schemeClr val="tx1"/>
                </a:solidFill>
                <a:effectLst/>
                <a:latin typeface="Verdana" panose="020B0604030504040204" pitchFamily="34" charset="0"/>
                <a:ea typeface="Verdana" panose="020B0604030504040204" pitchFamily="34" charset="0"/>
              </a:rPr>
              <a:t>, Enniskillen,</a:t>
            </a:r>
            <a:br>
              <a:rPr lang="en-IN" sz="1000" dirty="0">
                <a:solidFill>
                  <a:schemeClr val="tx1"/>
                </a:solidFill>
                <a:latin typeface="Verdana" panose="020B0604030504040204" pitchFamily="34" charset="0"/>
                <a:ea typeface="Verdana" panose="020B0604030504040204" pitchFamily="34" charset="0"/>
              </a:rPr>
            </a:br>
            <a:r>
              <a:rPr lang="en-IN" sz="1000" b="0" i="0" dirty="0">
                <a:solidFill>
                  <a:schemeClr val="tx1"/>
                </a:solidFill>
                <a:effectLst/>
                <a:latin typeface="Verdana" panose="020B0604030504040204" pitchFamily="34" charset="0"/>
                <a:ea typeface="Verdana" panose="020B0604030504040204" pitchFamily="34" charset="0"/>
              </a:rPr>
              <a:t>Co. Fermanagh,</a:t>
            </a:r>
            <a:br>
              <a:rPr lang="en-IN" sz="1000" dirty="0">
                <a:solidFill>
                  <a:schemeClr val="tx1"/>
                </a:solidFill>
                <a:latin typeface="Verdana" panose="020B0604030504040204" pitchFamily="34" charset="0"/>
                <a:ea typeface="Verdana" panose="020B0604030504040204" pitchFamily="34" charset="0"/>
              </a:rPr>
            </a:br>
            <a:r>
              <a:rPr lang="en-IN" sz="1000" b="0" i="0" dirty="0">
                <a:solidFill>
                  <a:schemeClr val="tx1"/>
                </a:solidFill>
                <a:effectLst/>
                <a:latin typeface="Verdana" panose="020B0604030504040204" pitchFamily="34" charset="0"/>
                <a:ea typeface="Verdana" panose="020B0604030504040204" pitchFamily="34" charset="0"/>
              </a:rPr>
              <a:t>BT92 9GP </a:t>
            </a:r>
            <a:r>
              <a:rPr lang="en-US" sz="1000" dirty="0">
                <a:solidFill>
                  <a:schemeClr val="tx1"/>
                </a:solidFill>
                <a:latin typeface="Verdana" panose="020B0604030504040204" pitchFamily="34" charset="0"/>
                <a:ea typeface="Verdana" panose="020B0604030504040204" pitchFamily="34" charset="0"/>
                <a:cs typeface="Verdana" panose="020B0604030504040204" pitchFamily="34" charset="0"/>
              </a:rPr>
              <a:t>Tel: +</a:t>
            </a:r>
            <a:r>
              <a:rPr lang="nl-NL" sz="1000" b="0" i="0" dirty="0">
                <a:solidFill>
                  <a:schemeClr val="tx1"/>
                </a:solidFill>
                <a:effectLst/>
                <a:latin typeface="Verdana" panose="020B0604030504040204" pitchFamily="34" charset="0"/>
                <a:ea typeface="Verdana" panose="020B0604030504040204" pitchFamily="34" charset="0"/>
              </a:rPr>
              <a:t> 08000 322 122 (UK), 1800 322 122 (ROI)</a:t>
            </a:r>
            <a:endParaRPr lang="de-DE" sz="1000" dirty="0">
              <a:solidFill>
                <a:schemeClr val="tx1"/>
              </a:solidFill>
              <a:latin typeface="Verdana" panose="020B0604030504040204" pitchFamily="34" charset="0"/>
              <a:ea typeface="Verdana" panose="020B0604030504040204" pitchFamily="34" charset="0"/>
              <a:cs typeface="Verdana" panose="020B0604030504040204" pitchFamily="34" charset="0"/>
            </a:endParaRPr>
          </a:p>
          <a:p>
            <a:pPr algn="l"/>
            <a:endParaRPr lang="de-DE" sz="1000" b="0" i="0"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p:txBody>
      </p:sp>
      <p:sp>
        <p:nvSpPr>
          <p:cNvPr id="23" name="Rectangle 22">
            <a:extLst>
              <a:ext uri="{FF2B5EF4-FFF2-40B4-BE49-F238E27FC236}">
                <a16:creationId xmlns:a16="http://schemas.microsoft.com/office/drawing/2014/main" id="{D915386B-385A-40B9-B556-5A067229D007}"/>
              </a:ext>
            </a:extLst>
          </p:cNvPr>
          <p:cNvSpPr>
            <a:spLocks noChangeArrowheads="1"/>
          </p:cNvSpPr>
          <p:nvPr>
            <p:custDataLst>
              <p:tags r:id="rId1"/>
            </p:custDataLst>
          </p:nvPr>
        </p:nvSpPr>
        <p:spPr bwMode="auto">
          <a:xfrm>
            <a:off x="5400151" y="5550766"/>
            <a:ext cx="2955565" cy="217680"/>
          </a:xfrm>
          <a:prstGeom prst="rect">
            <a:avLst/>
          </a:prstGeom>
          <a:noFill/>
          <a:ln w="9525">
            <a:noFill/>
            <a:miter lim="800000"/>
            <a:headEnd/>
            <a:tailEnd/>
          </a:ln>
        </p:spPr>
        <p:txBody>
          <a:bodyPr lIns="0" tIns="0" rIns="0" bIns="0"/>
          <a:lstStyle/>
          <a:p>
            <a:pPr defTabSz="895350">
              <a:buSzPct val="120000"/>
              <a:defRPr/>
            </a:pPr>
            <a:r>
              <a:rPr lang="en-US" sz="1000" b="1" dirty="0">
                <a:solidFill>
                  <a:schemeClr val="bg2">
                    <a:lumMod val="10000"/>
                  </a:schemeClr>
                </a:solidFill>
                <a:latin typeface="Open Sans" panose="020B0606030504020204" pitchFamily="34" charset="0"/>
                <a:ea typeface="Open Sans" panose="020B0606030504020204" pitchFamily="34" charset="0"/>
                <a:cs typeface="Open Sans" panose="020B0606030504020204" pitchFamily="34" charset="0"/>
              </a:rPr>
              <a:t>COMPANY HEADQUARTERS LOCATION</a:t>
            </a:r>
          </a:p>
        </p:txBody>
      </p:sp>
      <p:sp>
        <p:nvSpPr>
          <p:cNvPr id="24" name="Teardrop 6">
            <a:extLst>
              <a:ext uri="{FF2B5EF4-FFF2-40B4-BE49-F238E27FC236}">
                <a16:creationId xmlns:a16="http://schemas.microsoft.com/office/drawing/2014/main" id="{68A214F3-DE6F-47F4-A6BE-C19D29AA5AD2}"/>
              </a:ext>
            </a:extLst>
          </p:cNvPr>
          <p:cNvSpPr/>
          <p:nvPr/>
        </p:nvSpPr>
        <p:spPr>
          <a:xfrm rot="8100000">
            <a:off x="7849746" y="5371979"/>
            <a:ext cx="419158" cy="419162"/>
          </a:xfrm>
          <a:custGeom>
            <a:avLst/>
            <a:gdLst/>
            <a:ahLst/>
            <a:cxnLst/>
            <a:rect l="l" t="t" r="r" b="b"/>
            <a:pathLst>
              <a:path w="2483832" h="2483835">
                <a:moveTo>
                  <a:pt x="657616" y="1826218"/>
                </a:moveTo>
                <a:cubicBezTo>
                  <a:pt x="806520" y="1975122"/>
                  <a:pt x="1047940" y="1975122"/>
                  <a:pt x="1196844" y="1826218"/>
                </a:cubicBezTo>
                <a:cubicBezTo>
                  <a:pt x="1345748" y="1677314"/>
                  <a:pt x="1345748" y="1435894"/>
                  <a:pt x="1196844" y="1286990"/>
                </a:cubicBezTo>
                <a:cubicBezTo>
                  <a:pt x="1047940" y="1138086"/>
                  <a:pt x="806520" y="1138086"/>
                  <a:pt x="657616" y="1286990"/>
                </a:cubicBezTo>
                <a:cubicBezTo>
                  <a:pt x="508712" y="1435894"/>
                  <a:pt x="508712" y="1677314"/>
                  <a:pt x="657616" y="1826218"/>
                </a:cubicBezTo>
                <a:close/>
                <a:moveTo>
                  <a:pt x="293335" y="2190500"/>
                </a:moveTo>
                <a:cubicBezTo>
                  <a:pt x="112098" y="2009262"/>
                  <a:pt x="0" y="1758885"/>
                  <a:pt x="0" y="1482325"/>
                </a:cubicBezTo>
                <a:cubicBezTo>
                  <a:pt x="0" y="929206"/>
                  <a:pt x="459290" y="590078"/>
                  <a:pt x="1001509" y="480815"/>
                </a:cubicBezTo>
                <a:cubicBezTo>
                  <a:pt x="1569704" y="366317"/>
                  <a:pt x="1861757" y="259925"/>
                  <a:pt x="2483832" y="0"/>
                </a:cubicBezTo>
                <a:cubicBezTo>
                  <a:pt x="2230640" y="682694"/>
                  <a:pt x="2130986" y="873716"/>
                  <a:pt x="2003018" y="1482325"/>
                </a:cubicBezTo>
                <a:cubicBezTo>
                  <a:pt x="1901990" y="2042180"/>
                  <a:pt x="1554627" y="2483835"/>
                  <a:pt x="1001509" y="2483835"/>
                </a:cubicBezTo>
                <a:cubicBezTo>
                  <a:pt x="724950" y="2483835"/>
                  <a:pt x="474573" y="2371737"/>
                  <a:pt x="293335" y="2190500"/>
                </a:cubicBezTo>
                <a:close/>
              </a:path>
            </a:pathLst>
          </a:custGeom>
          <a:solidFill>
            <a:srgbClr val="004D9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accent1">
                  <a:lumMod val="75000"/>
                </a:schemeClr>
              </a:solidFill>
            </a:endParaRPr>
          </a:p>
        </p:txBody>
      </p:sp>
      <p:pic>
        <p:nvPicPr>
          <p:cNvPr id="11268" name="Picture 4" descr="Aircrete Blocks from Mannok">
            <a:extLst>
              <a:ext uri="{FF2B5EF4-FFF2-40B4-BE49-F238E27FC236}">
                <a16:creationId xmlns:a16="http://schemas.microsoft.com/office/drawing/2014/main" id="{96E67631-4829-4A19-897C-0079163FA9A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3530" y="676938"/>
            <a:ext cx="1428748" cy="5592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568150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4898CD61-1053-4130-A45C-31824FC1846F}"/>
              </a:ext>
            </a:extLst>
          </p:cNvPr>
          <p:cNvSpPr/>
          <p:nvPr/>
        </p:nvSpPr>
        <p:spPr>
          <a:xfrm>
            <a:off x="0" y="676939"/>
            <a:ext cx="9144000" cy="46131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Rectangle 62">
            <a:extLst>
              <a:ext uri="{FF2B5EF4-FFF2-40B4-BE49-F238E27FC236}">
                <a16:creationId xmlns:a16="http://schemas.microsoft.com/office/drawing/2014/main" id="{56D075D9-7D83-46C1-B68D-8A0CEE333C1D}"/>
              </a:ext>
            </a:extLst>
          </p:cNvPr>
          <p:cNvSpPr/>
          <p:nvPr/>
        </p:nvSpPr>
        <p:spPr>
          <a:xfrm>
            <a:off x="133350" y="674262"/>
            <a:ext cx="2763850" cy="6368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FB20E5FD-918C-4701-9890-3A2D64325807}"/>
              </a:ext>
            </a:extLst>
          </p:cNvPr>
          <p:cNvGrpSpPr/>
          <p:nvPr/>
        </p:nvGrpSpPr>
        <p:grpSpPr>
          <a:xfrm>
            <a:off x="667458" y="1360014"/>
            <a:ext cx="3508830" cy="476658"/>
            <a:chOff x="1872652" y="910722"/>
            <a:chExt cx="8514600" cy="461311"/>
          </a:xfrm>
          <a:noFill/>
        </p:grpSpPr>
        <p:sp>
          <p:nvSpPr>
            <p:cNvPr id="24" name="Rectangle 2">
              <a:extLst>
                <a:ext uri="{FF2B5EF4-FFF2-40B4-BE49-F238E27FC236}">
                  <a16:creationId xmlns:a16="http://schemas.microsoft.com/office/drawing/2014/main" id="{FFEEB91A-6063-42D9-A88F-204246F0BA8C}"/>
                </a:ext>
              </a:extLst>
            </p:cNvPr>
            <p:cNvSpPr/>
            <p:nvPr/>
          </p:nvSpPr>
          <p:spPr>
            <a:xfrm>
              <a:off x="1872652" y="910722"/>
              <a:ext cx="6857614" cy="461311"/>
            </a:xfrm>
            <a:custGeom>
              <a:avLst/>
              <a:gdLst>
                <a:gd name="connsiteX0" fmla="*/ 0 w 6857614"/>
                <a:gd name="connsiteY0" fmla="*/ 0 h 668740"/>
                <a:gd name="connsiteX1" fmla="*/ 6857614 w 6857614"/>
                <a:gd name="connsiteY1" fmla="*/ 0 h 668740"/>
                <a:gd name="connsiteX2" fmla="*/ 6857614 w 6857614"/>
                <a:gd name="connsiteY2" fmla="*/ 668740 h 668740"/>
                <a:gd name="connsiteX3" fmla="*/ 0 w 6857614"/>
                <a:gd name="connsiteY3" fmla="*/ 668740 h 668740"/>
                <a:gd name="connsiteX4" fmla="*/ 0 w 6857614"/>
                <a:gd name="connsiteY4" fmla="*/ 0 h 668740"/>
                <a:gd name="connsiteX0" fmla="*/ 0 w 6857614"/>
                <a:gd name="connsiteY0" fmla="*/ 0 h 668740"/>
                <a:gd name="connsiteX1" fmla="*/ 6248014 w 6857614"/>
                <a:gd name="connsiteY1" fmla="*/ 0 h 668740"/>
                <a:gd name="connsiteX2" fmla="*/ 6857614 w 6857614"/>
                <a:gd name="connsiteY2" fmla="*/ 668740 h 668740"/>
                <a:gd name="connsiteX3" fmla="*/ 0 w 6857614"/>
                <a:gd name="connsiteY3" fmla="*/ 668740 h 668740"/>
                <a:gd name="connsiteX4" fmla="*/ 0 w 6857614"/>
                <a:gd name="connsiteY4" fmla="*/ 0 h 668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7614" h="668740">
                  <a:moveTo>
                    <a:pt x="0" y="0"/>
                  </a:moveTo>
                  <a:lnTo>
                    <a:pt x="6248014" y="0"/>
                  </a:lnTo>
                  <a:lnTo>
                    <a:pt x="6857614" y="668740"/>
                  </a:lnTo>
                  <a:lnTo>
                    <a:pt x="0" y="668740"/>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895350">
                <a:buSzPct val="120000"/>
                <a:defRPr/>
              </a:pPr>
              <a:r>
                <a:rPr lang="en-US" sz="1000" b="1" dirty="0">
                  <a:solidFill>
                    <a:schemeClr val="bg2">
                      <a:lumMod val="10000"/>
                    </a:schemeClr>
                  </a:solidFill>
                  <a:latin typeface="Open Sans" panose="020B0606030504020204" pitchFamily="34" charset="0"/>
                  <a:ea typeface="Open Sans" panose="020B0606030504020204" pitchFamily="34" charset="0"/>
                  <a:cs typeface="Open Sans" panose="020B0606030504020204" pitchFamily="34" charset="0"/>
                </a:rPr>
                <a:t>RECENT DEVELOPMENTS</a:t>
              </a:r>
            </a:p>
          </p:txBody>
        </p:sp>
        <p:cxnSp>
          <p:nvCxnSpPr>
            <p:cNvPr id="25" name="Straight Connector 24">
              <a:extLst>
                <a:ext uri="{FF2B5EF4-FFF2-40B4-BE49-F238E27FC236}">
                  <a16:creationId xmlns:a16="http://schemas.microsoft.com/office/drawing/2014/main" id="{8112992C-70C8-48CF-A43E-3FC1016528CD}"/>
                </a:ext>
              </a:extLst>
            </p:cNvPr>
            <p:cNvCxnSpPr>
              <a:cxnSpLocks/>
              <a:stCxn id="24" idx="3"/>
            </p:cNvCxnSpPr>
            <p:nvPr/>
          </p:nvCxnSpPr>
          <p:spPr>
            <a:xfrm>
              <a:off x="1872652" y="1372033"/>
              <a:ext cx="8514600" cy="0"/>
            </a:xfrm>
            <a:prstGeom prst="line">
              <a:avLst/>
            </a:prstGeom>
            <a:grpFill/>
            <a:ln w="28575">
              <a:noFill/>
            </a:ln>
          </p:spPr>
          <p:style>
            <a:lnRef idx="1">
              <a:schemeClr val="accent1"/>
            </a:lnRef>
            <a:fillRef idx="0">
              <a:schemeClr val="accent1"/>
            </a:fillRef>
            <a:effectRef idx="0">
              <a:schemeClr val="accent1"/>
            </a:effectRef>
            <a:fontRef idx="minor">
              <a:schemeClr val="tx1"/>
            </a:fontRef>
          </p:style>
        </p:cxnSp>
      </p:grpSp>
      <p:grpSp>
        <p:nvGrpSpPr>
          <p:cNvPr id="26" name="Group 25">
            <a:extLst>
              <a:ext uri="{FF2B5EF4-FFF2-40B4-BE49-F238E27FC236}">
                <a16:creationId xmlns:a16="http://schemas.microsoft.com/office/drawing/2014/main" id="{8A37CA20-DBB6-4AEB-BFC6-F0E41923D069}"/>
              </a:ext>
            </a:extLst>
          </p:cNvPr>
          <p:cNvGrpSpPr/>
          <p:nvPr/>
        </p:nvGrpSpPr>
        <p:grpSpPr>
          <a:xfrm>
            <a:off x="5598928" y="1387861"/>
            <a:ext cx="3508830" cy="476658"/>
            <a:chOff x="2248184" y="937674"/>
            <a:chExt cx="8514600" cy="461311"/>
          </a:xfrm>
          <a:noFill/>
        </p:grpSpPr>
        <p:sp>
          <p:nvSpPr>
            <p:cNvPr id="27" name="Rectangle 2">
              <a:extLst>
                <a:ext uri="{FF2B5EF4-FFF2-40B4-BE49-F238E27FC236}">
                  <a16:creationId xmlns:a16="http://schemas.microsoft.com/office/drawing/2014/main" id="{623BDA86-9340-47F2-B9BC-F4C80D61A1C9}"/>
                </a:ext>
              </a:extLst>
            </p:cNvPr>
            <p:cNvSpPr/>
            <p:nvPr/>
          </p:nvSpPr>
          <p:spPr>
            <a:xfrm>
              <a:off x="2248184" y="937674"/>
              <a:ext cx="6857614" cy="461311"/>
            </a:xfrm>
            <a:custGeom>
              <a:avLst/>
              <a:gdLst>
                <a:gd name="connsiteX0" fmla="*/ 0 w 6857614"/>
                <a:gd name="connsiteY0" fmla="*/ 0 h 668740"/>
                <a:gd name="connsiteX1" fmla="*/ 6857614 w 6857614"/>
                <a:gd name="connsiteY1" fmla="*/ 0 h 668740"/>
                <a:gd name="connsiteX2" fmla="*/ 6857614 w 6857614"/>
                <a:gd name="connsiteY2" fmla="*/ 668740 h 668740"/>
                <a:gd name="connsiteX3" fmla="*/ 0 w 6857614"/>
                <a:gd name="connsiteY3" fmla="*/ 668740 h 668740"/>
                <a:gd name="connsiteX4" fmla="*/ 0 w 6857614"/>
                <a:gd name="connsiteY4" fmla="*/ 0 h 668740"/>
                <a:gd name="connsiteX0" fmla="*/ 0 w 6857614"/>
                <a:gd name="connsiteY0" fmla="*/ 0 h 668740"/>
                <a:gd name="connsiteX1" fmla="*/ 6248014 w 6857614"/>
                <a:gd name="connsiteY1" fmla="*/ 0 h 668740"/>
                <a:gd name="connsiteX2" fmla="*/ 6857614 w 6857614"/>
                <a:gd name="connsiteY2" fmla="*/ 668740 h 668740"/>
                <a:gd name="connsiteX3" fmla="*/ 0 w 6857614"/>
                <a:gd name="connsiteY3" fmla="*/ 668740 h 668740"/>
                <a:gd name="connsiteX4" fmla="*/ 0 w 6857614"/>
                <a:gd name="connsiteY4" fmla="*/ 0 h 668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7614" h="668740">
                  <a:moveTo>
                    <a:pt x="0" y="0"/>
                  </a:moveTo>
                  <a:lnTo>
                    <a:pt x="6248014" y="0"/>
                  </a:lnTo>
                  <a:lnTo>
                    <a:pt x="6857614" y="668740"/>
                  </a:lnTo>
                  <a:lnTo>
                    <a:pt x="0" y="668740"/>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895350">
                <a:buSzPct val="120000"/>
                <a:defRPr/>
              </a:pPr>
              <a:r>
                <a:rPr lang="en-US" sz="1000" b="1" dirty="0">
                  <a:solidFill>
                    <a:schemeClr val="bg2">
                      <a:lumMod val="10000"/>
                    </a:schemeClr>
                  </a:solidFill>
                  <a:latin typeface="Open Sans" panose="020B0606030504020204" pitchFamily="34" charset="0"/>
                  <a:ea typeface="Open Sans" panose="020B0606030504020204" pitchFamily="34" charset="0"/>
                  <a:cs typeface="Open Sans" panose="020B0606030504020204" pitchFamily="34" charset="0"/>
                </a:rPr>
                <a:t>GROWTH STRATEGIES</a:t>
              </a:r>
            </a:p>
          </p:txBody>
        </p:sp>
        <p:cxnSp>
          <p:nvCxnSpPr>
            <p:cNvPr id="28" name="Straight Connector 27">
              <a:extLst>
                <a:ext uri="{FF2B5EF4-FFF2-40B4-BE49-F238E27FC236}">
                  <a16:creationId xmlns:a16="http://schemas.microsoft.com/office/drawing/2014/main" id="{9CAF89F1-1B55-4DA8-92FC-D61F3D9B90C9}"/>
                </a:ext>
              </a:extLst>
            </p:cNvPr>
            <p:cNvCxnSpPr>
              <a:cxnSpLocks/>
              <a:stCxn id="27" idx="3"/>
            </p:cNvCxnSpPr>
            <p:nvPr/>
          </p:nvCxnSpPr>
          <p:spPr>
            <a:xfrm>
              <a:off x="2248184" y="1398985"/>
              <a:ext cx="8514600" cy="0"/>
            </a:xfrm>
            <a:prstGeom prst="line">
              <a:avLst/>
            </a:prstGeom>
            <a:grpFill/>
            <a:ln w="28575">
              <a:noFill/>
            </a:ln>
          </p:spPr>
          <p:style>
            <a:lnRef idx="1">
              <a:schemeClr val="accent1"/>
            </a:lnRef>
            <a:fillRef idx="0">
              <a:schemeClr val="accent1"/>
            </a:fillRef>
            <a:effectRef idx="0">
              <a:schemeClr val="accent1"/>
            </a:effectRef>
            <a:fontRef idx="minor">
              <a:schemeClr val="tx1"/>
            </a:fontRef>
          </p:style>
        </p:cxnSp>
      </p:grpSp>
      <p:sp>
        <p:nvSpPr>
          <p:cNvPr id="14" name="Rectangle 13">
            <a:extLst>
              <a:ext uri="{FF2B5EF4-FFF2-40B4-BE49-F238E27FC236}">
                <a16:creationId xmlns:a16="http://schemas.microsoft.com/office/drawing/2014/main" id="{3AC4771F-1816-47FB-8BC2-B6BFBE91AB69}"/>
              </a:ext>
            </a:extLst>
          </p:cNvPr>
          <p:cNvSpPr/>
          <p:nvPr/>
        </p:nvSpPr>
        <p:spPr>
          <a:xfrm>
            <a:off x="166807" y="1771218"/>
            <a:ext cx="4405193" cy="32782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1450" indent="-171450" algn="just">
              <a:lnSpc>
                <a:spcPct val="150000"/>
              </a:lnSpc>
              <a:buFont typeface="Wingdings" panose="05000000000000000000" pitchFamily="2" charset="2"/>
              <a:buChar char="§"/>
            </a:pPr>
            <a:r>
              <a:rPr lang="en-US" sz="1000" b="0" i="0" dirty="0">
                <a:solidFill>
                  <a:srgbClr val="231F20"/>
                </a:solidFill>
                <a:effectLst/>
                <a:latin typeface="Open Sans" panose="020B0606030504020204" pitchFamily="34" charset="0"/>
              </a:rPr>
              <a:t>Rebranding to Mannok marks 5-year transformation and investment programme that has repositioned the business as a provider of increasingly sophisticated and sustainable building and packaging solutions, supporting an increase in sales of over 30 per cent during the period (Earnings (EBITDA) increased from €26.4m to €26.6m, despite Brexit H2 challenges</a:t>
            </a:r>
          </a:p>
          <a:p>
            <a:pPr marL="171450" indent="-171450" algn="just">
              <a:lnSpc>
                <a:spcPct val="150000"/>
              </a:lnSpc>
              <a:buFont typeface="Wingdings" panose="05000000000000000000" pitchFamily="2" charset="2"/>
              <a:buChar char="§"/>
            </a:pPr>
            <a:r>
              <a:rPr lang="en-US" sz="1000" b="0" i="0" dirty="0">
                <a:solidFill>
                  <a:srgbClr val="231F20"/>
                </a:solidFill>
                <a:effectLst/>
                <a:latin typeface="Open Sans" panose="020B0606030504020204" pitchFamily="34" charset="0"/>
              </a:rPr>
              <a:t>Mannok work on achieving true operational excellence, as per company, it is not enough to make improvements once. It must be an ongoing process, where the business continually strives to improve how it operates and seeks to do everything better. operating performance for the 12 months ended 31 December 2019 showed another increase in earnings (EBITDA – Earnings Before Interest, Tax Depreciation &amp; </a:t>
            </a:r>
            <a:r>
              <a:rPr lang="en-US" sz="1000" b="0" i="0" dirty="0" err="1">
                <a:solidFill>
                  <a:srgbClr val="231F20"/>
                </a:solidFill>
                <a:effectLst/>
                <a:latin typeface="Open Sans" panose="020B0606030504020204" pitchFamily="34" charset="0"/>
              </a:rPr>
              <a:t>Amortisation</a:t>
            </a:r>
            <a:r>
              <a:rPr lang="en-US" sz="1000" b="0" i="0" dirty="0">
                <a:solidFill>
                  <a:srgbClr val="231F20"/>
                </a:solidFill>
                <a:effectLst/>
                <a:latin typeface="Open Sans" panose="020B0606030504020204" pitchFamily="34" charset="0"/>
              </a:rPr>
              <a:t>) to €26.6m, with an investment increase to €11.5m.</a:t>
            </a:r>
          </a:p>
          <a:p>
            <a:pPr marL="171450" indent="-171450" algn="just">
              <a:lnSpc>
                <a:spcPct val="150000"/>
              </a:lnSpc>
              <a:buFont typeface="Wingdings" panose="05000000000000000000" pitchFamily="2" charset="2"/>
              <a:buChar char="§"/>
            </a:pPr>
            <a:r>
              <a:rPr lang="en-US" sz="1000" dirty="0" err="1">
                <a:solidFill>
                  <a:srgbClr val="231F20"/>
                </a:solidFill>
                <a:latin typeface="Open Sans" panose="020B0606030504020204" pitchFamily="34" charset="0"/>
              </a:rPr>
              <a:t>Mannok’s</a:t>
            </a:r>
            <a:r>
              <a:rPr lang="en-US" sz="1000" dirty="0">
                <a:solidFill>
                  <a:srgbClr val="231F20"/>
                </a:solidFill>
                <a:latin typeface="Open Sans" panose="020B0606030504020204" pitchFamily="34" charset="0"/>
              </a:rPr>
              <a:t> latest sustainability initiative reduces electricity use in its precast stairs curing process by 50% </a:t>
            </a:r>
          </a:p>
          <a:p>
            <a:pPr marL="171450" indent="-171450" algn="just">
              <a:lnSpc>
                <a:spcPct val="150000"/>
              </a:lnSpc>
              <a:buFont typeface="Wingdings" panose="05000000000000000000" pitchFamily="2" charset="2"/>
              <a:buChar char="§"/>
            </a:pPr>
            <a:endParaRPr lang="en-US" sz="1000" b="0" i="0" dirty="0">
              <a:solidFill>
                <a:srgbClr val="231F20"/>
              </a:solidFill>
              <a:effectLst/>
              <a:latin typeface="Open Sans" panose="020B0606030504020204" pitchFamily="34" charset="0"/>
            </a:endParaRPr>
          </a:p>
          <a:p>
            <a:pPr algn="just">
              <a:lnSpc>
                <a:spcPct val="150000"/>
              </a:lnSpc>
            </a:pPr>
            <a:endParaRPr lang="en-US" sz="10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endParaRPr>
          </a:p>
        </p:txBody>
      </p:sp>
      <p:sp>
        <p:nvSpPr>
          <p:cNvPr id="15" name="Rectangle 14">
            <a:extLst>
              <a:ext uri="{FF2B5EF4-FFF2-40B4-BE49-F238E27FC236}">
                <a16:creationId xmlns:a16="http://schemas.microsoft.com/office/drawing/2014/main" id="{14496D0B-E3D8-4824-9321-D2E74BC87276}"/>
              </a:ext>
            </a:extLst>
          </p:cNvPr>
          <p:cNvSpPr/>
          <p:nvPr/>
        </p:nvSpPr>
        <p:spPr>
          <a:xfrm>
            <a:off x="5022378" y="1785255"/>
            <a:ext cx="3999886" cy="13886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1450" indent="-171450" algn="just">
              <a:lnSpc>
                <a:spcPct val="150000"/>
              </a:lnSpc>
              <a:buFont typeface="Wingdings" panose="05000000000000000000" pitchFamily="2" charset="2"/>
              <a:buChar char="§"/>
            </a:pPr>
            <a:r>
              <a:rPr lang="en-US" sz="1000" dirty="0">
                <a:solidFill>
                  <a:schemeClr val="tx1"/>
                </a:solidFill>
                <a:latin typeface="Verdana" panose="020B0604030504040204" pitchFamily="34" charset="0"/>
                <a:ea typeface="Verdana" panose="020B0604030504040204" pitchFamily="34" charset="0"/>
                <a:cs typeface="Verdana" panose="020B0604030504040204" pitchFamily="34" charset="0"/>
              </a:rPr>
              <a:t>The Company has initiated efforts towards development of a sustainability roadmap</a:t>
            </a:r>
            <a:r>
              <a:rPr lang="en-US" sz="1000" b="0" i="0" dirty="0">
                <a:solidFill>
                  <a:schemeClr val="tx1"/>
                </a:solidFill>
                <a:effectLst/>
                <a:latin typeface="Verdana" panose="020B0604030504040204" pitchFamily="34" charset="0"/>
                <a:ea typeface="Verdana" panose="020B0604030504040204" pitchFamily="34" charset="0"/>
              </a:rPr>
              <a:t> throughout every part of their business.</a:t>
            </a:r>
          </a:p>
          <a:p>
            <a:pPr marL="171450" indent="-171450" algn="just">
              <a:lnSpc>
                <a:spcPct val="150000"/>
              </a:lnSpc>
              <a:buFont typeface="Wingdings" panose="05000000000000000000" pitchFamily="2" charset="2"/>
              <a:buChar char="§"/>
            </a:pPr>
            <a:r>
              <a:rPr lang="en-US" sz="1000" b="0" i="0" dirty="0">
                <a:solidFill>
                  <a:schemeClr val="tx1"/>
                </a:solidFill>
                <a:effectLst/>
                <a:latin typeface="Verdana" panose="020B0604030504040204" pitchFamily="34" charset="0"/>
                <a:ea typeface="Verdana" panose="020B0604030504040204" pitchFamily="34" charset="0"/>
              </a:rPr>
              <a:t>This core value coupled with  innovative spirit drives them relentless pursuit of environmental excellence constantly evolving through technical innovation,  providing pioneering, cost-effective construction solutions which are designed to meet the needs of any construction project</a:t>
            </a:r>
            <a:endParaRPr lang="en-US" sz="1000" dirty="0">
              <a:solidFill>
                <a:schemeClr val="tx1"/>
              </a:solidFill>
              <a:latin typeface="Verdana" panose="020B0604030504040204" pitchFamily="34" charset="0"/>
              <a:ea typeface="Verdana" panose="020B0604030504040204" pitchFamily="34" charset="0"/>
              <a:cs typeface="Verdana" panose="020B0604030504040204" pitchFamily="34" charset="0"/>
            </a:endParaRPr>
          </a:p>
          <a:p>
            <a:pPr marL="171450" indent="-171450" algn="just">
              <a:lnSpc>
                <a:spcPct val="150000"/>
              </a:lnSpc>
              <a:buFont typeface="Wingdings" panose="05000000000000000000" pitchFamily="2" charset="2"/>
              <a:buChar char="§"/>
            </a:pPr>
            <a:r>
              <a:rPr lang="en-US" sz="1000" b="0" i="0" dirty="0">
                <a:solidFill>
                  <a:schemeClr val="tx1"/>
                </a:solidFill>
                <a:effectLst/>
                <a:latin typeface="Verdana" panose="020B0604030504040204" pitchFamily="34" charset="0"/>
                <a:ea typeface="Verdana" panose="020B0604030504040204" pitchFamily="34" charset="0"/>
              </a:rPr>
              <a:t>Their core philosophy of producing high quality products and offering first-rate service at competitive prices, o showcase best practices in manufacturing for the UK, Ireland, and beyond</a:t>
            </a:r>
            <a:endParaRPr lang="en-US" sz="1000" dirty="0">
              <a:solidFill>
                <a:schemeClr val="tx1"/>
              </a:solidFill>
              <a:latin typeface="Verdana" panose="020B0604030504040204" pitchFamily="34" charset="0"/>
              <a:ea typeface="Verdana" panose="020B0604030504040204" pitchFamily="34" charset="0"/>
              <a:cs typeface="Verdana" panose="020B0604030504040204" pitchFamily="34" charset="0"/>
            </a:endParaRPr>
          </a:p>
          <a:p>
            <a:pPr algn="just">
              <a:lnSpc>
                <a:spcPts val="2200"/>
              </a:lnSpc>
            </a:pPr>
            <a:endParaRPr lang="en-US" sz="1000" dirty="0">
              <a:solidFill>
                <a:schemeClr val="tx1"/>
              </a:solidFill>
              <a:latin typeface="Verdana" panose="020B0604030504040204" pitchFamily="34" charset="0"/>
              <a:ea typeface="Verdana" panose="020B0604030504040204" pitchFamily="34" charset="0"/>
              <a:cs typeface="Verdana" panose="020B0604030504040204" pitchFamily="34" charset="0"/>
            </a:endParaRPr>
          </a:p>
        </p:txBody>
      </p:sp>
      <p:sp>
        <p:nvSpPr>
          <p:cNvPr id="19" name="Rectangle 18">
            <a:extLst>
              <a:ext uri="{FF2B5EF4-FFF2-40B4-BE49-F238E27FC236}">
                <a16:creationId xmlns:a16="http://schemas.microsoft.com/office/drawing/2014/main" id="{4D31DFEF-DA58-48B7-8688-E002D14C4CDC}"/>
              </a:ext>
            </a:extLst>
          </p:cNvPr>
          <p:cNvSpPr/>
          <p:nvPr/>
        </p:nvSpPr>
        <p:spPr>
          <a:xfrm>
            <a:off x="207595" y="5859071"/>
            <a:ext cx="1495325" cy="3804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1000" b="1"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8" name="Text Placeholder 3">
            <a:extLst>
              <a:ext uri="{FF2B5EF4-FFF2-40B4-BE49-F238E27FC236}">
                <a16:creationId xmlns:a16="http://schemas.microsoft.com/office/drawing/2014/main" id="{EA62A440-79BE-4A4D-9072-C8AD87B6D4F0}"/>
              </a:ext>
            </a:extLst>
          </p:cNvPr>
          <p:cNvSpPr>
            <a:spLocks noGrp="1"/>
          </p:cNvSpPr>
          <p:nvPr>
            <p:ph type="body" sz="quarter" idx="14"/>
          </p:nvPr>
        </p:nvSpPr>
        <p:spPr/>
        <p:txBody>
          <a:bodyPr>
            <a:normAutofit lnSpcReduction="10000"/>
          </a:bodyPr>
          <a:lstStyle/>
          <a:p>
            <a:pPr>
              <a:spcBef>
                <a:spcPts val="0"/>
              </a:spcBef>
            </a:pPr>
            <a:r>
              <a:rPr lang="nb-NO" dirty="0">
                <a:solidFill>
                  <a:schemeClr val="tx1">
                    <a:lumMod val="85000"/>
                    <a:lumOff val="15000"/>
                  </a:schemeClr>
                </a:solidFill>
              </a:rPr>
              <a:t>Competitor Profile </a:t>
            </a:r>
            <a:br>
              <a:rPr lang="nb-NO" dirty="0">
                <a:solidFill>
                  <a:schemeClr val="tx1">
                    <a:lumMod val="85000"/>
                    <a:lumOff val="15000"/>
                  </a:schemeClr>
                </a:solidFill>
              </a:rPr>
            </a:br>
            <a:r>
              <a:rPr lang="nb-NO" sz="1200" b="0" dirty="0">
                <a:solidFill>
                  <a:schemeClr val="tx1">
                    <a:lumMod val="85000"/>
                    <a:lumOff val="15000"/>
                  </a:schemeClr>
                </a:solidFill>
              </a:rPr>
              <a:t>(</a:t>
            </a:r>
            <a:r>
              <a:rPr lang="en-IN" sz="1200" b="0" dirty="0" err="1">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Mannok</a:t>
            </a:r>
            <a:r>
              <a:rPr lang="en-IN" sz="1200" b="0" dirty="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a:t>
            </a:r>
          </a:p>
        </p:txBody>
      </p:sp>
      <p:pic>
        <p:nvPicPr>
          <p:cNvPr id="9218" name="Picture 2" descr="Aircrete Blocks from Mannok">
            <a:extLst>
              <a:ext uri="{FF2B5EF4-FFF2-40B4-BE49-F238E27FC236}">
                <a16:creationId xmlns:a16="http://schemas.microsoft.com/office/drawing/2014/main" id="{A3BFB140-A2AA-4D58-84F5-638E4E77B8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3094" y="710358"/>
            <a:ext cx="1323006" cy="6775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877451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 Placeholder 3">
            <a:extLst>
              <a:ext uri="{FF2B5EF4-FFF2-40B4-BE49-F238E27FC236}">
                <a16:creationId xmlns:a16="http://schemas.microsoft.com/office/drawing/2014/main" id="{4361833B-334D-4AA4-BB92-FECBDAE3AF51}"/>
              </a:ext>
            </a:extLst>
          </p:cNvPr>
          <p:cNvSpPr>
            <a:spLocks noGrp="1"/>
          </p:cNvSpPr>
          <p:nvPr>
            <p:ph type="body" sz="quarter" idx="14"/>
          </p:nvPr>
        </p:nvSpPr>
        <p:spPr/>
        <p:txBody>
          <a:bodyPr>
            <a:normAutofit lnSpcReduction="10000"/>
          </a:bodyPr>
          <a:lstStyle/>
          <a:p>
            <a:pPr>
              <a:spcBef>
                <a:spcPts val="0"/>
              </a:spcBef>
            </a:pPr>
            <a:r>
              <a:rPr lang="nb-NO" dirty="0">
                <a:solidFill>
                  <a:schemeClr val="tx1">
                    <a:lumMod val="85000"/>
                    <a:lumOff val="15000"/>
                  </a:schemeClr>
                </a:solidFill>
              </a:rPr>
              <a:t>Competitor Profile</a:t>
            </a:r>
          </a:p>
          <a:p>
            <a:pPr>
              <a:spcBef>
                <a:spcPts val="0"/>
              </a:spcBef>
            </a:pPr>
            <a:r>
              <a:rPr lang="nb-NO" sz="1200" b="0" dirty="0">
                <a:solidFill>
                  <a:schemeClr val="tx1">
                    <a:lumMod val="85000"/>
                    <a:lumOff val="15000"/>
                  </a:schemeClr>
                </a:solidFill>
              </a:rPr>
              <a:t>(BAUROC)</a:t>
            </a:r>
          </a:p>
        </p:txBody>
      </p:sp>
      <p:grpSp>
        <p:nvGrpSpPr>
          <p:cNvPr id="58" name="Group 57">
            <a:extLst>
              <a:ext uri="{FF2B5EF4-FFF2-40B4-BE49-F238E27FC236}">
                <a16:creationId xmlns:a16="http://schemas.microsoft.com/office/drawing/2014/main" id="{54FA0EE0-0D7E-42E7-8EE0-075E1DD309BA}"/>
              </a:ext>
            </a:extLst>
          </p:cNvPr>
          <p:cNvGrpSpPr/>
          <p:nvPr/>
        </p:nvGrpSpPr>
        <p:grpSpPr>
          <a:xfrm>
            <a:off x="3650156" y="1094785"/>
            <a:ext cx="3508830" cy="476658"/>
            <a:chOff x="9110530" y="812535"/>
            <a:chExt cx="8514600" cy="461311"/>
          </a:xfrm>
          <a:noFill/>
        </p:grpSpPr>
        <p:sp>
          <p:nvSpPr>
            <p:cNvPr id="59" name="Rectangle 2">
              <a:extLst>
                <a:ext uri="{FF2B5EF4-FFF2-40B4-BE49-F238E27FC236}">
                  <a16:creationId xmlns:a16="http://schemas.microsoft.com/office/drawing/2014/main" id="{2C2CA754-8D84-4AC7-B40F-07638888A403}"/>
                </a:ext>
              </a:extLst>
            </p:cNvPr>
            <p:cNvSpPr/>
            <p:nvPr/>
          </p:nvSpPr>
          <p:spPr>
            <a:xfrm>
              <a:off x="9110530" y="812535"/>
              <a:ext cx="6857614" cy="461311"/>
            </a:xfrm>
            <a:custGeom>
              <a:avLst/>
              <a:gdLst>
                <a:gd name="connsiteX0" fmla="*/ 0 w 6857614"/>
                <a:gd name="connsiteY0" fmla="*/ 0 h 668740"/>
                <a:gd name="connsiteX1" fmla="*/ 6857614 w 6857614"/>
                <a:gd name="connsiteY1" fmla="*/ 0 h 668740"/>
                <a:gd name="connsiteX2" fmla="*/ 6857614 w 6857614"/>
                <a:gd name="connsiteY2" fmla="*/ 668740 h 668740"/>
                <a:gd name="connsiteX3" fmla="*/ 0 w 6857614"/>
                <a:gd name="connsiteY3" fmla="*/ 668740 h 668740"/>
                <a:gd name="connsiteX4" fmla="*/ 0 w 6857614"/>
                <a:gd name="connsiteY4" fmla="*/ 0 h 668740"/>
                <a:gd name="connsiteX0" fmla="*/ 0 w 6857614"/>
                <a:gd name="connsiteY0" fmla="*/ 0 h 668740"/>
                <a:gd name="connsiteX1" fmla="*/ 6248014 w 6857614"/>
                <a:gd name="connsiteY1" fmla="*/ 0 h 668740"/>
                <a:gd name="connsiteX2" fmla="*/ 6857614 w 6857614"/>
                <a:gd name="connsiteY2" fmla="*/ 668740 h 668740"/>
                <a:gd name="connsiteX3" fmla="*/ 0 w 6857614"/>
                <a:gd name="connsiteY3" fmla="*/ 668740 h 668740"/>
                <a:gd name="connsiteX4" fmla="*/ 0 w 6857614"/>
                <a:gd name="connsiteY4" fmla="*/ 0 h 668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7614" h="668740">
                  <a:moveTo>
                    <a:pt x="0" y="0"/>
                  </a:moveTo>
                  <a:lnTo>
                    <a:pt x="6248014" y="0"/>
                  </a:lnTo>
                  <a:lnTo>
                    <a:pt x="6857614" y="668740"/>
                  </a:lnTo>
                  <a:lnTo>
                    <a:pt x="0" y="668740"/>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895350">
                <a:buSzPct val="120000"/>
                <a:defRPr/>
              </a:pPr>
              <a:r>
                <a:rPr lang="en-US" sz="1000" b="1" dirty="0">
                  <a:solidFill>
                    <a:schemeClr val="bg2">
                      <a:lumMod val="10000"/>
                    </a:schemeClr>
                  </a:solidFill>
                  <a:latin typeface="Open Sans" panose="020B0606030504020204" pitchFamily="34" charset="0"/>
                  <a:ea typeface="Open Sans" panose="020B0606030504020204" pitchFamily="34" charset="0"/>
                  <a:cs typeface="Open Sans" panose="020B0606030504020204" pitchFamily="34" charset="0"/>
                </a:rPr>
                <a:t>COMPANY DESCRIPTION</a:t>
              </a:r>
            </a:p>
          </p:txBody>
        </p:sp>
        <p:cxnSp>
          <p:nvCxnSpPr>
            <p:cNvPr id="60" name="Straight Connector 59">
              <a:extLst>
                <a:ext uri="{FF2B5EF4-FFF2-40B4-BE49-F238E27FC236}">
                  <a16:creationId xmlns:a16="http://schemas.microsoft.com/office/drawing/2014/main" id="{54781B6C-4FE4-46CF-A7C2-FABE3593ABAD}"/>
                </a:ext>
              </a:extLst>
            </p:cNvPr>
            <p:cNvCxnSpPr>
              <a:cxnSpLocks/>
              <a:stCxn id="59" idx="3"/>
            </p:cNvCxnSpPr>
            <p:nvPr/>
          </p:nvCxnSpPr>
          <p:spPr>
            <a:xfrm>
              <a:off x="9110530" y="1273846"/>
              <a:ext cx="8514600" cy="0"/>
            </a:xfrm>
            <a:prstGeom prst="line">
              <a:avLst/>
            </a:prstGeom>
            <a:grpFill/>
            <a:ln w="28575">
              <a:noFill/>
            </a:ln>
          </p:spPr>
          <p:style>
            <a:lnRef idx="1">
              <a:schemeClr val="accent1"/>
            </a:lnRef>
            <a:fillRef idx="0">
              <a:schemeClr val="accent1"/>
            </a:fillRef>
            <a:effectRef idx="0">
              <a:schemeClr val="accent1"/>
            </a:effectRef>
            <a:fontRef idx="minor">
              <a:schemeClr val="tx1"/>
            </a:fontRef>
          </p:style>
        </p:cxnSp>
      </p:grpSp>
      <p:sp>
        <p:nvSpPr>
          <p:cNvPr id="32" name="Rectangle 31">
            <a:extLst>
              <a:ext uri="{FF2B5EF4-FFF2-40B4-BE49-F238E27FC236}">
                <a16:creationId xmlns:a16="http://schemas.microsoft.com/office/drawing/2014/main" id="{4898CD61-1053-4130-A45C-31824FC1846F}"/>
              </a:ext>
            </a:extLst>
          </p:cNvPr>
          <p:cNvSpPr/>
          <p:nvPr/>
        </p:nvSpPr>
        <p:spPr>
          <a:xfrm>
            <a:off x="0" y="676939"/>
            <a:ext cx="9144000" cy="46131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6" name="Straight Connector 65">
            <a:extLst>
              <a:ext uri="{FF2B5EF4-FFF2-40B4-BE49-F238E27FC236}">
                <a16:creationId xmlns:a16="http://schemas.microsoft.com/office/drawing/2014/main" id="{F6BE63CB-0C13-411E-BA8D-349C29227EF5}"/>
              </a:ext>
            </a:extLst>
          </p:cNvPr>
          <p:cNvCxnSpPr>
            <a:cxnSpLocks/>
          </p:cNvCxnSpPr>
          <p:nvPr/>
        </p:nvCxnSpPr>
        <p:spPr>
          <a:xfrm>
            <a:off x="5331120" y="1761265"/>
            <a:ext cx="3508830" cy="0"/>
          </a:xfrm>
          <a:prstGeom prst="line">
            <a:avLst/>
          </a:prstGeom>
          <a:noFill/>
          <a:ln w="28575">
            <a:noFill/>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13D00588-ED01-4FCB-94E4-3272B98EBCCB}"/>
              </a:ext>
            </a:extLst>
          </p:cNvPr>
          <p:cNvSpPr/>
          <p:nvPr/>
        </p:nvSpPr>
        <p:spPr>
          <a:xfrm>
            <a:off x="132586" y="1359742"/>
            <a:ext cx="5005712" cy="35543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200000"/>
              </a:lnSpc>
            </a:pPr>
            <a:r>
              <a:rPr lang="en-US" sz="1000" b="1"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Business Overview</a:t>
            </a:r>
            <a:r>
              <a:rPr lang="en-US" sz="10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a:t>
            </a:r>
          </a:p>
          <a:p>
            <a:pPr marL="171450" indent="-171450" algn="just">
              <a:lnSpc>
                <a:spcPct val="150000"/>
              </a:lnSpc>
              <a:buFont typeface="Arial" panose="020B0604020202020204" pitchFamily="34" charset="0"/>
              <a:buChar char="•"/>
            </a:pPr>
            <a:r>
              <a:rPr lang="en-US" sz="1000" dirty="0">
                <a:solidFill>
                  <a:schemeClr val="tx1"/>
                </a:solidFill>
                <a:latin typeface="Verdana" panose="020B0604030504040204" pitchFamily="34" charset="0"/>
                <a:ea typeface="Verdana" panose="020B0604030504040204" pitchFamily="34" charset="0"/>
              </a:rPr>
              <a:t>Bauroc is the largest producer of </a:t>
            </a:r>
            <a:r>
              <a:rPr lang="en-US" sz="1000" dirty="0" err="1">
                <a:solidFill>
                  <a:schemeClr val="tx1"/>
                </a:solidFill>
                <a:latin typeface="Verdana" panose="020B0604030504040204" pitchFamily="34" charset="0"/>
                <a:ea typeface="Verdana" panose="020B0604030504040204" pitchFamily="34" charset="0"/>
              </a:rPr>
              <a:t>aircrete</a:t>
            </a:r>
            <a:r>
              <a:rPr lang="en-US" sz="1000" dirty="0">
                <a:solidFill>
                  <a:schemeClr val="tx1"/>
                </a:solidFill>
                <a:latin typeface="Verdana" panose="020B0604030504040204" pitchFamily="34" charset="0"/>
                <a:ea typeface="Verdana" panose="020B0604030504040204" pitchFamily="34" charset="0"/>
              </a:rPr>
              <a:t> i.e. autoclaved aerated concrete (AAC) products in the Northern Europe</a:t>
            </a:r>
          </a:p>
          <a:p>
            <a:pPr marL="171450" indent="-171450" algn="just">
              <a:lnSpc>
                <a:spcPct val="150000"/>
              </a:lnSpc>
              <a:buFont typeface="Arial" panose="020B0604020202020204" pitchFamily="34" charset="0"/>
              <a:buChar char="•"/>
            </a:pPr>
            <a:r>
              <a:rPr lang="en-US" sz="1000" dirty="0">
                <a:solidFill>
                  <a:schemeClr val="tx1"/>
                </a:solidFill>
                <a:latin typeface="Verdana" panose="020B0604030504040204" pitchFamily="34" charset="0"/>
                <a:ea typeface="Verdana" panose="020B0604030504040204" pitchFamily="34" charset="0"/>
              </a:rPr>
              <a:t>Bauroc operates two state of the art AAC factories in Estonia and Latvia and sells its products in all Baltic and Nordic countries but also in Poland, Germany and Switzerland under “bauroc” and “ROCLITE” brand names.</a:t>
            </a:r>
          </a:p>
          <a:p>
            <a:pPr marL="171450" indent="-171450" algn="just">
              <a:lnSpc>
                <a:spcPct val="150000"/>
              </a:lnSpc>
              <a:buFont typeface="Arial" panose="020B0604020202020204" pitchFamily="34" charset="0"/>
              <a:buChar char="•"/>
            </a:pPr>
            <a:r>
              <a:rPr lang="en-US" sz="1000" dirty="0">
                <a:solidFill>
                  <a:schemeClr val="tx1"/>
                </a:solidFill>
                <a:latin typeface="Verdana" panose="020B0604030504040204" pitchFamily="34" charset="0"/>
                <a:ea typeface="Verdana" panose="020B0604030504040204" pitchFamily="34" charset="0"/>
              </a:rPr>
              <a:t>Bauroc products can be used everywhere in construction starting from private houses, but also in multistore, agricultural and industrial buildings. Word “</a:t>
            </a:r>
            <a:r>
              <a:rPr lang="en-US" sz="1000" dirty="0" err="1">
                <a:solidFill>
                  <a:schemeClr val="tx1"/>
                </a:solidFill>
                <a:latin typeface="Verdana" panose="020B0604030504040204" pitchFamily="34" charset="0"/>
                <a:ea typeface="Verdana" panose="020B0604030504040204" pitchFamily="34" charset="0"/>
              </a:rPr>
              <a:t>bau</a:t>
            </a:r>
            <a:r>
              <a:rPr lang="en-US" sz="1000" dirty="0">
                <a:solidFill>
                  <a:schemeClr val="tx1"/>
                </a:solidFill>
                <a:latin typeface="Verdana" panose="020B0604030504040204" pitchFamily="34" charset="0"/>
                <a:ea typeface="Verdana" panose="020B0604030504040204" pitchFamily="34" charset="0"/>
              </a:rPr>
              <a:t>” is “construction” in German language and second part of the word “roc” means, that we make all our products from ecological stone material – natural mineral-based autoclaved aerated concrete.</a:t>
            </a:r>
          </a:p>
          <a:p>
            <a:pPr marL="171450" indent="-171450" algn="just">
              <a:lnSpc>
                <a:spcPct val="150000"/>
              </a:lnSpc>
              <a:buFont typeface="Arial" panose="020B0604020202020204" pitchFamily="34" charset="0"/>
              <a:buChar char="•"/>
            </a:pPr>
            <a:r>
              <a:rPr lang="en-US" sz="1000" dirty="0">
                <a:solidFill>
                  <a:schemeClr val="tx1"/>
                </a:solidFill>
                <a:latin typeface="Verdana" panose="020B0604030504040204" pitchFamily="34" charset="0"/>
                <a:ea typeface="Verdana" panose="020B0604030504040204" pitchFamily="34" charset="0"/>
              </a:rPr>
              <a:t>Bauroc is long time member of European Autoclaved Aerated Concrete Association – EAACA</a:t>
            </a:r>
          </a:p>
        </p:txBody>
      </p:sp>
      <p:sp>
        <p:nvSpPr>
          <p:cNvPr id="17" name="Rectangle 16">
            <a:extLst>
              <a:ext uri="{FF2B5EF4-FFF2-40B4-BE49-F238E27FC236}">
                <a16:creationId xmlns:a16="http://schemas.microsoft.com/office/drawing/2014/main" id="{61C163BA-5CF8-4655-ACBB-F152BC96CA7C}"/>
              </a:ext>
            </a:extLst>
          </p:cNvPr>
          <p:cNvSpPr/>
          <p:nvPr/>
        </p:nvSpPr>
        <p:spPr>
          <a:xfrm>
            <a:off x="5297291" y="1416111"/>
            <a:ext cx="3714123" cy="22530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50000"/>
              </a:lnSpc>
            </a:pPr>
            <a:r>
              <a:rPr lang="en-US" sz="1000" b="1" dirty="0">
                <a:solidFill>
                  <a:schemeClr val="tx1"/>
                </a:solidFill>
                <a:latin typeface="Verdana" panose="020B0604030504040204" pitchFamily="34" charset="0"/>
                <a:ea typeface="Verdana" panose="020B0604030504040204" pitchFamily="34" charset="0"/>
                <a:cs typeface="Verdana" panose="020B0604030504040204" pitchFamily="34" charset="0"/>
              </a:rPr>
              <a:t>Product Portfolio</a:t>
            </a:r>
            <a:r>
              <a:rPr lang="en-US" sz="1000" dirty="0">
                <a:solidFill>
                  <a:schemeClr val="tx1"/>
                </a:solidFill>
                <a:latin typeface="Verdana" panose="020B0604030504040204" pitchFamily="34" charset="0"/>
                <a:ea typeface="Verdana" panose="020B0604030504040204" pitchFamily="34" charset="0"/>
                <a:cs typeface="Verdana" panose="020B0604030504040204" pitchFamily="34" charset="0"/>
              </a:rPr>
              <a:t>:</a:t>
            </a:r>
          </a:p>
          <a:p>
            <a:pPr marL="171450" indent="-171450">
              <a:lnSpc>
                <a:spcPct val="150000"/>
              </a:lnSpc>
              <a:buFont typeface="Arial" panose="020B0604020202020204" pitchFamily="34" charset="0"/>
              <a:buChar char="•"/>
            </a:pPr>
            <a:r>
              <a:rPr lang="en-US" sz="1000" b="0" i="0" dirty="0">
                <a:solidFill>
                  <a:schemeClr val="tx1"/>
                </a:solidFill>
                <a:effectLst/>
                <a:latin typeface="Verdana" panose="020B0604030504040204" pitchFamily="34" charset="0"/>
                <a:ea typeface="Verdana" panose="020B0604030504040204" pitchFamily="34" charset="0"/>
              </a:rPr>
              <a:t> block products, reinforced lintels</a:t>
            </a:r>
          </a:p>
          <a:p>
            <a:pPr marL="171450" indent="-171450">
              <a:lnSpc>
                <a:spcPct val="150000"/>
              </a:lnSpc>
              <a:buFont typeface="Arial" panose="020B0604020202020204" pitchFamily="34" charset="0"/>
              <a:buChar char="•"/>
            </a:pPr>
            <a:r>
              <a:rPr lang="en-US" sz="1000" b="0" i="0" dirty="0">
                <a:solidFill>
                  <a:schemeClr val="tx1"/>
                </a:solidFill>
                <a:effectLst/>
                <a:latin typeface="Verdana" panose="020B0604030504040204" pitchFamily="34" charset="0"/>
                <a:ea typeface="Verdana" panose="020B0604030504040204" pitchFamily="34" charset="0"/>
              </a:rPr>
              <a:t> large roof </a:t>
            </a:r>
            <a:endParaRPr lang="en-US" sz="1000" dirty="0">
              <a:solidFill>
                <a:schemeClr val="tx1"/>
              </a:solidFill>
              <a:latin typeface="Verdana" panose="020B0604030504040204" pitchFamily="34" charset="0"/>
              <a:ea typeface="Verdana" panose="020B0604030504040204" pitchFamily="34" charset="0"/>
            </a:endParaRPr>
          </a:p>
          <a:p>
            <a:pPr marL="171450" indent="-171450">
              <a:lnSpc>
                <a:spcPct val="150000"/>
              </a:lnSpc>
              <a:buFont typeface="Arial" panose="020B0604020202020204" pitchFamily="34" charset="0"/>
              <a:buChar char="•"/>
            </a:pPr>
            <a:r>
              <a:rPr lang="en-US" sz="1000" b="0" i="0" dirty="0">
                <a:solidFill>
                  <a:schemeClr val="tx1"/>
                </a:solidFill>
                <a:effectLst/>
                <a:latin typeface="Verdana" panose="020B0604030504040204" pitchFamily="34" charset="0"/>
                <a:ea typeface="Verdana" panose="020B0604030504040204" pitchFamily="34" charset="0"/>
              </a:rPr>
              <a:t>wall elements</a:t>
            </a:r>
          </a:p>
          <a:p>
            <a:pPr marL="171450" indent="-171450">
              <a:lnSpc>
                <a:spcPct val="150000"/>
              </a:lnSpc>
              <a:buFont typeface="Arial" panose="020B0604020202020204" pitchFamily="34" charset="0"/>
              <a:buChar char="•"/>
            </a:pPr>
            <a:r>
              <a:rPr lang="en-US" sz="1000" b="0" i="0" dirty="0">
                <a:solidFill>
                  <a:schemeClr val="tx1"/>
                </a:solidFill>
                <a:effectLst/>
                <a:latin typeface="Verdana" panose="020B0604030504040204" pitchFamily="34" charset="0"/>
                <a:ea typeface="Verdana" panose="020B0604030504040204" pitchFamily="34" charset="0"/>
              </a:rPr>
              <a:t> dry mixes and accessories for installing the products</a:t>
            </a:r>
          </a:p>
          <a:p>
            <a:pPr>
              <a:lnSpc>
                <a:spcPct val="150000"/>
              </a:lnSpc>
            </a:pPr>
            <a:r>
              <a:rPr lang="en-US" sz="1000" b="1" dirty="0">
                <a:solidFill>
                  <a:schemeClr val="tx1"/>
                </a:solidFill>
                <a:latin typeface="Verdana" panose="020B0604030504040204" pitchFamily="34" charset="0"/>
                <a:ea typeface="Verdana" panose="020B0604030504040204" pitchFamily="34" charset="0"/>
              </a:rPr>
              <a:t>Product Availability:</a:t>
            </a:r>
          </a:p>
          <a:p>
            <a:pPr marL="171450" indent="-171450" algn="l">
              <a:lnSpc>
                <a:spcPct val="150000"/>
              </a:lnSpc>
              <a:buFont typeface="Arial" panose="020B0604020202020204" pitchFamily="34" charset="0"/>
              <a:buChar char="•"/>
            </a:pPr>
            <a:r>
              <a:rPr lang="en-IN" sz="1000" dirty="0">
                <a:solidFill>
                  <a:schemeClr val="tx1"/>
                </a:solidFill>
                <a:latin typeface="Verdana" panose="020B0604030504040204" pitchFamily="34" charset="0"/>
                <a:ea typeface="Verdana" panose="020B0604030504040204" pitchFamily="34" charset="0"/>
              </a:rPr>
              <a:t>Bauroc ECOTERM, CLASSIC, UNIVERSAL, ELEMENT, </a:t>
            </a:r>
          </a:p>
          <a:p>
            <a:pPr marL="171450" indent="-171450" algn="l">
              <a:lnSpc>
                <a:spcPct val="150000"/>
              </a:lnSpc>
              <a:buFont typeface="Arial" panose="020B0604020202020204" pitchFamily="34" charset="0"/>
              <a:buChar char="•"/>
            </a:pPr>
            <a:r>
              <a:rPr lang="en-IN" sz="1000" dirty="0">
                <a:solidFill>
                  <a:schemeClr val="tx1"/>
                </a:solidFill>
                <a:latin typeface="Verdana" panose="020B0604030504040204" pitchFamily="34" charset="0"/>
                <a:ea typeface="Verdana" panose="020B0604030504040204" pitchFamily="34" charset="0"/>
              </a:rPr>
              <a:t>U-BLOCK, </a:t>
            </a:r>
            <a:r>
              <a:rPr lang="en-IN" sz="1000" dirty="0" err="1">
                <a:solidFill>
                  <a:schemeClr val="tx1"/>
                </a:solidFill>
                <a:latin typeface="Verdana" panose="020B0604030504040204" pitchFamily="34" charset="0"/>
                <a:ea typeface="Verdana" panose="020B0604030504040204" pitchFamily="34" charset="0"/>
              </a:rPr>
              <a:t>Bauroc</a:t>
            </a:r>
            <a:r>
              <a:rPr lang="en-IN" sz="1000" dirty="0">
                <a:solidFill>
                  <a:schemeClr val="tx1"/>
                </a:solidFill>
                <a:latin typeface="Verdana" panose="020B0604030504040204" pitchFamily="34" charset="0"/>
                <a:ea typeface="Verdana" panose="020B0604030504040204" pitchFamily="34" charset="0"/>
              </a:rPr>
              <a:t> LINTEL, </a:t>
            </a:r>
            <a:r>
              <a:rPr lang="en-IN" sz="1000" dirty="0" err="1">
                <a:solidFill>
                  <a:schemeClr val="tx1"/>
                </a:solidFill>
                <a:latin typeface="Verdana" panose="020B0604030504040204" pitchFamily="34" charset="0"/>
                <a:ea typeface="Verdana" panose="020B0604030504040204" pitchFamily="34" charset="0"/>
              </a:rPr>
              <a:t>Bauroc</a:t>
            </a:r>
            <a:r>
              <a:rPr lang="en-IN" sz="1000" dirty="0">
                <a:solidFill>
                  <a:schemeClr val="tx1"/>
                </a:solidFill>
                <a:latin typeface="Verdana" panose="020B0604030504040204" pitchFamily="34" charset="0"/>
                <a:ea typeface="Verdana" panose="020B0604030504040204" pitchFamily="34" charset="0"/>
              </a:rPr>
              <a:t> ROOF PANELS ,</a:t>
            </a:r>
            <a:r>
              <a:rPr lang="en-IN" sz="1000" dirty="0" err="1">
                <a:solidFill>
                  <a:schemeClr val="tx1"/>
                </a:solidFill>
                <a:latin typeface="Verdana" panose="020B0604030504040204" pitchFamily="34" charset="0"/>
                <a:ea typeface="Verdana" panose="020B0604030504040204" pitchFamily="34" charset="0"/>
              </a:rPr>
              <a:t>Bauroc</a:t>
            </a:r>
            <a:r>
              <a:rPr lang="en-IN" sz="1000" dirty="0">
                <a:solidFill>
                  <a:schemeClr val="tx1"/>
                </a:solidFill>
                <a:latin typeface="Verdana" panose="020B0604030504040204" pitchFamily="34" charset="0"/>
                <a:ea typeface="Verdana" panose="020B0604030504040204" pitchFamily="34" charset="0"/>
              </a:rPr>
              <a:t> WALL PANELS</a:t>
            </a:r>
          </a:p>
          <a:p>
            <a:pPr marL="171450" indent="-171450" algn="l">
              <a:lnSpc>
                <a:spcPct val="150000"/>
              </a:lnSpc>
              <a:buFont typeface="Arial" panose="020B0604020202020204" pitchFamily="34" charset="0"/>
              <a:buChar char="•"/>
            </a:pPr>
            <a:r>
              <a:rPr lang="en-IN" sz="1000" b="0" i="0" dirty="0">
                <a:solidFill>
                  <a:schemeClr val="tx1"/>
                </a:solidFill>
                <a:effectLst/>
                <a:latin typeface="Verdana" panose="020B0604030504040204" pitchFamily="34" charset="0"/>
                <a:ea typeface="Verdana" panose="020B0604030504040204" pitchFamily="34" charset="0"/>
              </a:rPr>
              <a:t>Bauroc</a:t>
            </a:r>
            <a:r>
              <a:rPr lang="en-IN" sz="1000" dirty="0">
                <a:solidFill>
                  <a:schemeClr val="tx1"/>
                </a:solidFill>
                <a:latin typeface="Verdana" panose="020B0604030504040204" pitchFamily="34" charset="0"/>
                <a:ea typeface="Verdana" panose="020B0604030504040204" pitchFamily="34" charset="0"/>
              </a:rPr>
              <a:t> </a:t>
            </a:r>
            <a:r>
              <a:rPr lang="en-IN" sz="1000" b="0" i="0" dirty="0">
                <a:solidFill>
                  <a:schemeClr val="tx1"/>
                </a:solidFill>
                <a:effectLst/>
                <a:latin typeface="Verdana" panose="020B0604030504040204" pitchFamily="34" charset="0"/>
                <a:ea typeface="Verdana" panose="020B0604030504040204" pitchFamily="34" charset="0"/>
              </a:rPr>
              <a:t>THIN JOINT MORTAR, </a:t>
            </a:r>
            <a:r>
              <a:rPr lang="en-IN" sz="1000" dirty="0">
                <a:solidFill>
                  <a:schemeClr val="tx1"/>
                </a:solidFill>
                <a:latin typeface="Verdana" panose="020B0604030504040204" pitchFamily="34" charset="0"/>
                <a:ea typeface="Verdana" panose="020B0604030504040204" pitchFamily="34" charset="0"/>
              </a:rPr>
              <a:t>Baurac Easyfix Baurac </a:t>
            </a:r>
          </a:p>
          <a:p>
            <a:pPr marL="171450" indent="-171450" algn="l">
              <a:lnSpc>
                <a:spcPct val="150000"/>
              </a:lnSpc>
              <a:buFont typeface="Arial" panose="020B0604020202020204" pitchFamily="34" charset="0"/>
              <a:buChar char="•"/>
            </a:pPr>
            <a:r>
              <a:rPr lang="en-IN" sz="1000" dirty="0">
                <a:solidFill>
                  <a:schemeClr val="tx1"/>
                </a:solidFill>
                <a:latin typeface="Verdana" panose="020B0604030504040204" pitchFamily="34" charset="0"/>
                <a:ea typeface="Verdana" panose="020B0604030504040204" pitchFamily="34" charset="0"/>
              </a:rPr>
              <a:t>Repair Mix, </a:t>
            </a:r>
            <a:endParaRPr lang="en-IN" sz="1000" b="0" i="0" dirty="0">
              <a:solidFill>
                <a:schemeClr val="tx1"/>
              </a:solidFill>
              <a:effectLst/>
              <a:latin typeface="Verdana" panose="020B0604030504040204" pitchFamily="34" charset="0"/>
              <a:ea typeface="Verdana" panose="020B0604030504040204" pitchFamily="34" charset="0"/>
            </a:endParaRPr>
          </a:p>
          <a:p>
            <a:pPr algn="l"/>
            <a:endParaRPr lang="en-IN" sz="1000" dirty="0">
              <a:solidFill>
                <a:schemeClr val="tx1"/>
              </a:solidFill>
              <a:latin typeface="Verdana" panose="020B0604030504040204" pitchFamily="34" charset="0"/>
              <a:ea typeface="Verdana" panose="020B0604030504040204" pitchFamily="34" charset="0"/>
            </a:endParaRPr>
          </a:p>
          <a:p>
            <a:pPr algn="l"/>
            <a:endParaRPr lang="en-IN" sz="1000" dirty="0">
              <a:solidFill>
                <a:schemeClr val="tx1"/>
              </a:solidFill>
              <a:latin typeface="Verdana" panose="020B0604030504040204" pitchFamily="34" charset="0"/>
              <a:ea typeface="Verdana" panose="020B0604030504040204" pitchFamily="34" charset="0"/>
            </a:endParaRPr>
          </a:p>
          <a:p>
            <a:pPr algn="l"/>
            <a:endParaRPr lang="en-IN" sz="1000" dirty="0">
              <a:solidFill>
                <a:schemeClr val="tx1"/>
              </a:solidFill>
              <a:latin typeface="Verdana" panose="020B0604030504040204" pitchFamily="34" charset="0"/>
              <a:ea typeface="Verdana" panose="020B0604030504040204" pitchFamily="34" charset="0"/>
            </a:endParaRPr>
          </a:p>
          <a:p>
            <a:pPr algn="l"/>
            <a:endParaRPr lang="en-IN" sz="1000" dirty="0">
              <a:solidFill>
                <a:schemeClr val="tx1"/>
              </a:solidFill>
              <a:latin typeface="Verdana" panose="020B0604030504040204" pitchFamily="34" charset="0"/>
              <a:ea typeface="Verdana" panose="020B0604030504040204" pitchFamily="34" charset="0"/>
            </a:endParaRPr>
          </a:p>
          <a:p>
            <a:pPr algn="l"/>
            <a:endParaRPr lang="en-IN" sz="1000" dirty="0">
              <a:solidFill>
                <a:schemeClr val="tx1"/>
              </a:solidFill>
              <a:latin typeface="Verdana" panose="020B0604030504040204" pitchFamily="34" charset="0"/>
              <a:ea typeface="Verdana" panose="020B0604030504040204" pitchFamily="34" charset="0"/>
            </a:endParaRPr>
          </a:p>
          <a:p>
            <a:pPr algn="l"/>
            <a:endParaRPr lang="en-IN" sz="1000" dirty="0">
              <a:solidFill>
                <a:schemeClr val="tx1"/>
              </a:solidFill>
              <a:latin typeface="Verdana" panose="020B0604030504040204" pitchFamily="34" charset="0"/>
              <a:ea typeface="Verdana" panose="020B0604030504040204" pitchFamily="34" charset="0"/>
            </a:endParaRPr>
          </a:p>
          <a:p>
            <a:pPr>
              <a:lnSpc>
                <a:spcPct val="150000"/>
              </a:lnSpc>
            </a:pPr>
            <a:endParaRPr lang="en-US" sz="1000" dirty="0">
              <a:solidFill>
                <a:schemeClr val="tx1"/>
              </a:solidFill>
              <a:latin typeface="Verdana" panose="020B0604030504040204" pitchFamily="34" charset="0"/>
              <a:ea typeface="Verdana" panose="020B0604030504040204" pitchFamily="34" charset="0"/>
              <a:cs typeface="Verdana" panose="020B0604030504040204" pitchFamily="34" charset="0"/>
            </a:endParaRPr>
          </a:p>
        </p:txBody>
      </p:sp>
      <p:sp>
        <p:nvSpPr>
          <p:cNvPr id="18" name="Rectangle 17">
            <a:extLst>
              <a:ext uri="{FF2B5EF4-FFF2-40B4-BE49-F238E27FC236}">
                <a16:creationId xmlns:a16="http://schemas.microsoft.com/office/drawing/2014/main" id="{D467F647-01D5-4AB9-8F04-AA004ECC1167}"/>
              </a:ext>
            </a:extLst>
          </p:cNvPr>
          <p:cNvSpPr/>
          <p:nvPr/>
        </p:nvSpPr>
        <p:spPr>
          <a:xfrm>
            <a:off x="5297291" y="4138884"/>
            <a:ext cx="3256291" cy="9485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50000"/>
              </a:lnSpc>
            </a:pPr>
            <a:r>
              <a:rPr lang="en-US" sz="1000" b="1"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 Key Industries Served </a:t>
            </a:r>
          </a:p>
          <a:p>
            <a:pPr marL="171450" indent="-171450">
              <a:lnSpc>
                <a:spcPct val="150000"/>
              </a:lnSpc>
              <a:buFont typeface="Arial" panose="020B0604020202020204" pitchFamily="34" charset="0"/>
              <a:buChar char="•"/>
            </a:pPr>
            <a:r>
              <a:rPr lang="en-US" sz="10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Building, Residential Sector</a:t>
            </a:r>
          </a:p>
          <a:p>
            <a:pPr marL="171450" indent="-171450">
              <a:lnSpc>
                <a:spcPct val="150000"/>
              </a:lnSpc>
              <a:buFont typeface="Arial" panose="020B0604020202020204" pitchFamily="34" charset="0"/>
              <a:buChar char="•"/>
            </a:pPr>
            <a:r>
              <a:rPr lang="en-US" sz="10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Civic Construction</a:t>
            </a:r>
          </a:p>
          <a:p>
            <a:pPr marL="171450" indent="-171450">
              <a:lnSpc>
                <a:spcPct val="150000"/>
              </a:lnSpc>
              <a:buFont typeface="Arial" panose="020B0604020202020204" pitchFamily="34" charset="0"/>
              <a:buChar char="•"/>
            </a:pPr>
            <a:endParaRPr lang="en-US" sz="10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endParaRPr>
          </a:p>
        </p:txBody>
      </p:sp>
      <p:sp>
        <p:nvSpPr>
          <p:cNvPr id="19" name="Rectangle 18">
            <a:extLst>
              <a:ext uri="{FF2B5EF4-FFF2-40B4-BE49-F238E27FC236}">
                <a16:creationId xmlns:a16="http://schemas.microsoft.com/office/drawing/2014/main" id="{D22A39F4-0A49-45D3-933A-D5B0D8BACE04}"/>
              </a:ext>
            </a:extLst>
          </p:cNvPr>
          <p:cNvSpPr/>
          <p:nvPr/>
        </p:nvSpPr>
        <p:spPr>
          <a:xfrm>
            <a:off x="5348980" y="4746777"/>
            <a:ext cx="3812881" cy="13886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50000"/>
              </a:lnSpc>
            </a:pPr>
            <a:r>
              <a:rPr lang="en-US" sz="1000" b="1"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Key Competitors:</a:t>
            </a:r>
            <a:endParaRPr lang="en-US" sz="10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endParaRPr>
          </a:p>
          <a:p>
            <a:pPr marL="171450" indent="-171450">
              <a:lnSpc>
                <a:spcPct val="150000"/>
              </a:lnSpc>
              <a:buFont typeface="Arial" panose="020B0604020202020204" pitchFamily="34" charset="0"/>
              <a:buChar char="•"/>
            </a:pPr>
            <a:r>
              <a:rPr lang="en-US" sz="10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Xella</a:t>
            </a:r>
          </a:p>
          <a:p>
            <a:pPr marL="171450" indent="-171450">
              <a:lnSpc>
                <a:spcPct val="150000"/>
              </a:lnSpc>
              <a:buFont typeface="Arial" panose="020B0604020202020204" pitchFamily="34" charset="0"/>
              <a:buChar char="•"/>
            </a:pPr>
            <a:r>
              <a:rPr lang="en-US" sz="10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H+H international</a:t>
            </a:r>
          </a:p>
          <a:p>
            <a:pPr marL="171450" indent="-171450">
              <a:lnSpc>
                <a:spcPct val="150000"/>
              </a:lnSpc>
              <a:buFont typeface="Arial" panose="020B0604020202020204" pitchFamily="34" charset="0"/>
              <a:buChar char="•"/>
            </a:pPr>
            <a:r>
              <a:rPr lang="en-US" sz="1000" dirty="0" err="1">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Solbet</a:t>
            </a:r>
            <a:endParaRPr lang="en-US" sz="10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endParaRPr>
          </a:p>
          <a:p>
            <a:pPr marL="171450" indent="-171450">
              <a:lnSpc>
                <a:spcPct val="150000"/>
              </a:lnSpc>
              <a:buFont typeface="Arial" panose="020B0604020202020204" pitchFamily="34" charset="0"/>
              <a:buChar char="•"/>
            </a:pPr>
            <a:r>
              <a:rPr lang="en-US" sz="10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ISOLTECH</a:t>
            </a:r>
          </a:p>
        </p:txBody>
      </p:sp>
      <p:sp>
        <p:nvSpPr>
          <p:cNvPr id="20" name="Rectangle 19">
            <a:extLst>
              <a:ext uri="{FF2B5EF4-FFF2-40B4-BE49-F238E27FC236}">
                <a16:creationId xmlns:a16="http://schemas.microsoft.com/office/drawing/2014/main" id="{E6BDC6CE-8125-437D-9460-EC06CFC3058C}"/>
              </a:ext>
            </a:extLst>
          </p:cNvPr>
          <p:cNvSpPr>
            <a:spLocks noChangeArrowheads="1"/>
          </p:cNvSpPr>
          <p:nvPr>
            <p:custDataLst>
              <p:tags r:id="rId1"/>
            </p:custDataLst>
          </p:nvPr>
        </p:nvSpPr>
        <p:spPr bwMode="auto">
          <a:xfrm>
            <a:off x="5404571" y="5913075"/>
            <a:ext cx="2955565" cy="217680"/>
          </a:xfrm>
          <a:prstGeom prst="rect">
            <a:avLst/>
          </a:prstGeom>
          <a:noFill/>
          <a:ln w="9525">
            <a:noFill/>
            <a:miter lim="800000"/>
            <a:headEnd/>
            <a:tailEnd/>
          </a:ln>
        </p:spPr>
        <p:txBody>
          <a:bodyPr lIns="0" tIns="0" rIns="0" bIns="0"/>
          <a:lstStyle/>
          <a:p>
            <a:pPr defTabSz="895350">
              <a:buSzPct val="120000"/>
              <a:defRPr/>
            </a:pPr>
            <a:r>
              <a:rPr lang="en-US" sz="1000" b="1" dirty="0">
                <a:solidFill>
                  <a:schemeClr val="bg2">
                    <a:lumMod val="10000"/>
                  </a:schemeClr>
                </a:solidFill>
                <a:latin typeface="Open Sans" panose="020B0606030504020204" pitchFamily="34" charset="0"/>
                <a:ea typeface="Open Sans" panose="020B0606030504020204" pitchFamily="34" charset="0"/>
                <a:cs typeface="Open Sans" panose="020B0606030504020204" pitchFamily="34" charset="0"/>
              </a:rPr>
              <a:t>COMPANY HEADQUARTERS LOCATION</a:t>
            </a:r>
          </a:p>
        </p:txBody>
      </p:sp>
      <p:sp>
        <p:nvSpPr>
          <p:cNvPr id="22" name="Rectangle 21">
            <a:extLst>
              <a:ext uri="{FF2B5EF4-FFF2-40B4-BE49-F238E27FC236}">
                <a16:creationId xmlns:a16="http://schemas.microsoft.com/office/drawing/2014/main" id="{1976B28D-919B-4002-BA42-AA07127F8A3B}"/>
              </a:ext>
            </a:extLst>
          </p:cNvPr>
          <p:cNvSpPr/>
          <p:nvPr/>
        </p:nvSpPr>
        <p:spPr>
          <a:xfrm>
            <a:off x="5462212" y="6074620"/>
            <a:ext cx="2027873" cy="5895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r>
              <a:rPr lang="fi-FI" sz="1000" dirty="0">
                <a:solidFill>
                  <a:schemeClr val="tx1"/>
                </a:solidFill>
                <a:latin typeface="Roboto" panose="02000000000000000000" pitchFamily="2" charset="0"/>
              </a:rPr>
              <a:t>Väike-Männiku tn. 3, 11216 Tallinn, Estonia</a:t>
            </a:r>
          </a:p>
          <a:p>
            <a:r>
              <a:rPr lang="en-IN" sz="1000" dirty="0">
                <a:solidFill>
                  <a:schemeClr val="tx1"/>
                </a:solidFill>
                <a:latin typeface="Roboto" panose="02000000000000000000" pitchFamily="2" charset="0"/>
              </a:rPr>
              <a:t>+372 679 9080</a:t>
            </a:r>
          </a:p>
          <a:p>
            <a:r>
              <a:rPr lang="en-IN" sz="1000" dirty="0">
                <a:solidFill>
                  <a:schemeClr val="tx1"/>
                </a:solidFill>
                <a:latin typeface="Roboto" panose="02000000000000000000" pitchFamily="2" charset="0"/>
                <a:hlinkClick r:id="rId4">
                  <a:extLst>
                    <a:ext uri="{A12FA001-AC4F-418D-AE19-62706E023703}">
                      <ahyp:hlinkClr xmlns:ahyp="http://schemas.microsoft.com/office/drawing/2018/hyperlinkcolor" val="tx"/>
                    </a:ext>
                  </a:extLst>
                </a:hlinkClick>
              </a:rPr>
              <a:t>bauroc@bauroc.eu</a:t>
            </a:r>
            <a:endParaRPr lang="en-IN" sz="1000" dirty="0">
              <a:solidFill>
                <a:schemeClr val="tx1"/>
              </a:solidFill>
              <a:latin typeface="Roboto" panose="02000000000000000000" pitchFamily="2" charset="0"/>
            </a:endParaRPr>
          </a:p>
          <a:p>
            <a:endParaRPr lang="en-IN" dirty="0"/>
          </a:p>
          <a:p>
            <a:pPr algn="l"/>
            <a:endParaRPr lang="fi-FI" sz="1000" b="0" i="0" dirty="0">
              <a:solidFill>
                <a:schemeClr val="tx1"/>
              </a:solidFill>
              <a:effectLst/>
              <a:latin typeface="Roboto" panose="02000000000000000000" pitchFamily="2" charset="0"/>
            </a:endParaRPr>
          </a:p>
        </p:txBody>
      </p:sp>
      <p:sp>
        <p:nvSpPr>
          <p:cNvPr id="23" name="Teardrop 6">
            <a:extLst>
              <a:ext uri="{FF2B5EF4-FFF2-40B4-BE49-F238E27FC236}">
                <a16:creationId xmlns:a16="http://schemas.microsoft.com/office/drawing/2014/main" id="{0B2478B1-8546-42D9-AB00-B3BE4ED39D5B}"/>
              </a:ext>
            </a:extLst>
          </p:cNvPr>
          <p:cNvSpPr/>
          <p:nvPr/>
        </p:nvSpPr>
        <p:spPr>
          <a:xfrm rot="8100000">
            <a:off x="7854167" y="5777586"/>
            <a:ext cx="419158" cy="419162"/>
          </a:xfrm>
          <a:custGeom>
            <a:avLst/>
            <a:gdLst/>
            <a:ahLst/>
            <a:cxnLst/>
            <a:rect l="l" t="t" r="r" b="b"/>
            <a:pathLst>
              <a:path w="2483832" h="2483835">
                <a:moveTo>
                  <a:pt x="657616" y="1826218"/>
                </a:moveTo>
                <a:cubicBezTo>
                  <a:pt x="806520" y="1975122"/>
                  <a:pt x="1047940" y="1975122"/>
                  <a:pt x="1196844" y="1826218"/>
                </a:cubicBezTo>
                <a:cubicBezTo>
                  <a:pt x="1345748" y="1677314"/>
                  <a:pt x="1345748" y="1435894"/>
                  <a:pt x="1196844" y="1286990"/>
                </a:cubicBezTo>
                <a:cubicBezTo>
                  <a:pt x="1047940" y="1138086"/>
                  <a:pt x="806520" y="1138086"/>
                  <a:pt x="657616" y="1286990"/>
                </a:cubicBezTo>
                <a:cubicBezTo>
                  <a:pt x="508712" y="1435894"/>
                  <a:pt x="508712" y="1677314"/>
                  <a:pt x="657616" y="1826218"/>
                </a:cubicBezTo>
                <a:close/>
                <a:moveTo>
                  <a:pt x="293335" y="2190500"/>
                </a:moveTo>
                <a:cubicBezTo>
                  <a:pt x="112098" y="2009262"/>
                  <a:pt x="0" y="1758885"/>
                  <a:pt x="0" y="1482325"/>
                </a:cubicBezTo>
                <a:cubicBezTo>
                  <a:pt x="0" y="929206"/>
                  <a:pt x="459290" y="590078"/>
                  <a:pt x="1001509" y="480815"/>
                </a:cubicBezTo>
                <a:cubicBezTo>
                  <a:pt x="1569704" y="366317"/>
                  <a:pt x="1861757" y="259925"/>
                  <a:pt x="2483832" y="0"/>
                </a:cubicBezTo>
                <a:cubicBezTo>
                  <a:pt x="2230640" y="682694"/>
                  <a:pt x="2130986" y="873716"/>
                  <a:pt x="2003018" y="1482325"/>
                </a:cubicBezTo>
                <a:cubicBezTo>
                  <a:pt x="1901990" y="2042180"/>
                  <a:pt x="1554627" y="2483835"/>
                  <a:pt x="1001509" y="2483835"/>
                </a:cubicBezTo>
                <a:cubicBezTo>
                  <a:pt x="724950" y="2483835"/>
                  <a:pt x="474573" y="2371737"/>
                  <a:pt x="293335" y="2190500"/>
                </a:cubicBezTo>
                <a:close/>
              </a:path>
            </a:pathLst>
          </a:custGeom>
          <a:solidFill>
            <a:srgbClr val="004D9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accent1">
                  <a:lumMod val="75000"/>
                </a:schemeClr>
              </a:solidFill>
            </a:endParaRPr>
          </a:p>
        </p:txBody>
      </p:sp>
      <p:pic>
        <p:nvPicPr>
          <p:cNvPr id="24" name="Picture 2" descr="Bauroc | LinkedIn">
            <a:extLst>
              <a:ext uri="{FF2B5EF4-FFF2-40B4-BE49-F238E27FC236}">
                <a16:creationId xmlns:a16="http://schemas.microsoft.com/office/drawing/2014/main" id="{D8FFEDA7-F08D-4B8F-8279-1EA831934CD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4045" y="636355"/>
            <a:ext cx="1440349" cy="55591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3DEE1AC9-D4F7-4119-ABC9-EF7FE617C21C}"/>
              </a:ext>
            </a:extLst>
          </p:cNvPr>
          <p:cNvSpPr txBox="1"/>
          <p:nvPr/>
        </p:nvSpPr>
        <p:spPr>
          <a:xfrm>
            <a:off x="143886" y="5231734"/>
            <a:ext cx="4146960" cy="1208023"/>
          </a:xfrm>
          <a:prstGeom prst="rect">
            <a:avLst/>
          </a:prstGeom>
          <a:noFill/>
        </p:spPr>
        <p:txBody>
          <a:bodyPr wrap="square" rtlCol="0">
            <a:spAutoFit/>
          </a:bodyPr>
          <a:lstStyle/>
          <a:p>
            <a:pPr marL="171450" indent="-171450">
              <a:buFont typeface="Arial" panose="020B0604020202020204" pitchFamily="34" charset="0"/>
              <a:buChar char="•"/>
            </a:pPr>
            <a:r>
              <a:rPr lang="en-US" sz="1100" b="1" dirty="0"/>
              <a:t>Estimated Production Capacity (2021)- </a:t>
            </a:r>
            <a:r>
              <a:rPr lang="en-US" sz="1100" dirty="0"/>
              <a:t>175,000 m³</a:t>
            </a:r>
          </a:p>
          <a:p>
            <a:pPr marL="171450" indent="-171450">
              <a:buFont typeface="Arial" panose="020B0604020202020204" pitchFamily="34" charset="0"/>
              <a:buChar char="•"/>
            </a:pPr>
            <a:r>
              <a:rPr lang="en-US" sz="1100" dirty="0"/>
              <a:t>Estimated Revenue:- USD 21.23 Million</a:t>
            </a:r>
          </a:p>
          <a:p>
            <a:pPr marL="171450" indent="-171450" algn="just">
              <a:lnSpc>
                <a:spcPct val="150000"/>
              </a:lnSpc>
              <a:buFont typeface="Arial" panose="020B0604020202020204" pitchFamily="34" charset="0"/>
              <a:buChar char="•"/>
            </a:pPr>
            <a:r>
              <a:rPr lang="en-US" sz="1100" dirty="0">
                <a:solidFill>
                  <a:schemeClr val="tx1"/>
                </a:solidFill>
                <a:latin typeface="Verdana" panose="020B0604030504040204" pitchFamily="34" charset="0"/>
                <a:ea typeface="Verdana" panose="020B0604030504040204" pitchFamily="34" charset="0"/>
              </a:rPr>
              <a:t>Year of Establishment: 2001</a:t>
            </a:r>
          </a:p>
          <a:p>
            <a:pPr marL="171450" indent="-171450">
              <a:lnSpc>
                <a:spcPct val="200000"/>
              </a:lnSpc>
              <a:buFont typeface="Arial" panose="020B0604020202020204" pitchFamily="34" charset="0"/>
              <a:buChar char="•"/>
            </a:pPr>
            <a:r>
              <a:rPr lang="en-US" sz="1100" dirty="0">
                <a:solidFill>
                  <a:schemeClr val="tx1"/>
                </a:solidFill>
                <a:latin typeface="Verdana" panose="020B0604030504040204" pitchFamily="34" charset="0"/>
                <a:ea typeface="Verdana" panose="020B0604030504040204" pitchFamily="34" charset="0"/>
              </a:rPr>
              <a:t>Total Number of </a:t>
            </a:r>
            <a:r>
              <a:rPr lang="en-US" sz="1100" b="1"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Employees (2020</a:t>
            </a:r>
            <a:r>
              <a:rPr lang="en-US" sz="1100" b="1" dirty="0">
                <a:solidFill>
                  <a:schemeClr val="tx1"/>
                </a:solidFill>
                <a:latin typeface="Verdana" panose="020B0604030504040204" pitchFamily="34" charset="0"/>
                <a:ea typeface="Verdana" panose="020B0604030504040204" pitchFamily="34" charset="0"/>
                <a:cs typeface="Verdana" panose="020B0604030504040204" pitchFamily="34" charset="0"/>
              </a:rPr>
              <a:t>)</a:t>
            </a:r>
            <a:r>
              <a:rPr lang="en-US" sz="1100" dirty="0">
                <a:solidFill>
                  <a:schemeClr val="tx1"/>
                </a:solidFill>
                <a:latin typeface="Verdana" panose="020B0604030504040204" pitchFamily="34" charset="0"/>
                <a:ea typeface="Verdana" panose="020B0604030504040204" pitchFamily="34" charset="0"/>
                <a:cs typeface="Verdana" panose="020B0604030504040204" pitchFamily="34" charset="0"/>
              </a:rPr>
              <a:t>:</a:t>
            </a:r>
            <a:r>
              <a:rPr lang="en-US" sz="11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 245 </a:t>
            </a:r>
          </a:p>
          <a:p>
            <a:pPr marL="171450" indent="-171450">
              <a:buFont typeface="Arial" panose="020B0604020202020204" pitchFamily="34" charset="0"/>
              <a:buChar char="•"/>
            </a:pPr>
            <a:endParaRPr lang="en-IN" sz="1200" dirty="0"/>
          </a:p>
        </p:txBody>
      </p:sp>
    </p:spTree>
    <p:extLst>
      <p:ext uri="{BB962C8B-B14F-4D97-AF65-F5344CB8AC3E}">
        <p14:creationId xmlns:p14="http://schemas.microsoft.com/office/powerpoint/2010/main" val="135959506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4898CD61-1053-4130-A45C-31824FC1846F}"/>
              </a:ext>
            </a:extLst>
          </p:cNvPr>
          <p:cNvSpPr/>
          <p:nvPr/>
        </p:nvSpPr>
        <p:spPr>
          <a:xfrm>
            <a:off x="0" y="676939"/>
            <a:ext cx="9144000" cy="46131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FB20E5FD-918C-4701-9890-3A2D64325807}"/>
              </a:ext>
            </a:extLst>
          </p:cNvPr>
          <p:cNvGrpSpPr/>
          <p:nvPr/>
        </p:nvGrpSpPr>
        <p:grpSpPr>
          <a:xfrm>
            <a:off x="304046" y="1448384"/>
            <a:ext cx="3508830" cy="476658"/>
            <a:chOff x="990789" y="996246"/>
            <a:chExt cx="8514600" cy="461311"/>
          </a:xfrm>
          <a:noFill/>
        </p:grpSpPr>
        <p:sp>
          <p:nvSpPr>
            <p:cNvPr id="24" name="Rectangle 2">
              <a:extLst>
                <a:ext uri="{FF2B5EF4-FFF2-40B4-BE49-F238E27FC236}">
                  <a16:creationId xmlns:a16="http://schemas.microsoft.com/office/drawing/2014/main" id="{FFEEB91A-6063-42D9-A88F-204246F0BA8C}"/>
                </a:ext>
              </a:extLst>
            </p:cNvPr>
            <p:cNvSpPr/>
            <p:nvPr/>
          </p:nvSpPr>
          <p:spPr>
            <a:xfrm>
              <a:off x="990789" y="996246"/>
              <a:ext cx="6857614" cy="461311"/>
            </a:xfrm>
            <a:custGeom>
              <a:avLst/>
              <a:gdLst>
                <a:gd name="connsiteX0" fmla="*/ 0 w 6857614"/>
                <a:gd name="connsiteY0" fmla="*/ 0 h 668740"/>
                <a:gd name="connsiteX1" fmla="*/ 6857614 w 6857614"/>
                <a:gd name="connsiteY1" fmla="*/ 0 h 668740"/>
                <a:gd name="connsiteX2" fmla="*/ 6857614 w 6857614"/>
                <a:gd name="connsiteY2" fmla="*/ 668740 h 668740"/>
                <a:gd name="connsiteX3" fmla="*/ 0 w 6857614"/>
                <a:gd name="connsiteY3" fmla="*/ 668740 h 668740"/>
                <a:gd name="connsiteX4" fmla="*/ 0 w 6857614"/>
                <a:gd name="connsiteY4" fmla="*/ 0 h 668740"/>
                <a:gd name="connsiteX0" fmla="*/ 0 w 6857614"/>
                <a:gd name="connsiteY0" fmla="*/ 0 h 668740"/>
                <a:gd name="connsiteX1" fmla="*/ 6248014 w 6857614"/>
                <a:gd name="connsiteY1" fmla="*/ 0 h 668740"/>
                <a:gd name="connsiteX2" fmla="*/ 6857614 w 6857614"/>
                <a:gd name="connsiteY2" fmla="*/ 668740 h 668740"/>
                <a:gd name="connsiteX3" fmla="*/ 0 w 6857614"/>
                <a:gd name="connsiteY3" fmla="*/ 668740 h 668740"/>
                <a:gd name="connsiteX4" fmla="*/ 0 w 6857614"/>
                <a:gd name="connsiteY4" fmla="*/ 0 h 668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7614" h="668740">
                  <a:moveTo>
                    <a:pt x="0" y="0"/>
                  </a:moveTo>
                  <a:lnTo>
                    <a:pt x="6248014" y="0"/>
                  </a:lnTo>
                  <a:lnTo>
                    <a:pt x="6857614" y="668740"/>
                  </a:lnTo>
                  <a:lnTo>
                    <a:pt x="0" y="668740"/>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895350">
                <a:buSzPct val="120000"/>
                <a:defRPr/>
              </a:pPr>
              <a:r>
                <a:rPr lang="en-US" sz="1000" b="1" dirty="0">
                  <a:solidFill>
                    <a:schemeClr val="bg2">
                      <a:lumMod val="10000"/>
                    </a:schemeClr>
                  </a:solidFill>
                  <a:latin typeface="Open Sans" panose="020B0606030504020204" pitchFamily="34" charset="0"/>
                  <a:ea typeface="Open Sans" panose="020B0606030504020204" pitchFamily="34" charset="0"/>
                  <a:cs typeface="Open Sans" panose="020B0606030504020204" pitchFamily="34" charset="0"/>
                </a:rPr>
                <a:t>RECENT DEVELOPMENTS</a:t>
              </a:r>
            </a:p>
          </p:txBody>
        </p:sp>
        <p:cxnSp>
          <p:nvCxnSpPr>
            <p:cNvPr id="25" name="Straight Connector 24">
              <a:extLst>
                <a:ext uri="{FF2B5EF4-FFF2-40B4-BE49-F238E27FC236}">
                  <a16:creationId xmlns:a16="http://schemas.microsoft.com/office/drawing/2014/main" id="{8112992C-70C8-48CF-A43E-3FC1016528CD}"/>
                </a:ext>
              </a:extLst>
            </p:cNvPr>
            <p:cNvCxnSpPr>
              <a:cxnSpLocks/>
              <a:stCxn id="24" idx="3"/>
            </p:cNvCxnSpPr>
            <p:nvPr/>
          </p:nvCxnSpPr>
          <p:spPr>
            <a:xfrm>
              <a:off x="990789" y="1457557"/>
              <a:ext cx="8514600" cy="0"/>
            </a:xfrm>
            <a:prstGeom prst="line">
              <a:avLst/>
            </a:prstGeom>
            <a:grpFill/>
            <a:ln w="28575">
              <a:noFill/>
            </a:ln>
          </p:spPr>
          <p:style>
            <a:lnRef idx="1">
              <a:schemeClr val="accent1"/>
            </a:lnRef>
            <a:fillRef idx="0">
              <a:schemeClr val="accent1"/>
            </a:fillRef>
            <a:effectRef idx="0">
              <a:schemeClr val="accent1"/>
            </a:effectRef>
            <a:fontRef idx="minor">
              <a:schemeClr val="tx1"/>
            </a:fontRef>
          </p:style>
        </p:cxnSp>
      </p:grpSp>
      <p:grpSp>
        <p:nvGrpSpPr>
          <p:cNvPr id="26" name="Group 25">
            <a:extLst>
              <a:ext uri="{FF2B5EF4-FFF2-40B4-BE49-F238E27FC236}">
                <a16:creationId xmlns:a16="http://schemas.microsoft.com/office/drawing/2014/main" id="{8A37CA20-DBB6-4AEB-BFC6-F0E41923D069}"/>
              </a:ext>
            </a:extLst>
          </p:cNvPr>
          <p:cNvGrpSpPr/>
          <p:nvPr/>
        </p:nvGrpSpPr>
        <p:grpSpPr>
          <a:xfrm>
            <a:off x="4931836" y="1448383"/>
            <a:ext cx="3508830" cy="476658"/>
            <a:chOff x="629400" y="996245"/>
            <a:chExt cx="8514600" cy="461311"/>
          </a:xfrm>
          <a:noFill/>
        </p:grpSpPr>
        <p:sp>
          <p:nvSpPr>
            <p:cNvPr id="27" name="Rectangle 2">
              <a:extLst>
                <a:ext uri="{FF2B5EF4-FFF2-40B4-BE49-F238E27FC236}">
                  <a16:creationId xmlns:a16="http://schemas.microsoft.com/office/drawing/2014/main" id="{623BDA86-9340-47F2-B9BC-F4C80D61A1C9}"/>
                </a:ext>
              </a:extLst>
            </p:cNvPr>
            <p:cNvSpPr/>
            <p:nvPr/>
          </p:nvSpPr>
          <p:spPr>
            <a:xfrm>
              <a:off x="629400" y="996245"/>
              <a:ext cx="6857614" cy="461311"/>
            </a:xfrm>
            <a:custGeom>
              <a:avLst/>
              <a:gdLst>
                <a:gd name="connsiteX0" fmla="*/ 0 w 6857614"/>
                <a:gd name="connsiteY0" fmla="*/ 0 h 668740"/>
                <a:gd name="connsiteX1" fmla="*/ 6857614 w 6857614"/>
                <a:gd name="connsiteY1" fmla="*/ 0 h 668740"/>
                <a:gd name="connsiteX2" fmla="*/ 6857614 w 6857614"/>
                <a:gd name="connsiteY2" fmla="*/ 668740 h 668740"/>
                <a:gd name="connsiteX3" fmla="*/ 0 w 6857614"/>
                <a:gd name="connsiteY3" fmla="*/ 668740 h 668740"/>
                <a:gd name="connsiteX4" fmla="*/ 0 w 6857614"/>
                <a:gd name="connsiteY4" fmla="*/ 0 h 668740"/>
                <a:gd name="connsiteX0" fmla="*/ 0 w 6857614"/>
                <a:gd name="connsiteY0" fmla="*/ 0 h 668740"/>
                <a:gd name="connsiteX1" fmla="*/ 6248014 w 6857614"/>
                <a:gd name="connsiteY1" fmla="*/ 0 h 668740"/>
                <a:gd name="connsiteX2" fmla="*/ 6857614 w 6857614"/>
                <a:gd name="connsiteY2" fmla="*/ 668740 h 668740"/>
                <a:gd name="connsiteX3" fmla="*/ 0 w 6857614"/>
                <a:gd name="connsiteY3" fmla="*/ 668740 h 668740"/>
                <a:gd name="connsiteX4" fmla="*/ 0 w 6857614"/>
                <a:gd name="connsiteY4" fmla="*/ 0 h 668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7614" h="668740">
                  <a:moveTo>
                    <a:pt x="0" y="0"/>
                  </a:moveTo>
                  <a:lnTo>
                    <a:pt x="6248014" y="0"/>
                  </a:lnTo>
                  <a:lnTo>
                    <a:pt x="6857614" y="668740"/>
                  </a:lnTo>
                  <a:lnTo>
                    <a:pt x="0" y="668740"/>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895350">
                <a:buSzPct val="120000"/>
                <a:defRPr/>
              </a:pPr>
              <a:r>
                <a:rPr lang="en-US" sz="1000" b="1" dirty="0">
                  <a:solidFill>
                    <a:schemeClr val="bg2">
                      <a:lumMod val="10000"/>
                    </a:schemeClr>
                  </a:solidFill>
                  <a:latin typeface="Open Sans" panose="020B0606030504020204" pitchFamily="34" charset="0"/>
                  <a:ea typeface="Open Sans" panose="020B0606030504020204" pitchFamily="34" charset="0"/>
                  <a:cs typeface="Open Sans" panose="020B0606030504020204" pitchFamily="34" charset="0"/>
                </a:rPr>
                <a:t>GROWTH STRATEGIES</a:t>
              </a:r>
            </a:p>
          </p:txBody>
        </p:sp>
        <p:cxnSp>
          <p:nvCxnSpPr>
            <p:cNvPr id="28" name="Straight Connector 27">
              <a:extLst>
                <a:ext uri="{FF2B5EF4-FFF2-40B4-BE49-F238E27FC236}">
                  <a16:creationId xmlns:a16="http://schemas.microsoft.com/office/drawing/2014/main" id="{9CAF89F1-1B55-4DA8-92FC-D61F3D9B90C9}"/>
                </a:ext>
              </a:extLst>
            </p:cNvPr>
            <p:cNvCxnSpPr>
              <a:cxnSpLocks/>
              <a:stCxn id="27" idx="3"/>
            </p:cNvCxnSpPr>
            <p:nvPr/>
          </p:nvCxnSpPr>
          <p:spPr>
            <a:xfrm>
              <a:off x="629400" y="1457556"/>
              <a:ext cx="8514600" cy="0"/>
            </a:xfrm>
            <a:prstGeom prst="line">
              <a:avLst/>
            </a:prstGeom>
            <a:grpFill/>
            <a:ln w="28575">
              <a:noFill/>
            </a:ln>
          </p:spPr>
          <p:style>
            <a:lnRef idx="1">
              <a:schemeClr val="accent1"/>
            </a:lnRef>
            <a:fillRef idx="0">
              <a:schemeClr val="accent1"/>
            </a:fillRef>
            <a:effectRef idx="0">
              <a:schemeClr val="accent1"/>
            </a:effectRef>
            <a:fontRef idx="minor">
              <a:schemeClr val="tx1"/>
            </a:fontRef>
          </p:style>
        </p:cxnSp>
      </p:grpSp>
      <p:sp>
        <p:nvSpPr>
          <p:cNvPr id="14" name="Rectangle 13">
            <a:extLst>
              <a:ext uri="{FF2B5EF4-FFF2-40B4-BE49-F238E27FC236}">
                <a16:creationId xmlns:a16="http://schemas.microsoft.com/office/drawing/2014/main" id="{3AC4771F-1816-47FB-8BC2-B6BFBE91AB69}"/>
              </a:ext>
            </a:extLst>
          </p:cNvPr>
          <p:cNvSpPr/>
          <p:nvPr/>
        </p:nvSpPr>
        <p:spPr>
          <a:xfrm>
            <a:off x="180877" y="1925041"/>
            <a:ext cx="4082191" cy="11897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1450" indent="-171450" algn="just">
              <a:lnSpc>
                <a:spcPct val="150000"/>
              </a:lnSpc>
              <a:buFont typeface="Wingdings" panose="05000000000000000000" pitchFamily="2" charset="2"/>
              <a:buChar char="§"/>
            </a:pPr>
            <a:r>
              <a:rPr lang="en-US" sz="1000" i="0" dirty="0">
                <a:solidFill>
                  <a:schemeClr val="tx1"/>
                </a:solidFill>
                <a:effectLst/>
                <a:latin typeface="Verdana" panose="020B0604030504040204" pitchFamily="34" charset="0"/>
                <a:ea typeface="Verdana" panose="020B0604030504040204" pitchFamily="34" charset="0"/>
              </a:rPr>
              <a:t>Bauroc is the first manufacturer of building blocks in the Baltics to have Environmental Product Declarations (EPDs) issued.</a:t>
            </a:r>
          </a:p>
          <a:p>
            <a:pPr marL="171450" indent="-171450" algn="just">
              <a:lnSpc>
                <a:spcPct val="150000"/>
              </a:lnSpc>
              <a:buFont typeface="Wingdings" panose="05000000000000000000" pitchFamily="2" charset="2"/>
              <a:buChar char="§"/>
            </a:pPr>
            <a:r>
              <a:rPr lang="en-US" sz="1000" dirty="0">
                <a:solidFill>
                  <a:schemeClr val="tx1"/>
                </a:solidFill>
                <a:latin typeface="Verdana" panose="020B0604030504040204" pitchFamily="34" charset="0"/>
                <a:ea typeface="Verdana" panose="020B0604030504040204" pitchFamily="34" charset="0"/>
              </a:rPr>
              <a:t>SIA MONUM </a:t>
            </a:r>
            <a:r>
              <a:rPr lang="en-US" sz="1000" i="0" dirty="0">
                <a:solidFill>
                  <a:schemeClr val="tx1"/>
                </a:solidFill>
                <a:effectLst/>
                <a:latin typeface="Verdana" panose="020B0604030504040204" pitchFamily="34" charset="0"/>
                <a:ea typeface="Verdana" panose="020B0604030504040204" pitchFamily="34" charset="0"/>
              </a:rPr>
              <a:t>is continuing with the second stage of construction for project “Mārupes nami” in Mārupe, </a:t>
            </a:r>
            <a:r>
              <a:rPr lang="en-US" sz="1000" dirty="0">
                <a:solidFill>
                  <a:schemeClr val="tx1"/>
                </a:solidFill>
                <a:latin typeface="Verdana" panose="020B0604030504040204" pitchFamily="34" charset="0"/>
                <a:ea typeface="Verdana" panose="020B0604030504040204" pitchFamily="34" charset="0"/>
              </a:rPr>
              <a:t>Latvia</a:t>
            </a:r>
            <a:r>
              <a:rPr lang="en-US" sz="1000" i="0" dirty="0">
                <a:solidFill>
                  <a:schemeClr val="tx1"/>
                </a:solidFill>
                <a:effectLst/>
                <a:latin typeface="Verdana" panose="020B0604030504040204" pitchFamily="34" charset="0"/>
                <a:ea typeface="Verdana" panose="020B0604030504040204" pitchFamily="34" charset="0"/>
              </a:rPr>
              <a:t>. In order to speed up the pace of construction and achieve better thermal insulation of the external wall, </a:t>
            </a:r>
            <a:r>
              <a:rPr lang="en-US" sz="1000" dirty="0">
                <a:solidFill>
                  <a:schemeClr val="tx1"/>
                </a:solidFill>
                <a:latin typeface="Verdana" panose="020B0604030504040204" pitchFamily="34" charset="0"/>
                <a:ea typeface="Verdana" panose="020B0604030504040204" pitchFamily="34" charset="0"/>
              </a:rPr>
              <a:t>Bauroc</a:t>
            </a:r>
            <a:r>
              <a:rPr lang="en-US" sz="1000" i="0" dirty="0">
                <a:solidFill>
                  <a:schemeClr val="tx1"/>
                </a:solidFill>
                <a:effectLst/>
                <a:latin typeface="Verdana" panose="020B0604030504040204" pitchFamily="34" charset="0"/>
                <a:ea typeface="Verdana" panose="020B0604030504040204" pitchFamily="34" charset="0"/>
              </a:rPr>
              <a:t> CLASSIC 3MPa blocks were selected as the most suitable product for this purpose. Bauroc LINTELS were used to bridge the door and window openings bauroc WALL PANELS were used in the construction of a firewall built between the old and new building of the </a:t>
            </a:r>
            <a:r>
              <a:rPr lang="en-US" sz="1000" dirty="0">
                <a:solidFill>
                  <a:schemeClr val="tx1"/>
                </a:solidFill>
                <a:latin typeface="Verdana" panose="020B0604030504040204" pitchFamily="34" charset="0"/>
                <a:ea typeface="Verdana" panose="020B0604030504040204" pitchFamily="34" charset="0"/>
              </a:rPr>
              <a:t>Sagax Finland</a:t>
            </a:r>
            <a:r>
              <a:rPr lang="en-US" sz="1000" i="0" dirty="0">
                <a:solidFill>
                  <a:schemeClr val="tx1"/>
                </a:solidFill>
                <a:effectLst/>
                <a:latin typeface="Verdana" panose="020B0604030504040204" pitchFamily="34" charset="0"/>
                <a:ea typeface="Verdana" panose="020B0604030504040204" pitchFamily="34" charset="0"/>
              </a:rPr>
              <a:t> warehouse center in </a:t>
            </a:r>
            <a:r>
              <a:rPr lang="en-US" sz="1000" dirty="0">
                <a:solidFill>
                  <a:schemeClr val="tx1"/>
                </a:solidFill>
                <a:latin typeface="Verdana" panose="020B0604030504040204" pitchFamily="34" charset="0"/>
                <a:ea typeface="Verdana" panose="020B0604030504040204" pitchFamily="34" charset="0"/>
              </a:rPr>
              <a:t>Vantaa, Finland.</a:t>
            </a:r>
          </a:p>
          <a:p>
            <a:pPr marL="171450" indent="-171450" algn="just">
              <a:lnSpc>
                <a:spcPct val="150000"/>
              </a:lnSpc>
              <a:buFont typeface="Wingdings" panose="05000000000000000000" pitchFamily="2" charset="2"/>
              <a:buChar char="§"/>
            </a:pPr>
            <a:r>
              <a:rPr lang="en-US" sz="1000" dirty="0">
                <a:solidFill>
                  <a:schemeClr val="tx1"/>
                </a:solidFill>
                <a:latin typeface="Verdana" panose="020B0604030504040204" pitchFamily="34" charset="0"/>
                <a:ea typeface="Verdana" panose="020B0604030504040204" pitchFamily="34" charset="0"/>
              </a:rPr>
              <a:t>The structural part of Jämerä houses is built from aerated concrete products produced in the Bauroc factory. </a:t>
            </a:r>
          </a:p>
        </p:txBody>
      </p:sp>
      <p:sp>
        <p:nvSpPr>
          <p:cNvPr id="15" name="Rectangle 14">
            <a:extLst>
              <a:ext uri="{FF2B5EF4-FFF2-40B4-BE49-F238E27FC236}">
                <a16:creationId xmlns:a16="http://schemas.microsoft.com/office/drawing/2014/main" id="{14496D0B-E3D8-4824-9321-D2E74BC87276}"/>
              </a:ext>
            </a:extLst>
          </p:cNvPr>
          <p:cNvSpPr/>
          <p:nvPr/>
        </p:nvSpPr>
        <p:spPr>
          <a:xfrm>
            <a:off x="4870527" y="1952083"/>
            <a:ext cx="4082191" cy="32473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1450" indent="-171450" algn="just">
              <a:lnSpc>
                <a:spcPts val="2200"/>
              </a:lnSpc>
              <a:buFont typeface="Wingdings" panose="05000000000000000000" pitchFamily="2" charset="2"/>
              <a:buChar char="§"/>
            </a:pPr>
            <a:r>
              <a:rPr lang="en-US" sz="10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The company aims to increase its productivity by optimizing global operations.</a:t>
            </a:r>
          </a:p>
          <a:p>
            <a:pPr marL="171450" indent="-171450" algn="just">
              <a:lnSpc>
                <a:spcPts val="2200"/>
              </a:lnSpc>
              <a:buFont typeface="Wingdings" panose="05000000000000000000" pitchFamily="2" charset="2"/>
              <a:buChar char="§"/>
            </a:pPr>
            <a:r>
              <a:rPr lang="en-US" sz="10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The company provides Cheaper price for AAC &amp; it has wide range of AAC Product ( around 21 No’s) </a:t>
            </a:r>
          </a:p>
          <a:p>
            <a:pPr marL="171450" indent="-171450" algn="just">
              <a:lnSpc>
                <a:spcPts val="2200"/>
              </a:lnSpc>
              <a:buFont typeface="Wingdings" panose="05000000000000000000" pitchFamily="2" charset="2"/>
              <a:buChar char="§"/>
            </a:pPr>
            <a:r>
              <a:rPr lang="en-US" sz="10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The company aims to strengthen its position by investing in R&amp;D activities/ Environmental Protection which focuses on commercializing differentiated products &amp; solution and creating new product categories.</a:t>
            </a:r>
          </a:p>
        </p:txBody>
      </p:sp>
      <p:sp>
        <p:nvSpPr>
          <p:cNvPr id="38" name="Text Placeholder 3">
            <a:extLst>
              <a:ext uri="{FF2B5EF4-FFF2-40B4-BE49-F238E27FC236}">
                <a16:creationId xmlns:a16="http://schemas.microsoft.com/office/drawing/2014/main" id="{EA62A440-79BE-4A4D-9072-C8AD87B6D4F0}"/>
              </a:ext>
            </a:extLst>
          </p:cNvPr>
          <p:cNvSpPr>
            <a:spLocks noGrp="1"/>
          </p:cNvSpPr>
          <p:nvPr>
            <p:ph type="body" sz="quarter" idx="14"/>
          </p:nvPr>
        </p:nvSpPr>
        <p:spPr/>
        <p:txBody>
          <a:bodyPr>
            <a:normAutofit lnSpcReduction="10000"/>
          </a:bodyPr>
          <a:lstStyle/>
          <a:p>
            <a:pPr>
              <a:spcBef>
                <a:spcPts val="0"/>
              </a:spcBef>
            </a:pPr>
            <a:r>
              <a:rPr lang="nb-NO" dirty="0">
                <a:solidFill>
                  <a:schemeClr val="tx1">
                    <a:lumMod val="85000"/>
                    <a:lumOff val="15000"/>
                  </a:schemeClr>
                </a:solidFill>
              </a:rPr>
              <a:t>Competitor Profile </a:t>
            </a:r>
            <a:br>
              <a:rPr lang="nb-NO" dirty="0">
                <a:solidFill>
                  <a:schemeClr val="tx1">
                    <a:lumMod val="85000"/>
                    <a:lumOff val="15000"/>
                  </a:schemeClr>
                </a:solidFill>
              </a:rPr>
            </a:br>
            <a:r>
              <a:rPr lang="nb-NO" sz="1200" b="0" dirty="0">
                <a:solidFill>
                  <a:schemeClr val="tx1">
                    <a:lumMod val="85000"/>
                    <a:lumOff val="15000"/>
                  </a:schemeClr>
                </a:solidFill>
              </a:rPr>
              <a:t>(BAUROC)</a:t>
            </a:r>
          </a:p>
        </p:txBody>
      </p:sp>
      <p:pic>
        <p:nvPicPr>
          <p:cNvPr id="4098" name="Picture 2" descr="Bauroc | LinkedIn">
            <a:extLst>
              <a:ext uri="{FF2B5EF4-FFF2-40B4-BE49-F238E27FC236}">
                <a16:creationId xmlns:a16="http://schemas.microsoft.com/office/drawing/2014/main" id="{DC41F9F4-C10B-4CA6-BD3A-94441779FA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046" y="636355"/>
            <a:ext cx="1384078" cy="5964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262781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 Placeholder 3">
            <a:extLst>
              <a:ext uri="{FF2B5EF4-FFF2-40B4-BE49-F238E27FC236}">
                <a16:creationId xmlns:a16="http://schemas.microsoft.com/office/drawing/2014/main" id="{4361833B-334D-4AA4-BB92-FECBDAE3AF51}"/>
              </a:ext>
            </a:extLst>
          </p:cNvPr>
          <p:cNvSpPr>
            <a:spLocks noGrp="1"/>
          </p:cNvSpPr>
          <p:nvPr>
            <p:ph type="body" sz="quarter" idx="14"/>
          </p:nvPr>
        </p:nvSpPr>
        <p:spPr/>
        <p:txBody>
          <a:bodyPr>
            <a:normAutofit fontScale="92500" lnSpcReduction="10000"/>
          </a:bodyPr>
          <a:lstStyle/>
          <a:p>
            <a:pPr>
              <a:spcBef>
                <a:spcPts val="0"/>
              </a:spcBef>
            </a:pPr>
            <a:r>
              <a:rPr lang="nb-NO" dirty="0">
                <a:solidFill>
                  <a:schemeClr val="tx1">
                    <a:lumMod val="85000"/>
                    <a:lumOff val="15000"/>
                  </a:schemeClr>
                </a:solidFill>
              </a:rPr>
              <a:t>Competitor Profile </a:t>
            </a:r>
            <a:br>
              <a:rPr lang="nb-NO" dirty="0">
                <a:solidFill>
                  <a:schemeClr val="tx1">
                    <a:lumMod val="85000"/>
                    <a:lumOff val="15000"/>
                  </a:schemeClr>
                </a:solidFill>
              </a:rPr>
            </a:br>
            <a:r>
              <a:rPr lang="nb-NO" b="0" dirty="0">
                <a:solidFill>
                  <a:schemeClr val="tx1">
                    <a:lumMod val="85000"/>
                    <a:lumOff val="15000"/>
                  </a:schemeClr>
                </a:solidFill>
              </a:rPr>
              <a:t>(</a:t>
            </a:r>
            <a:r>
              <a:rPr lang="en-IN" sz="1200" b="0" dirty="0">
                <a:solidFill>
                  <a:schemeClr val="tx1">
                    <a:lumMod val="85000"/>
                    <a:lumOff val="15000"/>
                  </a:schemeClr>
                </a:solidFill>
              </a:rPr>
              <a:t>SOLBET)</a:t>
            </a:r>
          </a:p>
          <a:p>
            <a:pPr>
              <a:spcBef>
                <a:spcPts val="0"/>
              </a:spcBef>
            </a:pPr>
            <a:endParaRPr lang="nb-NO" sz="1200" b="0" dirty="0">
              <a:solidFill>
                <a:schemeClr val="tx1">
                  <a:lumMod val="85000"/>
                  <a:lumOff val="15000"/>
                </a:schemeClr>
              </a:solidFill>
            </a:endParaRPr>
          </a:p>
        </p:txBody>
      </p:sp>
      <p:grpSp>
        <p:nvGrpSpPr>
          <p:cNvPr id="58" name="Group 57">
            <a:extLst>
              <a:ext uri="{FF2B5EF4-FFF2-40B4-BE49-F238E27FC236}">
                <a16:creationId xmlns:a16="http://schemas.microsoft.com/office/drawing/2014/main" id="{54FA0EE0-0D7E-42E7-8EE0-075E1DD309BA}"/>
              </a:ext>
            </a:extLst>
          </p:cNvPr>
          <p:cNvGrpSpPr/>
          <p:nvPr/>
        </p:nvGrpSpPr>
        <p:grpSpPr>
          <a:xfrm>
            <a:off x="380407" y="1284607"/>
            <a:ext cx="3508830" cy="476658"/>
            <a:chOff x="1176090" y="996245"/>
            <a:chExt cx="8514600" cy="461311"/>
          </a:xfrm>
          <a:noFill/>
        </p:grpSpPr>
        <p:sp>
          <p:nvSpPr>
            <p:cNvPr id="59" name="Rectangle 2">
              <a:extLst>
                <a:ext uri="{FF2B5EF4-FFF2-40B4-BE49-F238E27FC236}">
                  <a16:creationId xmlns:a16="http://schemas.microsoft.com/office/drawing/2014/main" id="{2C2CA754-8D84-4AC7-B40F-07638888A403}"/>
                </a:ext>
              </a:extLst>
            </p:cNvPr>
            <p:cNvSpPr/>
            <p:nvPr/>
          </p:nvSpPr>
          <p:spPr>
            <a:xfrm>
              <a:off x="1176090" y="996245"/>
              <a:ext cx="6857614" cy="461311"/>
            </a:xfrm>
            <a:custGeom>
              <a:avLst/>
              <a:gdLst>
                <a:gd name="connsiteX0" fmla="*/ 0 w 6857614"/>
                <a:gd name="connsiteY0" fmla="*/ 0 h 668740"/>
                <a:gd name="connsiteX1" fmla="*/ 6857614 w 6857614"/>
                <a:gd name="connsiteY1" fmla="*/ 0 h 668740"/>
                <a:gd name="connsiteX2" fmla="*/ 6857614 w 6857614"/>
                <a:gd name="connsiteY2" fmla="*/ 668740 h 668740"/>
                <a:gd name="connsiteX3" fmla="*/ 0 w 6857614"/>
                <a:gd name="connsiteY3" fmla="*/ 668740 h 668740"/>
                <a:gd name="connsiteX4" fmla="*/ 0 w 6857614"/>
                <a:gd name="connsiteY4" fmla="*/ 0 h 668740"/>
                <a:gd name="connsiteX0" fmla="*/ 0 w 6857614"/>
                <a:gd name="connsiteY0" fmla="*/ 0 h 668740"/>
                <a:gd name="connsiteX1" fmla="*/ 6248014 w 6857614"/>
                <a:gd name="connsiteY1" fmla="*/ 0 h 668740"/>
                <a:gd name="connsiteX2" fmla="*/ 6857614 w 6857614"/>
                <a:gd name="connsiteY2" fmla="*/ 668740 h 668740"/>
                <a:gd name="connsiteX3" fmla="*/ 0 w 6857614"/>
                <a:gd name="connsiteY3" fmla="*/ 668740 h 668740"/>
                <a:gd name="connsiteX4" fmla="*/ 0 w 6857614"/>
                <a:gd name="connsiteY4" fmla="*/ 0 h 668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7614" h="668740">
                  <a:moveTo>
                    <a:pt x="0" y="0"/>
                  </a:moveTo>
                  <a:lnTo>
                    <a:pt x="6248014" y="0"/>
                  </a:lnTo>
                  <a:lnTo>
                    <a:pt x="6857614" y="668740"/>
                  </a:lnTo>
                  <a:lnTo>
                    <a:pt x="0" y="668740"/>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895350">
                <a:buSzPct val="120000"/>
                <a:defRPr/>
              </a:pPr>
              <a:r>
                <a:rPr lang="en-US" sz="1000" b="1" dirty="0">
                  <a:solidFill>
                    <a:schemeClr val="bg2">
                      <a:lumMod val="10000"/>
                    </a:schemeClr>
                  </a:solidFill>
                  <a:latin typeface="Open Sans" panose="020B0606030504020204" pitchFamily="34" charset="0"/>
                  <a:ea typeface="Open Sans" panose="020B0606030504020204" pitchFamily="34" charset="0"/>
                  <a:cs typeface="Open Sans" panose="020B0606030504020204" pitchFamily="34" charset="0"/>
                </a:rPr>
                <a:t>COMPANY DESCRIPTION</a:t>
              </a:r>
            </a:p>
          </p:txBody>
        </p:sp>
        <p:cxnSp>
          <p:nvCxnSpPr>
            <p:cNvPr id="60" name="Straight Connector 59">
              <a:extLst>
                <a:ext uri="{FF2B5EF4-FFF2-40B4-BE49-F238E27FC236}">
                  <a16:creationId xmlns:a16="http://schemas.microsoft.com/office/drawing/2014/main" id="{54781B6C-4FE4-46CF-A7C2-FABE3593ABAD}"/>
                </a:ext>
              </a:extLst>
            </p:cNvPr>
            <p:cNvCxnSpPr>
              <a:cxnSpLocks/>
              <a:stCxn id="59" idx="3"/>
            </p:cNvCxnSpPr>
            <p:nvPr/>
          </p:nvCxnSpPr>
          <p:spPr>
            <a:xfrm>
              <a:off x="1176090" y="1457556"/>
              <a:ext cx="8514600" cy="0"/>
            </a:xfrm>
            <a:prstGeom prst="line">
              <a:avLst/>
            </a:prstGeom>
            <a:grpFill/>
            <a:ln w="28575">
              <a:noFill/>
            </a:ln>
          </p:spPr>
          <p:style>
            <a:lnRef idx="1">
              <a:schemeClr val="accent1"/>
            </a:lnRef>
            <a:fillRef idx="0">
              <a:schemeClr val="accent1"/>
            </a:fillRef>
            <a:effectRef idx="0">
              <a:schemeClr val="accent1"/>
            </a:effectRef>
            <a:fontRef idx="minor">
              <a:schemeClr val="tx1"/>
            </a:fontRef>
          </p:style>
        </p:cxnSp>
      </p:grpSp>
      <p:sp>
        <p:nvSpPr>
          <p:cNvPr id="32" name="Rectangle 31">
            <a:extLst>
              <a:ext uri="{FF2B5EF4-FFF2-40B4-BE49-F238E27FC236}">
                <a16:creationId xmlns:a16="http://schemas.microsoft.com/office/drawing/2014/main" id="{4898CD61-1053-4130-A45C-31824FC1846F}"/>
              </a:ext>
            </a:extLst>
          </p:cNvPr>
          <p:cNvSpPr/>
          <p:nvPr/>
        </p:nvSpPr>
        <p:spPr>
          <a:xfrm>
            <a:off x="0" y="676939"/>
            <a:ext cx="9144000" cy="46131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Rectangle 62">
            <a:extLst>
              <a:ext uri="{FF2B5EF4-FFF2-40B4-BE49-F238E27FC236}">
                <a16:creationId xmlns:a16="http://schemas.microsoft.com/office/drawing/2014/main" id="{56D075D9-7D83-46C1-B68D-8A0CEE333C1D}"/>
              </a:ext>
            </a:extLst>
          </p:cNvPr>
          <p:cNvSpPr/>
          <p:nvPr/>
        </p:nvSpPr>
        <p:spPr>
          <a:xfrm>
            <a:off x="133350" y="674262"/>
            <a:ext cx="2763850" cy="6368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6" name="Straight Connector 65">
            <a:extLst>
              <a:ext uri="{FF2B5EF4-FFF2-40B4-BE49-F238E27FC236}">
                <a16:creationId xmlns:a16="http://schemas.microsoft.com/office/drawing/2014/main" id="{F6BE63CB-0C13-411E-BA8D-349C29227EF5}"/>
              </a:ext>
            </a:extLst>
          </p:cNvPr>
          <p:cNvCxnSpPr>
            <a:cxnSpLocks/>
          </p:cNvCxnSpPr>
          <p:nvPr/>
        </p:nvCxnSpPr>
        <p:spPr>
          <a:xfrm>
            <a:off x="6329926" y="1748816"/>
            <a:ext cx="3508830" cy="0"/>
          </a:xfrm>
          <a:prstGeom prst="line">
            <a:avLst/>
          </a:prstGeom>
          <a:noFill/>
          <a:ln w="28575">
            <a:noFill/>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13D00588-ED01-4FCB-94E4-3272B98EBCCB}"/>
              </a:ext>
            </a:extLst>
          </p:cNvPr>
          <p:cNvSpPr/>
          <p:nvPr/>
        </p:nvSpPr>
        <p:spPr>
          <a:xfrm>
            <a:off x="562669" y="1523314"/>
            <a:ext cx="4705452" cy="38753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200000"/>
              </a:lnSpc>
            </a:pPr>
            <a:r>
              <a:rPr lang="en-US" sz="1000" b="1"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Business Overview</a:t>
            </a:r>
            <a:r>
              <a:rPr lang="en-US" sz="10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a:t>
            </a:r>
          </a:p>
          <a:p>
            <a:pPr marL="171450" indent="-171450" algn="just">
              <a:buFont typeface="Arial" panose="020B0604020202020204" pitchFamily="34" charset="0"/>
              <a:buChar char="•"/>
            </a:pPr>
            <a:r>
              <a:rPr lang="en-US" sz="1000" b="0" i="0" dirty="0">
                <a:solidFill>
                  <a:schemeClr val="tx1"/>
                </a:solidFill>
                <a:effectLst/>
                <a:latin typeface="Verdana" panose="020B0604030504040204" pitchFamily="34" charset="0"/>
                <a:ea typeface="Verdana" panose="020B0604030504040204" pitchFamily="34" charset="0"/>
              </a:rPr>
              <a:t>SOLBET is a Polish leader and the largest producer of autoclaved aerated concrete (AAC) in Poland – up to 1/3 of domestic production of AAC comes from SOLBET factories.</a:t>
            </a:r>
          </a:p>
          <a:p>
            <a:pPr marL="171450" indent="-171450" algn="just">
              <a:buFont typeface="Arial" panose="020B0604020202020204" pitchFamily="34" charset="0"/>
              <a:buChar char="•"/>
            </a:pPr>
            <a:r>
              <a:rPr lang="en-US" sz="1000" b="0" i="0" dirty="0">
                <a:solidFill>
                  <a:schemeClr val="tx1"/>
                </a:solidFill>
                <a:effectLst/>
                <a:latin typeface="Verdana" panose="020B0604030504040204" pitchFamily="34" charset="0"/>
                <a:ea typeface="Verdana" panose="020B0604030504040204" pitchFamily="34" charset="0"/>
              </a:rPr>
              <a:t>Current production capacities of all Group facilities reach 2,5 million cubic meters of AAC and other products per year. The Group’s largest plant and headquarters located in </a:t>
            </a:r>
            <a:r>
              <a:rPr lang="en-US" sz="1000" b="0" i="0" dirty="0" err="1">
                <a:solidFill>
                  <a:schemeClr val="tx1"/>
                </a:solidFill>
                <a:effectLst/>
                <a:latin typeface="Verdana" panose="020B0604030504040204" pitchFamily="34" charset="0"/>
                <a:ea typeface="Verdana" panose="020B0604030504040204" pitchFamily="34" charset="0"/>
              </a:rPr>
              <a:t>Solec</a:t>
            </a:r>
            <a:r>
              <a:rPr lang="en-US" sz="1000" b="0" i="0" dirty="0">
                <a:solidFill>
                  <a:schemeClr val="tx1"/>
                </a:solidFill>
                <a:effectLst/>
                <a:latin typeface="Verdana" panose="020B0604030504040204" pitchFamily="34" charset="0"/>
                <a:ea typeface="Verdana" panose="020B0604030504040204" pitchFamily="34" charset="0"/>
              </a:rPr>
              <a:t> </a:t>
            </a:r>
            <a:r>
              <a:rPr lang="en-US" sz="1000" b="0" i="0" dirty="0" err="1">
                <a:solidFill>
                  <a:schemeClr val="tx1"/>
                </a:solidFill>
                <a:effectLst/>
                <a:latin typeface="Verdana" panose="020B0604030504040204" pitchFamily="34" charset="0"/>
                <a:ea typeface="Verdana" panose="020B0604030504040204" pitchFamily="34" charset="0"/>
              </a:rPr>
              <a:t>Kujawski</a:t>
            </a:r>
            <a:r>
              <a:rPr lang="en-US" sz="1000" b="0" i="0" dirty="0">
                <a:solidFill>
                  <a:schemeClr val="tx1"/>
                </a:solidFill>
                <a:effectLst/>
                <a:latin typeface="Verdana" panose="020B0604030504040204" pitchFamily="34" charset="0"/>
                <a:ea typeface="Verdana" panose="020B0604030504040204" pitchFamily="34" charset="0"/>
              </a:rPr>
              <a:t> is the European record holder in daily production of AAC – every day the plant provides 2500 m</a:t>
            </a:r>
            <a:r>
              <a:rPr lang="en-US" sz="1000" b="0" i="0" baseline="30000" dirty="0">
                <a:solidFill>
                  <a:schemeClr val="tx1"/>
                </a:solidFill>
                <a:effectLst/>
                <a:latin typeface="Verdana" panose="020B0604030504040204" pitchFamily="34" charset="0"/>
                <a:ea typeface="Verdana" panose="020B0604030504040204" pitchFamily="34" charset="0"/>
              </a:rPr>
              <a:t>3</a:t>
            </a:r>
            <a:r>
              <a:rPr lang="en-US" sz="1000" b="0" i="0" dirty="0">
                <a:solidFill>
                  <a:schemeClr val="tx1"/>
                </a:solidFill>
                <a:effectLst/>
                <a:latin typeface="Verdana" panose="020B0604030504040204" pitchFamily="34" charset="0"/>
                <a:ea typeface="Verdana" panose="020B0604030504040204" pitchFamily="34" charset="0"/>
              </a:rPr>
              <a:t> of its products on the market. </a:t>
            </a:r>
          </a:p>
          <a:p>
            <a:pPr marL="171450" indent="-171450" algn="just">
              <a:buFont typeface="Arial" panose="020B0604020202020204" pitchFamily="34" charset="0"/>
              <a:buChar char="•"/>
            </a:pPr>
            <a:r>
              <a:rPr lang="en-US" sz="1000" b="0" i="0" dirty="0">
                <a:solidFill>
                  <a:schemeClr val="tx1"/>
                </a:solidFill>
                <a:effectLst/>
                <a:latin typeface="Verdana" panose="020B0604030504040204" pitchFamily="34" charset="0"/>
                <a:ea typeface="Verdana" panose="020B0604030504040204" pitchFamily="34" charset="0"/>
              </a:rPr>
              <a:t>SOLBET brand is known throughout the continent, including Germany, Denmark, Sweden, Norway, Belgium, the Czech Republic, Russia, Hungary, Slovakia, Lithuania, Latvia, Ukraine and Croatia. Such a huge scale of production is the result of over 70 years of activity that involves constant development and improvement of its products, as well as expansion of its product range.</a:t>
            </a:r>
          </a:p>
          <a:p>
            <a:pPr marL="171450" indent="-171450" algn="just">
              <a:buFont typeface="Arial" panose="020B0604020202020204" pitchFamily="34" charset="0"/>
              <a:buChar char="•"/>
            </a:pPr>
            <a:r>
              <a:rPr lang="en-US" sz="1000" b="0" i="0" dirty="0">
                <a:solidFill>
                  <a:schemeClr val="tx1"/>
                </a:solidFill>
                <a:effectLst/>
                <a:latin typeface="Verdana" panose="020B0604030504040204" pitchFamily="34" charset="0"/>
                <a:ea typeface="Verdana" panose="020B0604030504040204" pitchFamily="34" charset="0"/>
              </a:rPr>
              <a:t>SOLBET, in addition to AAC, also produces building chemicals – mortars, plasters and adhesives. Above all, a wide range of these products  allows for a systemic construction using AAC, but also allows for the use of some SOLBET products in other technologies.</a:t>
            </a:r>
          </a:p>
          <a:p>
            <a:pPr algn="just">
              <a:lnSpc>
                <a:spcPct val="150000"/>
              </a:lnSpc>
            </a:pPr>
            <a:endParaRPr lang="en-US" sz="1000" b="1"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endParaRPr>
          </a:p>
          <a:p>
            <a:pPr algn="just">
              <a:lnSpc>
                <a:spcPct val="150000"/>
              </a:lnSpc>
            </a:pPr>
            <a:r>
              <a:rPr lang="en-US" sz="1000" b="1"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Year of Establishment</a:t>
            </a:r>
            <a:r>
              <a:rPr lang="en-US" sz="10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 1951</a:t>
            </a:r>
            <a:endParaRPr lang="en-US" sz="1000" b="1"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endParaRPr>
          </a:p>
          <a:p>
            <a:pPr algn="just">
              <a:lnSpc>
                <a:spcPct val="150000"/>
              </a:lnSpc>
            </a:pPr>
            <a:r>
              <a:rPr lang="en-US" sz="1000" b="1"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Total Number of Employees (2020)</a:t>
            </a:r>
            <a:r>
              <a:rPr lang="en-US" sz="10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 250+</a:t>
            </a:r>
          </a:p>
          <a:p>
            <a:pPr algn="just">
              <a:lnSpc>
                <a:spcPct val="150000"/>
              </a:lnSpc>
            </a:pPr>
            <a:r>
              <a:rPr lang="en-US" sz="1000" b="1"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NET Revenue in 2020 </a:t>
            </a:r>
          </a:p>
          <a:p>
            <a:pPr marL="228600" indent="-228600" algn="just">
              <a:lnSpc>
                <a:spcPct val="150000"/>
              </a:lnSpc>
              <a:buFont typeface="Wingdings" panose="05000000000000000000" pitchFamily="2" charset="2"/>
              <a:buChar char="q"/>
            </a:pPr>
            <a:r>
              <a:rPr lang="en-US" sz="1000" b="1"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Total – 28.4 Million USD</a:t>
            </a:r>
          </a:p>
          <a:p>
            <a:pPr algn="just">
              <a:lnSpc>
                <a:spcPct val="150000"/>
              </a:lnSpc>
            </a:pPr>
            <a:endParaRPr lang="en-US" sz="1000" b="1"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endParaRPr>
          </a:p>
          <a:p>
            <a:pPr algn="just">
              <a:lnSpc>
                <a:spcPct val="150000"/>
              </a:lnSpc>
            </a:pPr>
            <a:endParaRPr lang="en-US" sz="1000" b="1"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endParaRPr>
          </a:p>
          <a:p>
            <a:pPr>
              <a:lnSpc>
                <a:spcPct val="200000"/>
              </a:lnSpc>
            </a:pPr>
            <a:endParaRPr lang="en-US" sz="10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endParaRPr>
          </a:p>
        </p:txBody>
      </p:sp>
      <p:sp>
        <p:nvSpPr>
          <p:cNvPr id="17" name="Rectangle 16">
            <a:extLst>
              <a:ext uri="{FF2B5EF4-FFF2-40B4-BE49-F238E27FC236}">
                <a16:creationId xmlns:a16="http://schemas.microsoft.com/office/drawing/2014/main" id="{61C163BA-5CF8-4655-ACBB-F152BC96CA7C}"/>
              </a:ext>
            </a:extLst>
          </p:cNvPr>
          <p:cNvSpPr/>
          <p:nvPr/>
        </p:nvSpPr>
        <p:spPr>
          <a:xfrm>
            <a:off x="6308319" y="1599465"/>
            <a:ext cx="3508830" cy="9293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50000"/>
              </a:lnSpc>
            </a:pPr>
            <a:r>
              <a:rPr lang="en-US" sz="1000" b="1"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Product Portfolio</a:t>
            </a:r>
            <a:r>
              <a:rPr lang="en-US" sz="10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a:t>
            </a:r>
          </a:p>
          <a:p>
            <a:pPr marL="171450" indent="-171450" algn="just">
              <a:buFont typeface="Arial" panose="020B0604020202020204" pitchFamily="34" charset="0"/>
              <a:buChar char="•"/>
            </a:pPr>
            <a:r>
              <a:rPr lang="en-IN" sz="10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AAC U-Blocks</a:t>
            </a:r>
          </a:p>
          <a:p>
            <a:pPr marL="171450" indent="-171450" algn="just">
              <a:buFont typeface="Arial" panose="020B0604020202020204" pitchFamily="34" charset="0"/>
              <a:buChar char="•"/>
            </a:pPr>
            <a:r>
              <a:rPr lang="en-IN" sz="10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Boards</a:t>
            </a:r>
          </a:p>
          <a:p>
            <a:pPr marL="171450" indent="-171450" algn="just">
              <a:buFont typeface="Arial" panose="020B0604020202020204" pitchFamily="34" charset="0"/>
              <a:buChar char="•"/>
            </a:pPr>
            <a:r>
              <a:rPr lang="en-IN" sz="10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Mortar</a:t>
            </a:r>
          </a:p>
        </p:txBody>
      </p:sp>
      <p:sp>
        <p:nvSpPr>
          <p:cNvPr id="18" name="Rectangle 17">
            <a:extLst>
              <a:ext uri="{FF2B5EF4-FFF2-40B4-BE49-F238E27FC236}">
                <a16:creationId xmlns:a16="http://schemas.microsoft.com/office/drawing/2014/main" id="{D467F647-01D5-4AB9-8F04-AA004ECC1167}"/>
              </a:ext>
            </a:extLst>
          </p:cNvPr>
          <p:cNvSpPr/>
          <p:nvPr/>
        </p:nvSpPr>
        <p:spPr>
          <a:xfrm>
            <a:off x="6352878" y="2379467"/>
            <a:ext cx="3017752" cy="11464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50000"/>
              </a:lnSpc>
            </a:pPr>
            <a:r>
              <a:rPr lang="en-US" sz="1000" b="1"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Key Industries Served</a:t>
            </a:r>
            <a:endParaRPr lang="en-US" sz="10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endParaRPr>
          </a:p>
          <a:p>
            <a:pPr marL="171450" indent="-171450">
              <a:buFont typeface="Arial" panose="020B0604020202020204" pitchFamily="34" charset="0"/>
              <a:buChar char="•"/>
            </a:pPr>
            <a:r>
              <a:rPr lang="en-US" sz="10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Residential</a:t>
            </a:r>
          </a:p>
          <a:p>
            <a:pPr marL="171450" indent="-171450">
              <a:buFont typeface="Arial" panose="020B0604020202020204" pitchFamily="34" charset="0"/>
              <a:buChar char="•"/>
            </a:pPr>
            <a:r>
              <a:rPr lang="en-US" sz="10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Commercial</a:t>
            </a:r>
          </a:p>
        </p:txBody>
      </p:sp>
      <p:sp>
        <p:nvSpPr>
          <p:cNvPr id="19" name="Rectangle 18">
            <a:extLst>
              <a:ext uri="{FF2B5EF4-FFF2-40B4-BE49-F238E27FC236}">
                <a16:creationId xmlns:a16="http://schemas.microsoft.com/office/drawing/2014/main" id="{D22A39F4-0A49-45D3-933A-D5B0D8BACE04}"/>
              </a:ext>
            </a:extLst>
          </p:cNvPr>
          <p:cNvSpPr/>
          <p:nvPr/>
        </p:nvSpPr>
        <p:spPr>
          <a:xfrm>
            <a:off x="6369685" y="3085882"/>
            <a:ext cx="2633438" cy="6862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50000"/>
              </a:lnSpc>
            </a:pPr>
            <a:r>
              <a:rPr lang="en-US" sz="1000" b="1"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Key Competitors:</a:t>
            </a:r>
            <a:endParaRPr lang="en-US" sz="10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endParaRPr>
          </a:p>
          <a:p>
            <a:pPr marL="128588" indent="-128588" algn="just">
              <a:buFont typeface="Arial" panose="020B0604020202020204" pitchFamily="34" charset="0"/>
              <a:buChar char="•"/>
            </a:pPr>
            <a:r>
              <a:rPr lang="en-US" sz="1000" dirty="0" err="1">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Bauroc</a:t>
            </a:r>
            <a:endParaRPr lang="en-US" sz="10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endParaRPr>
          </a:p>
          <a:p>
            <a:pPr marL="128588" indent="-128588" algn="just">
              <a:buFont typeface="Arial" panose="020B0604020202020204" pitchFamily="34" charset="0"/>
              <a:buChar char="•"/>
            </a:pPr>
            <a:r>
              <a:rPr lang="en-US" sz="1000" dirty="0" err="1">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Xella</a:t>
            </a:r>
            <a:endParaRPr lang="en-US" sz="10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endParaRPr>
          </a:p>
          <a:p>
            <a:pPr marL="128588" indent="-128588" algn="just">
              <a:buFont typeface="Arial" panose="020B0604020202020204" pitchFamily="34" charset="0"/>
              <a:buChar char="•"/>
            </a:pPr>
            <a:r>
              <a:rPr lang="en-US" sz="10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H+H</a:t>
            </a:r>
          </a:p>
        </p:txBody>
      </p:sp>
      <p:sp>
        <p:nvSpPr>
          <p:cNvPr id="20" name="Rectangle 19">
            <a:extLst>
              <a:ext uri="{FF2B5EF4-FFF2-40B4-BE49-F238E27FC236}">
                <a16:creationId xmlns:a16="http://schemas.microsoft.com/office/drawing/2014/main" id="{4B89BCF4-E3D2-4934-8D98-68D18217B168}"/>
              </a:ext>
            </a:extLst>
          </p:cNvPr>
          <p:cNvSpPr/>
          <p:nvPr/>
        </p:nvSpPr>
        <p:spPr>
          <a:xfrm>
            <a:off x="6144455" y="5592068"/>
            <a:ext cx="2510966" cy="10736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r>
              <a:rPr lang="pl-PL" sz="10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Toruńska 71 Street</a:t>
            </a:r>
          </a:p>
          <a:p>
            <a:pPr algn="l"/>
            <a:r>
              <a:rPr lang="pl-PL" sz="10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86-050 Solec Kujawski</a:t>
            </a:r>
            <a:endParaRPr lang="en-US" sz="10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endParaRPr>
          </a:p>
          <a:p>
            <a:pPr algn="l"/>
            <a:r>
              <a:rPr lang="en-US" sz="10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+48 52 387 42 11</a:t>
            </a:r>
          </a:p>
        </p:txBody>
      </p:sp>
      <p:sp>
        <p:nvSpPr>
          <p:cNvPr id="21" name="Rectangle 20">
            <a:extLst>
              <a:ext uri="{FF2B5EF4-FFF2-40B4-BE49-F238E27FC236}">
                <a16:creationId xmlns:a16="http://schemas.microsoft.com/office/drawing/2014/main" id="{4CE718DB-07C8-4137-906D-3CFA1747F6A4}"/>
              </a:ext>
            </a:extLst>
          </p:cNvPr>
          <p:cNvSpPr>
            <a:spLocks noChangeArrowheads="1"/>
          </p:cNvSpPr>
          <p:nvPr>
            <p:custDataLst>
              <p:tags r:id="rId1"/>
            </p:custDataLst>
          </p:nvPr>
        </p:nvSpPr>
        <p:spPr bwMode="auto">
          <a:xfrm>
            <a:off x="5922156" y="5368741"/>
            <a:ext cx="2955565" cy="217680"/>
          </a:xfrm>
          <a:prstGeom prst="rect">
            <a:avLst/>
          </a:prstGeom>
          <a:noFill/>
          <a:ln w="9525">
            <a:noFill/>
            <a:miter lim="800000"/>
            <a:headEnd/>
            <a:tailEnd/>
          </a:ln>
        </p:spPr>
        <p:txBody>
          <a:bodyPr lIns="0" tIns="0" rIns="0" bIns="0"/>
          <a:lstStyle/>
          <a:p>
            <a:pPr defTabSz="895350">
              <a:buSzPct val="120000"/>
              <a:defRPr/>
            </a:pPr>
            <a:r>
              <a:rPr lang="en-US" sz="1000" b="1" dirty="0">
                <a:solidFill>
                  <a:schemeClr val="bg2">
                    <a:lumMod val="10000"/>
                  </a:schemeClr>
                </a:solidFill>
                <a:latin typeface="Open Sans" panose="020B0606030504020204" pitchFamily="34" charset="0"/>
                <a:ea typeface="Open Sans" panose="020B0606030504020204" pitchFamily="34" charset="0"/>
                <a:cs typeface="Open Sans" panose="020B0606030504020204" pitchFamily="34" charset="0"/>
              </a:rPr>
              <a:t>COMPANY HEADQUARTERS LOCATION</a:t>
            </a:r>
          </a:p>
        </p:txBody>
      </p:sp>
      <p:sp>
        <p:nvSpPr>
          <p:cNvPr id="22" name="Teardrop 6">
            <a:extLst>
              <a:ext uri="{FF2B5EF4-FFF2-40B4-BE49-F238E27FC236}">
                <a16:creationId xmlns:a16="http://schemas.microsoft.com/office/drawing/2014/main" id="{1FB011B4-6AC4-41EF-8844-2DC3A9933215}"/>
              </a:ext>
            </a:extLst>
          </p:cNvPr>
          <p:cNvSpPr/>
          <p:nvPr/>
        </p:nvSpPr>
        <p:spPr>
          <a:xfrm rot="8100000">
            <a:off x="8371751" y="5345345"/>
            <a:ext cx="419158" cy="419162"/>
          </a:xfrm>
          <a:custGeom>
            <a:avLst/>
            <a:gdLst/>
            <a:ahLst/>
            <a:cxnLst/>
            <a:rect l="l" t="t" r="r" b="b"/>
            <a:pathLst>
              <a:path w="2483832" h="2483835">
                <a:moveTo>
                  <a:pt x="657616" y="1826218"/>
                </a:moveTo>
                <a:cubicBezTo>
                  <a:pt x="806520" y="1975122"/>
                  <a:pt x="1047940" y="1975122"/>
                  <a:pt x="1196844" y="1826218"/>
                </a:cubicBezTo>
                <a:cubicBezTo>
                  <a:pt x="1345748" y="1677314"/>
                  <a:pt x="1345748" y="1435894"/>
                  <a:pt x="1196844" y="1286990"/>
                </a:cubicBezTo>
                <a:cubicBezTo>
                  <a:pt x="1047940" y="1138086"/>
                  <a:pt x="806520" y="1138086"/>
                  <a:pt x="657616" y="1286990"/>
                </a:cubicBezTo>
                <a:cubicBezTo>
                  <a:pt x="508712" y="1435894"/>
                  <a:pt x="508712" y="1677314"/>
                  <a:pt x="657616" y="1826218"/>
                </a:cubicBezTo>
                <a:close/>
                <a:moveTo>
                  <a:pt x="293335" y="2190500"/>
                </a:moveTo>
                <a:cubicBezTo>
                  <a:pt x="112098" y="2009262"/>
                  <a:pt x="0" y="1758885"/>
                  <a:pt x="0" y="1482325"/>
                </a:cubicBezTo>
                <a:cubicBezTo>
                  <a:pt x="0" y="929206"/>
                  <a:pt x="459290" y="590078"/>
                  <a:pt x="1001509" y="480815"/>
                </a:cubicBezTo>
                <a:cubicBezTo>
                  <a:pt x="1569704" y="366317"/>
                  <a:pt x="1861757" y="259925"/>
                  <a:pt x="2483832" y="0"/>
                </a:cubicBezTo>
                <a:cubicBezTo>
                  <a:pt x="2230640" y="682694"/>
                  <a:pt x="2130986" y="873716"/>
                  <a:pt x="2003018" y="1482325"/>
                </a:cubicBezTo>
                <a:cubicBezTo>
                  <a:pt x="1901990" y="2042180"/>
                  <a:pt x="1554627" y="2483835"/>
                  <a:pt x="1001509" y="2483835"/>
                </a:cubicBezTo>
                <a:cubicBezTo>
                  <a:pt x="724950" y="2483835"/>
                  <a:pt x="474573" y="2371737"/>
                  <a:pt x="293335" y="2190500"/>
                </a:cubicBezTo>
                <a:close/>
              </a:path>
            </a:pathLst>
          </a:custGeom>
          <a:solidFill>
            <a:srgbClr val="004D9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accent1">
                  <a:lumMod val="75000"/>
                </a:schemeClr>
              </a:solidFill>
            </a:endParaRPr>
          </a:p>
        </p:txBody>
      </p:sp>
      <p:pic>
        <p:nvPicPr>
          <p:cNvPr id="5124" name="Picture 4" descr="Building with SOLBET cellular concrete from Poland | baubaY.de">
            <a:extLst>
              <a:ext uri="{FF2B5EF4-FFF2-40B4-BE49-F238E27FC236}">
                <a16:creationId xmlns:a16="http://schemas.microsoft.com/office/drawing/2014/main" id="{62191560-D2C8-4250-A975-492736D4C1C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9781" y="616766"/>
            <a:ext cx="2232025" cy="679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331242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 Placeholder 3">
            <a:extLst>
              <a:ext uri="{FF2B5EF4-FFF2-40B4-BE49-F238E27FC236}">
                <a16:creationId xmlns:a16="http://schemas.microsoft.com/office/drawing/2014/main" id="{4361833B-334D-4AA4-BB92-FECBDAE3AF51}"/>
              </a:ext>
            </a:extLst>
          </p:cNvPr>
          <p:cNvSpPr>
            <a:spLocks noGrp="1"/>
          </p:cNvSpPr>
          <p:nvPr>
            <p:ph type="body" sz="quarter" idx="14"/>
          </p:nvPr>
        </p:nvSpPr>
        <p:spPr/>
        <p:txBody>
          <a:bodyPr>
            <a:normAutofit fontScale="92500" lnSpcReduction="20000"/>
          </a:bodyPr>
          <a:lstStyle/>
          <a:p>
            <a:pPr>
              <a:spcBef>
                <a:spcPts val="0"/>
              </a:spcBef>
            </a:pPr>
            <a:r>
              <a:rPr lang="nb-NO" dirty="0">
                <a:solidFill>
                  <a:schemeClr val="tx1">
                    <a:lumMod val="85000"/>
                    <a:lumOff val="15000"/>
                  </a:schemeClr>
                </a:solidFill>
              </a:rPr>
              <a:t>Competitor Profile </a:t>
            </a:r>
            <a:br>
              <a:rPr lang="nb-NO" dirty="0">
                <a:solidFill>
                  <a:schemeClr val="tx1">
                    <a:lumMod val="85000"/>
                    <a:lumOff val="15000"/>
                  </a:schemeClr>
                </a:solidFill>
              </a:rPr>
            </a:br>
            <a:r>
              <a:rPr lang="nb-NO" b="0" dirty="0">
                <a:solidFill>
                  <a:schemeClr val="tx1">
                    <a:lumMod val="85000"/>
                    <a:lumOff val="15000"/>
                  </a:schemeClr>
                </a:solidFill>
              </a:rPr>
              <a:t>(</a:t>
            </a:r>
            <a:r>
              <a:rPr lang="en-US" sz="1200" b="0" dirty="0">
                <a:solidFill>
                  <a:schemeClr val="tx1"/>
                </a:solidFill>
                <a:latin typeface="Verdana" panose="020B0604030504040204" pitchFamily="34" charset="0"/>
                <a:ea typeface="Verdana" panose="020B0604030504040204" pitchFamily="34" charset="0"/>
                <a:cs typeface="Verdana" panose="020B0604030504040204" pitchFamily="34" charset="0"/>
              </a:rPr>
              <a:t>ISOLTECH SRL)</a:t>
            </a:r>
            <a:endParaRPr lang="nb-NO" sz="1200" b="0" dirty="0">
              <a:solidFill>
                <a:schemeClr val="tx1"/>
              </a:solidFill>
            </a:endParaRPr>
          </a:p>
        </p:txBody>
      </p:sp>
      <p:grpSp>
        <p:nvGrpSpPr>
          <p:cNvPr id="58" name="Group 57">
            <a:extLst>
              <a:ext uri="{FF2B5EF4-FFF2-40B4-BE49-F238E27FC236}">
                <a16:creationId xmlns:a16="http://schemas.microsoft.com/office/drawing/2014/main" id="{54FA0EE0-0D7E-42E7-8EE0-075E1DD309BA}"/>
              </a:ext>
            </a:extLst>
          </p:cNvPr>
          <p:cNvGrpSpPr/>
          <p:nvPr/>
        </p:nvGrpSpPr>
        <p:grpSpPr>
          <a:xfrm>
            <a:off x="49438" y="1108758"/>
            <a:ext cx="3508830" cy="476658"/>
            <a:chOff x="372952" y="826058"/>
            <a:chExt cx="8514600" cy="461311"/>
          </a:xfrm>
          <a:noFill/>
        </p:grpSpPr>
        <p:sp>
          <p:nvSpPr>
            <p:cNvPr id="59" name="Rectangle 2">
              <a:extLst>
                <a:ext uri="{FF2B5EF4-FFF2-40B4-BE49-F238E27FC236}">
                  <a16:creationId xmlns:a16="http://schemas.microsoft.com/office/drawing/2014/main" id="{2C2CA754-8D84-4AC7-B40F-07638888A403}"/>
                </a:ext>
              </a:extLst>
            </p:cNvPr>
            <p:cNvSpPr/>
            <p:nvPr/>
          </p:nvSpPr>
          <p:spPr>
            <a:xfrm>
              <a:off x="372952" y="826058"/>
              <a:ext cx="6857614" cy="461311"/>
            </a:xfrm>
            <a:custGeom>
              <a:avLst/>
              <a:gdLst>
                <a:gd name="connsiteX0" fmla="*/ 0 w 6857614"/>
                <a:gd name="connsiteY0" fmla="*/ 0 h 668740"/>
                <a:gd name="connsiteX1" fmla="*/ 6857614 w 6857614"/>
                <a:gd name="connsiteY1" fmla="*/ 0 h 668740"/>
                <a:gd name="connsiteX2" fmla="*/ 6857614 w 6857614"/>
                <a:gd name="connsiteY2" fmla="*/ 668740 h 668740"/>
                <a:gd name="connsiteX3" fmla="*/ 0 w 6857614"/>
                <a:gd name="connsiteY3" fmla="*/ 668740 h 668740"/>
                <a:gd name="connsiteX4" fmla="*/ 0 w 6857614"/>
                <a:gd name="connsiteY4" fmla="*/ 0 h 668740"/>
                <a:gd name="connsiteX0" fmla="*/ 0 w 6857614"/>
                <a:gd name="connsiteY0" fmla="*/ 0 h 668740"/>
                <a:gd name="connsiteX1" fmla="*/ 6248014 w 6857614"/>
                <a:gd name="connsiteY1" fmla="*/ 0 h 668740"/>
                <a:gd name="connsiteX2" fmla="*/ 6857614 w 6857614"/>
                <a:gd name="connsiteY2" fmla="*/ 668740 h 668740"/>
                <a:gd name="connsiteX3" fmla="*/ 0 w 6857614"/>
                <a:gd name="connsiteY3" fmla="*/ 668740 h 668740"/>
                <a:gd name="connsiteX4" fmla="*/ 0 w 6857614"/>
                <a:gd name="connsiteY4" fmla="*/ 0 h 668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7614" h="668740">
                  <a:moveTo>
                    <a:pt x="0" y="0"/>
                  </a:moveTo>
                  <a:lnTo>
                    <a:pt x="6248014" y="0"/>
                  </a:lnTo>
                  <a:lnTo>
                    <a:pt x="6857614" y="668740"/>
                  </a:lnTo>
                  <a:lnTo>
                    <a:pt x="0" y="668740"/>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895350">
                <a:buSzPct val="120000"/>
                <a:defRPr/>
              </a:pPr>
              <a:r>
                <a:rPr lang="en-US" sz="1000" b="1" dirty="0">
                  <a:solidFill>
                    <a:schemeClr val="bg2">
                      <a:lumMod val="10000"/>
                    </a:schemeClr>
                  </a:solidFill>
                  <a:latin typeface="Open Sans" panose="020B0606030504020204" pitchFamily="34" charset="0"/>
                  <a:ea typeface="Open Sans" panose="020B0606030504020204" pitchFamily="34" charset="0"/>
                  <a:cs typeface="Open Sans" panose="020B0606030504020204" pitchFamily="34" charset="0"/>
                </a:rPr>
                <a:t>COMPANY DESCRIPTION</a:t>
              </a:r>
            </a:p>
          </p:txBody>
        </p:sp>
        <p:cxnSp>
          <p:nvCxnSpPr>
            <p:cNvPr id="60" name="Straight Connector 59">
              <a:extLst>
                <a:ext uri="{FF2B5EF4-FFF2-40B4-BE49-F238E27FC236}">
                  <a16:creationId xmlns:a16="http://schemas.microsoft.com/office/drawing/2014/main" id="{54781B6C-4FE4-46CF-A7C2-FABE3593ABAD}"/>
                </a:ext>
              </a:extLst>
            </p:cNvPr>
            <p:cNvCxnSpPr>
              <a:cxnSpLocks/>
              <a:stCxn id="59" idx="3"/>
            </p:cNvCxnSpPr>
            <p:nvPr/>
          </p:nvCxnSpPr>
          <p:spPr>
            <a:xfrm>
              <a:off x="372952" y="1287369"/>
              <a:ext cx="8514600" cy="0"/>
            </a:xfrm>
            <a:prstGeom prst="line">
              <a:avLst/>
            </a:prstGeom>
            <a:grpFill/>
            <a:ln w="28575">
              <a:noFill/>
            </a:ln>
          </p:spPr>
          <p:style>
            <a:lnRef idx="1">
              <a:schemeClr val="accent1"/>
            </a:lnRef>
            <a:fillRef idx="0">
              <a:schemeClr val="accent1"/>
            </a:fillRef>
            <a:effectRef idx="0">
              <a:schemeClr val="accent1"/>
            </a:effectRef>
            <a:fontRef idx="minor">
              <a:schemeClr val="tx1"/>
            </a:fontRef>
          </p:style>
        </p:cxnSp>
      </p:grpSp>
      <p:sp>
        <p:nvSpPr>
          <p:cNvPr id="32" name="Rectangle 31">
            <a:extLst>
              <a:ext uri="{FF2B5EF4-FFF2-40B4-BE49-F238E27FC236}">
                <a16:creationId xmlns:a16="http://schemas.microsoft.com/office/drawing/2014/main" id="{4898CD61-1053-4130-A45C-31824FC1846F}"/>
              </a:ext>
            </a:extLst>
          </p:cNvPr>
          <p:cNvSpPr/>
          <p:nvPr/>
        </p:nvSpPr>
        <p:spPr>
          <a:xfrm>
            <a:off x="0" y="676939"/>
            <a:ext cx="9144000" cy="46131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Rectangle 62">
            <a:extLst>
              <a:ext uri="{FF2B5EF4-FFF2-40B4-BE49-F238E27FC236}">
                <a16:creationId xmlns:a16="http://schemas.microsoft.com/office/drawing/2014/main" id="{56D075D9-7D83-46C1-B68D-8A0CEE333C1D}"/>
              </a:ext>
            </a:extLst>
          </p:cNvPr>
          <p:cNvSpPr/>
          <p:nvPr/>
        </p:nvSpPr>
        <p:spPr>
          <a:xfrm>
            <a:off x="133350" y="674262"/>
            <a:ext cx="2225537" cy="4613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4" name="Group 63">
            <a:extLst>
              <a:ext uri="{FF2B5EF4-FFF2-40B4-BE49-F238E27FC236}">
                <a16:creationId xmlns:a16="http://schemas.microsoft.com/office/drawing/2014/main" id="{3AF439B4-AA79-4861-B362-13321EFCEDB0}"/>
              </a:ext>
            </a:extLst>
          </p:cNvPr>
          <p:cNvGrpSpPr/>
          <p:nvPr/>
        </p:nvGrpSpPr>
        <p:grpSpPr>
          <a:xfrm>
            <a:off x="5361371" y="1175711"/>
            <a:ext cx="3508830" cy="476659"/>
            <a:chOff x="702808" y="890854"/>
            <a:chExt cx="8514600" cy="461312"/>
          </a:xfrm>
          <a:noFill/>
        </p:grpSpPr>
        <p:sp>
          <p:nvSpPr>
            <p:cNvPr id="65" name="Rectangle 2">
              <a:extLst>
                <a:ext uri="{FF2B5EF4-FFF2-40B4-BE49-F238E27FC236}">
                  <a16:creationId xmlns:a16="http://schemas.microsoft.com/office/drawing/2014/main" id="{862CC380-F425-4563-8E8E-8812A7E4E6BA}"/>
                </a:ext>
              </a:extLst>
            </p:cNvPr>
            <p:cNvSpPr/>
            <p:nvPr/>
          </p:nvSpPr>
          <p:spPr>
            <a:xfrm>
              <a:off x="702808" y="890854"/>
              <a:ext cx="6857614" cy="461311"/>
            </a:xfrm>
            <a:custGeom>
              <a:avLst/>
              <a:gdLst>
                <a:gd name="connsiteX0" fmla="*/ 0 w 6857614"/>
                <a:gd name="connsiteY0" fmla="*/ 0 h 668740"/>
                <a:gd name="connsiteX1" fmla="*/ 6857614 w 6857614"/>
                <a:gd name="connsiteY1" fmla="*/ 0 h 668740"/>
                <a:gd name="connsiteX2" fmla="*/ 6857614 w 6857614"/>
                <a:gd name="connsiteY2" fmla="*/ 668740 h 668740"/>
                <a:gd name="connsiteX3" fmla="*/ 0 w 6857614"/>
                <a:gd name="connsiteY3" fmla="*/ 668740 h 668740"/>
                <a:gd name="connsiteX4" fmla="*/ 0 w 6857614"/>
                <a:gd name="connsiteY4" fmla="*/ 0 h 668740"/>
                <a:gd name="connsiteX0" fmla="*/ 0 w 6857614"/>
                <a:gd name="connsiteY0" fmla="*/ 0 h 668740"/>
                <a:gd name="connsiteX1" fmla="*/ 6248014 w 6857614"/>
                <a:gd name="connsiteY1" fmla="*/ 0 h 668740"/>
                <a:gd name="connsiteX2" fmla="*/ 6857614 w 6857614"/>
                <a:gd name="connsiteY2" fmla="*/ 668740 h 668740"/>
                <a:gd name="connsiteX3" fmla="*/ 0 w 6857614"/>
                <a:gd name="connsiteY3" fmla="*/ 668740 h 668740"/>
                <a:gd name="connsiteX4" fmla="*/ 0 w 6857614"/>
                <a:gd name="connsiteY4" fmla="*/ 0 h 668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7614" h="668740">
                  <a:moveTo>
                    <a:pt x="0" y="0"/>
                  </a:moveTo>
                  <a:lnTo>
                    <a:pt x="6248014" y="0"/>
                  </a:lnTo>
                  <a:lnTo>
                    <a:pt x="6857614" y="668740"/>
                  </a:lnTo>
                  <a:lnTo>
                    <a:pt x="0" y="668740"/>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895350">
                <a:buSzPct val="120000"/>
                <a:defRPr/>
              </a:pPr>
              <a:r>
                <a:rPr lang="en-US" sz="1000" b="1" dirty="0">
                  <a:solidFill>
                    <a:schemeClr val="bg2">
                      <a:lumMod val="10000"/>
                    </a:schemeClr>
                  </a:solidFill>
                  <a:latin typeface="Open Sans" panose="020B0606030504020204" pitchFamily="34" charset="0"/>
                  <a:ea typeface="Open Sans" panose="020B0606030504020204" pitchFamily="34" charset="0"/>
                  <a:cs typeface="Open Sans" panose="020B0606030504020204" pitchFamily="34" charset="0"/>
                </a:rPr>
                <a:t>PRODUCT PORTFOLIO</a:t>
              </a:r>
            </a:p>
          </p:txBody>
        </p:sp>
        <p:cxnSp>
          <p:nvCxnSpPr>
            <p:cNvPr id="66" name="Straight Connector 65">
              <a:extLst>
                <a:ext uri="{FF2B5EF4-FFF2-40B4-BE49-F238E27FC236}">
                  <a16:creationId xmlns:a16="http://schemas.microsoft.com/office/drawing/2014/main" id="{F6BE63CB-0C13-411E-BA8D-349C29227EF5}"/>
                </a:ext>
              </a:extLst>
            </p:cNvPr>
            <p:cNvCxnSpPr>
              <a:cxnSpLocks/>
              <a:stCxn id="65" idx="3"/>
            </p:cNvCxnSpPr>
            <p:nvPr/>
          </p:nvCxnSpPr>
          <p:spPr>
            <a:xfrm>
              <a:off x="702808" y="1352166"/>
              <a:ext cx="8514600" cy="0"/>
            </a:xfrm>
            <a:prstGeom prst="line">
              <a:avLst/>
            </a:prstGeom>
            <a:grpFill/>
            <a:ln w="28575">
              <a:noFill/>
            </a:ln>
          </p:spPr>
          <p:style>
            <a:lnRef idx="1">
              <a:schemeClr val="accent1"/>
            </a:lnRef>
            <a:fillRef idx="0">
              <a:schemeClr val="accent1"/>
            </a:fillRef>
            <a:effectRef idx="0">
              <a:schemeClr val="accent1"/>
            </a:effectRef>
            <a:fontRef idx="minor">
              <a:schemeClr val="tx1"/>
            </a:fontRef>
          </p:style>
        </p:cxnSp>
      </p:grpSp>
      <p:sp>
        <p:nvSpPr>
          <p:cNvPr id="16" name="Rectangle 15">
            <a:extLst>
              <a:ext uri="{FF2B5EF4-FFF2-40B4-BE49-F238E27FC236}">
                <a16:creationId xmlns:a16="http://schemas.microsoft.com/office/drawing/2014/main" id="{13D00588-ED01-4FCB-94E4-3272B98EBCCB}"/>
              </a:ext>
            </a:extLst>
          </p:cNvPr>
          <p:cNvSpPr/>
          <p:nvPr/>
        </p:nvSpPr>
        <p:spPr>
          <a:xfrm>
            <a:off x="57440" y="1417983"/>
            <a:ext cx="4873633" cy="51285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200000"/>
              </a:lnSpc>
            </a:pPr>
            <a:r>
              <a:rPr lang="en-US" sz="1000" b="1"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Business Overview</a:t>
            </a:r>
            <a:r>
              <a:rPr lang="en-US" sz="10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a:t>
            </a:r>
          </a:p>
          <a:p>
            <a:pPr marL="171450" indent="-171450">
              <a:lnSpc>
                <a:spcPct val="150000"/>
              </a:lnSpc>
              <a:buFont typeface="Arial" panose="020B0604020202020204" pitchFamily="34" charset="0"/>
              <a:buChar char="•"/>
            </a:pPr>
            <a:r>
              <a:rPr lang="en-US" sz="1000" b="0" i="0" dirty="0">
                <a:solidFill>
                  <a:srgbClr val="666666"/>
                </a:solidFill>
                <a:effectLst/>
                <a:latin typeface="Open Sans" panose="020B0606030504020204" pitchFamily="34" charset="0"/>
              </a:rPr>
              <a:t>Isoltech is a leader in Italy in the production and installation of foam concrete. Lightweight Cellular Concrete, also known as foam concrete, is the ideal lightweight solution for design needs, and offers a strong cost/value advantage for lightweight fill construction. The use of the most modern, high production equipment offers the end user the most productive, cost-effective solution in the industry today. </a:t>
            </a:r>
          </a:p>
          <a:p>
            <a:pPr marL="171450" indent="-171450">
              <a:lnSpc>
                <a:spcPct val="150000"/>
              </a:lnSpc>
              <a:buFont typeface="Arial" panose="020B0604020202020204" pitchFamily="34" charset="0"/>
              <a:buChar char="•"/>
            </a:pPr>
            <a:r>
              <a:rPr lang="en-US" sz="1000" b="0" i="0" dirty="0">
                <a:solidFill>
                  <a:srgbClr val="666666"/>
                </a:solidFill>
                <a:effectLst/>
                <a:latin typeface="Open Sans" panose="020B0606030504020204" pitchFamily="34" charset="0"/>
              </a:rPr>
              <a:t>Isoltech was one of the first Italian companies to introduce in the market foaming agents to produce cellular concrete, which started to spread in the early 1970s.</a:t>
            </a:r>
          </a:p>
          <a:p>
            <a:pPr marL="171450" indent="-171450" algn="just">
              <a:lnSpc>
                <a:spcPct val="150000"/>
              </a:lnSpc>
              <a:buFont typeface="Arial" panose="020B0604020202020204" pitchFamily="34" charset="0"/>
              <a:buChar char="•"/>
            </a:pPr>
            <a:r>
              <a:rPr lang="en-US" sz="1000" dirty="0">
                <a:solidFill>
                  <a:srgbClr val="666666"/>
                </a:solidFill>
                <a:latin typeface="Open Sans" panose="020B0606030504020204" pitchFamily="34" charset="0"/>
              </a:rPr>
              <a:t>The company </a:t>
            </a:r>
            <a:r>
              <a:rPr lang="en-US" sz="1000" b="0" i="0" dirty="0">
                <a:solidFill>
                  <a:srgbClr val="666666"/>
                </a:solidFill>
                <a:effectLst/>
                <a:latin typeface="Open Sans" panose="020B0606030504020204" pitchFamily="34" charset="0"/>
              </a:rPr>
              <a:t>are one of the pioneers to promote this industry and their services are not limited to the supply of products , plants or machinery rather open to provide complete consultancy for any related foam concrete projects. </a:t>
            </a:r>
          </a:p>
          <a:p>
            <a:pPr algn="just">
              <a:lnSpc>
                <a:spcPct val="150000"/>
              </a:lnSpc>
            </a:pPr>
            <a:endParaRPr lang="en-US" sz="1000" dirty="0">
              <a:solidFill>
                <a:schemeClr val="tx1"/>
              </a:solidFill>
              <a:latin typeface="Verdana" panose="020B0604030504040204" pitchFamily="34" charset="0"/>
              <a:ea typeface="Verdana" panose="020B0604030504040204" pitchFamily="34" charset="0"/>
              <a:cs typeface="Verdana" panose="020B0604030504040204" pitchFamily="34" charset="0"/>
            </a:endParaRPr>
          </a:p>
          <a:p>
            <a:pPr marL="171450" indent="-171450">
              <a:lnSpc>
                <a:spcPct val="200000"/>
              </a:lnSpc>
              <a:buFont typeface="Wingdings" panose="05000000000000000000" pitchFamily="2" charset="2"/>
              <a:buChar char="q"/>
            </a:pPr>
            <a:r>
              <a:rPr lang="en-US" sz="1000" b="1"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Year of Establishment</a:t>
            </a:r>
            <a:r>
              <a:rPr lang="en-US" sz="10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 1970</a:t>
            </a:r>
            <a:endParaRPr lang="en-US" sz="1000" b="1"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endParaRPr>
          </a:p>
          <a:p>
            <a:pPr marL="171450" indent="-171450">
              <a:lnSpc>
                <a:spcPct val="200000"/>
              </a:lnSpc>
              <a:buFont typeface="Wingdings" panose="05000000000000000000" pitchFamily="2" charset="2"/>
              <a:buChar char="q"/>
            </a:pPr>
            <a:r>
              <a:rPr lang="en-US" sz="1000" b="1"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Total Number of Employees (2020)</a:t>
            </a:r>
            <a:r>
              <a:rPr lang="en-US" sz="10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 more than 10,500 (Global)</a:t>
            </a:r>
          </a:p>
        </p:txBody>
      </p:sp>
      <p:sp>
        <p:nvSpPr>
          <p:cNvPr id="17" name="Rectangle 16">
            <a:extLst>
              <a:ext uri="{FF2B5EF4-FFF2-40B4-BE49-F238E27FC236}">
                <a16:creationId xmlns:a16="http://schemas.microsoft.com/office/drawing/2014/main" id="{61C163BA-5CF8-4655-ACBB-F152BC96CA7C}"/>
              </a:ext>
            </a:extLst>
          </p:cNvPr>
          <p:cNvSpPr/>
          <p:nvPr/>
        </p:nvSpPr>
        <p:spPr>
          <a:xfrm>
            <a:off x="5331122" y="1550504"/>
            <a:ext cx="3539079" cy="29154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50000"/>
              </a:lnSpc>
            </a:pPr>
            <a:r>
              <a:rPr lang="en-US" sz="1000" b="1" dirty="0">
                <a:solidFill>
                  <a:schemeClr val="tx1"/>
                </a:solidFill>
                <a:latin typeface="Verdana" panose="020B0604030504040204" pitchFamily="34" charset="0"/>
                <a:ea typeface="Verdana" panose="020B0604030504040204" pitchFamily="34" charset="0"/>
                <a:cs typeface="Verdana" panose="020B0604030504040204" pitchFamily="34" charset="0"/>
              </a:rPr>
              <a:t>Product Portfolio</a:t>
            </a:r>
            <a:r>
              <a:rPr lang="en-US" sz="1000" dirty="0">
                <a:solidFill>
                  <a:schemeClr val="tx1"/>
                </a:solidFill>
                <a:latin typeface="Verdana" panose="020B0604030504040204" pitchFamily="34" charset="0"/>
                <a:ea typeface="Verdana" panose="020B0604030504040204" pitchFamily="34" charset="0"/>
                <a:cs typeface="Verdana" panose="020B0604030504040204" pitchFamily="34" charset="0"/>
              </a:rPr>
              <a:t>:</a:t>
            </a:r>
            <a:endParaRPr lang="en-IN" sz="1000" dirty="0">
              <a:solidFill>
                <a:srgbClr val="062DA1"/>
              </a:solidFill>
              <a:latin typeface="Microsoft Yahei" panose="020B0503020204020204" pitchFamily="34" charset="-122"/>
              <a:ea typeface="Microsoft Yahei" panose="020B0503020204020204" pitchFamily="34" charset="-122"/>
              <a:cs typeface="Verdana" panose="020B0604030504040204" pitchFamily="34" charset="0"/>
            </a:endParaRPr>
          </a:p>
          <a:p>
            <a:pPr marL="171450" indent="-171450">
              <a:lnSpc>
                <a:spcPct val="150000"/>
              </a:lnSpc>
              <a:buFont typeface="Arial" panose="020B0604020202020204" pitchFamily="34" charset="0"/>
              <a:buChar char="•"/>
            </a:pPr>
            <a:r>
              <a:rPr lang="en-IN" sz="1000" dirty="0">
                <a:solidFill>
                  <a:srgbClr val="333333"/>
                </a:solidFill>
                <a:latin typeface="Microsoft Yahei" panose="020B0503020204020204" pitchFamily="34" charset="-122"/>
                <a:ea typeface="Microsoft Yahei" panose="020B0503020204020204" pitchFamily="34" charset="-122"/>
              </a:rPr>
              <a:t>Cellular Concrete</a:t>
            </a:r>
          </a:p>
          <a:p>
            <a:pPr marL="171450" lvl="0" indent="-171450" defTabSz="895350" fontAlgn="base">
              <a:spcBef>
                <a:spcPct val="0"/>
              </a:spcBef>
              <a:spcAft>
                <a:spcPct val="0"/>
              </a:spcAft>
              <a:buSzPct val="120000"/>
              <a:buFont typeface="Arial" panose="020B0604020202020204" pitchFamily="34" charset="0"/>
              <a:buChar char="•"/>
              <a:defRPr/>
            </a:pPr>
            <a:r>
              <a:rPr lang="en-IN" sz="1000" dirty="0">
                <a:solidFill>
                  <a:srgbClr val="333333"/>
                </a:solidFill>
                <a:latin typeface="Microsoft Yahei" panose="020B0503020204020204" pitchFamily="34" charset="-122"/>
                <a:ea typeface="Microsoft Yahei" panose="020B0503020204020204" pitchFamily="34" charset="-122"/>
              </a:rPr>
              <a:t>Foam Concrete</a:t>
            </a:r>
          </a:p>
          <a:p>
            <a:pPr marL="171450" lvl="0" indent="-171450" defTabSz="895350" fontAlgn="base">
              <a:spcBef>
                <a:spcPct val="0"/>
              </a:spcBef>
              <a:spcAft>
                <a:spcPct val="0"/>
              </a:spcAft>
              <a:buSzPct val="120000"/>
              <a:buFont typeface="Arial" panose="020B0604020202020204" pitchFamily="34" charset="0"/>
              <a:buChar char="•"/>
              <a:defRPr/>
            </a:pPr>
            <a:r>
              <a:rPr lang="en-IN" sz="1000" dirty="0">
                <a:solidFill>
                  <a:srgbClr val="333333"/>
                </a:solidFill>
                <a:latin typeface="Microsoft Yahei" panose="020B0503020204020204" pitchFamily="34" charset="-122"/>
                <a:ea typeface="Microsoft Yahei" panose="020B0503020204020204" pitchFamily="34" charset="-122"/>
              </a:rPr>
              <a:t>Concrete Blocks</a:t>
            </a:r>
          </a:p>
          <a:p>
            <a:pPr marL="171450" lvl="0" indent="-171450" defTabSz="895350" fontAlgn="base">
              <a:spcBef>
                <a:spcPct val="0"/>
              </a:spcBef>
              <a:spcAft>
                <a:spcPct val="0"/>
              </a:spcAft>
              <a:buSzPct val="120000"/>
              <a:buFont typeface="Arial" panose="020B0604020202020204" pitchFamily="34" charset="0"/>
              <a:buChar char="•"/>
              <a:defRPr/>
            </a:pPr>
            <a:r>
              <a:rPr lang="en-IN" sz="1000" dirty="0">
                <a:solidFill>
                  <a:srgbClr val="333333"/>
                </a:solidFill>
                <a:latin typeface="Microsoft Yahei" panose="020B0503020204020204" pitchFamily="34" charset="-122"/>
                <a:ea typeface="Microsoft Yahei" panose="020B0503020204020204" pitchFamily="34" charset="-122"/>
              </a:rPr>
              <a:t>Cellular Lightweig</a:t>
            </a:r>
            <a:r>
              <a:rPr lang="en-IN" sz="1000" b="0" i="0" dirty="0">
                <a:solidFill>
                  <a:srgbClr val="333333"/>
                </a:solidFill>
                <a:effectLst/>
                <a:latin typeface="Microsoft Yahei" panose="020B0503020204020204" pitchFamily="34" charset="-122"/>
                <a:ea typeface="Microsoft Yahei" panose="020B0503020204020204" pitchFamily="34" charset="-122"/>
              </a:rPr>
              <a:t>ht Concrete</a:t>
            </a:r>
          </a:p>
          <a:p>
            <a:pPr lvl="0" defTabSz="895350" fontAlgn="base">
              <a:spcBef>
                <a:spcPct val="0"/>
              </a:spcBef>
              <a:spcAft>
                <a:spcPct val="0"/>
              </a:spcAft>
              <a:buSzPct val="120000"/>
              <a:defRPr/>
            </a:pPr>
            <a:endParaRPr lang="en-US" sz="10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endParaRPr>
          </a:p>
          <a:p>
            <a:pPr>
              <a:lnSpc>
                <a:spcPct val="150000"/>
              </a:lnSpc>
            </a:pPr>
            <a:endParaRPr lang="en-US" sz="10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endParaRPr>
          </a:p>
        </p:txBody>
      </p:sp>
      <p:sp>
        <p:nvSpPr>
          <p:cNvPr id="18" name="Rectangle 17">
            <a:extLst>
              <a:ext uri="{FF2B5EF4-FFF2-40B4-BE49-F238E27FC236}">
                <a16:creationId xmlns:a16="http://schemas.microsoft.com/office/drawing/2014/main" id="{D467F647-01D5-4AB9-8F04-AA004ECC1167}"/>
              </a:ext>
            </a:extLst>
          </p:cNvPr>
          <p:cNvSpPr/>
          <p:nvPr/>
        </p:nvSpPr>
        <p:spPr>
          <a:xfrm>
            <a:off x="5331122" y="2584906"/>
            <a:ext cx="3256291" cy="9485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50000"/>
              </a:lnSpc>
            </a:pPr>
            <a:r>
              <a:rPr lang="en-US" sz="1000" b="1"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Key Industries Served </a:t>
            </a:r>
            <a:r>
              <a:rPr lang="en-US" sz="10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(w.r.t. Product of Interest):</a:t>
            </a:r>
          </a:p>
          <a:p>
            <a:pPr marL="171450" indent="-171450">
              <a:lnSpc>
                <a:spcPct val="150000"/>
              </a:lnSpc>
              <a:buFont typeface="Arial" panose="020B0604020202020204" pitchFamily="34" charset="0"/>
              <a:buChar char="•"/>
            </a:pPr>
            <a:r>
              <a:rPr lang="en-US" sz="10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Building </a:t>
            </a:r>
          </a:p>
          <a:p>
            <a:pPr marL="171450" indent="-171450">
              <a:lnSpc>
                <a:spcPct val="150000"/>
              </a:lnSpc>
              <a:buFont typeface="Arial" panose="020B0604020202020204" pitchFamily="34" charset="0"/>
              <a:buChar char="•"/>
            </a:pPr>
            <a:r>
              <a:rPr lang="en-US" sz="10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Construction</a:t>
            </a:r>
          </a:p>
          <a:p>
            <a:pPr marL="171450" indent="-171450">
              <a:lnSpc>
                <a:spcPct val="150000"/>
              </a:lnSpc>
              <a:buFont typeface="Arial" panose="020B0604020202020204" pitchFamily="34" charset="0"/>
              <a:buChar char="•"/>
            </a:pPr>
            <a:endParaRPr lang="en-US" sz="10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endParaRPr>
          </a:p>
        </p:txBody>
      </p:sp>
      <p:sp>
        <p:nvSpPr>
          <p:cNvPr id="19" name="Rectangle 18">
            <a:extLst>
              <a:ext uri="{FF2B5EF4-FFF2-40B4-BE49-F238E27FC236}">
                <a16:creationId xmlns:a16="http://schemas.microsoft.com/office/drawing/2014/main" id="{D22A39F4-0A49-45D3-933A-D5B0D8BACE04}"/>
              </a:ext>
            </a:extLst>
          </p:cNvPr>
          <p:cNvSpPr/>
          <p:nvPr/>
        </p:nvSpPr>
        <p:spPr>
          <a:xfrm>
            <a:off x="5361371" y="3581735"/>
            <a:ext cx="2856242" cy="12590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50000"/>
              </a:lnSpc>
            </a:pPr>
            <a:r>
              <a:rPr lang="en-US" sz="1000" b="1"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Key Competitors:</a:t>
            </a:r>
            <a:endParaRPr lang="en-US" sz="10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endParaRPr>
          </a:p>
          <a:p>
            <a:pPr marL="171450" indent="-171450">
              <a:lnSpc>
                <a:spcPct val="150000"/>
              </a:lnSpc>
              <a:buFont typeface="Arial" panose="020B0604020202020204" pitchFamily="34" charset="0"/>
              <a:buChar char="•"/>
            </a:pPr>
            <a:r>
              <a:rPr lang="en-US" sz="10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Sika </a:t>
            </a:r>
          </a:p>
          <a:p>
            <a:pPr marL="171450" indent="-171450">
              <a:lnSpc>
                <a:spcPct val="150000"/>
              </a:lnSpc>
              <a:buFont typeface="Arial" panose="020B0604020202020204" pitchFamily="34" charset="0"/>
              <a:buChar char="•"/>
            </a:pPr>
            <a:r>
              <a:rPr lang="en-US" sz="10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Pidilite</a:t>
            </a:r>
          </a:p>
          <a:p>
            <a:pPr marL="171450" indent="-171450">
              <a:lnSpc>
                <a:spcPct val="150000"/>
              </a:lnSpc>
              <a:buFont typeface="Arial" panose="020B0604020202020204" pitchFamily="34" charset="0"/>
              <a:buChar char="•"/>
            </a:pPr>
            <a:r>
              <a:rPr lang="en-US" sz="10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MBCC group</a:t>
            </a:r>
          </a:p>
          <a:p>
            <a:pPr marL="171450" indent="-171450">
              <a:lnSpc>
                <a:spcPct val="150000"/>
              </a:lnSpc>
              <a:buFont typeface="Arial" panose="020B0604020202020204" pitchFamily="34" charset="0"/>
              <a:buChar char="•"/>
            </a:pPr>
            <a:r>
              <a:rPr lang="en-US" sz="10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Henkel </a:t>
            </a:r>
          </a:p>
        </p:txBody>
      </p:sp>
      <p:sp>
        <p:nvSpPr>
          <p:cNvPr id="20" name="Rectangle 19">
            <a:extLst>
              <a:ext uri="{FF2B5EF4-FFF2-40B4-BE49-F238E27FC236}">
                <a16:creationId xmlns:a16="http://schemas.microsoft.com/office/drawing/2014/main" id="{382E4421-F106-47D7-ACA4-7C924A6C7462}"/>
              </a:ext>
            </a:extLst>
          </p:cNvPr>
          <p:cNvSpPr/>
          <p:nvPr/>
        </p:nvSpPr>
        <p:spPr>
          <a:xfrm>
            <a:off x="6646442" y="5582881"/>
            <a:ext cx="1955400" cy="7056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r>
              <a:rPr lang="it-IT" sz="1000" b="0" i="0" dirty="0">
                <a:solidFill>
                  <a:srgbClr val="333333"/>
                </a:solidFill>
                <a:effectLst/>
                <a:latin typeface="Microsoft Yahei" panose="020B0503020204020204" pitchFamily="34" charset="-122"/>
                <a:ea typeface="Microsoft Yahei" panose="020B0503020204020204" pitchFamily="34" charset="-122"/>
              </a:rPr>
              <a:t>Via Berlino, 26 Verdellino, Bergamo</a:t>
            </a:r>
            <a:r>
              <a:rPr lang="en-US" sz="1000" dirty="0">
                <a:solidFill>
                  <a:schemeClr val="tx1"/>
                </a:solidFill>
                <a:latin typeface="Verdana" panose="020B0604030504040204" pitchFamily="34" charset="0"/>
                <a:ea typeface="Verdana" panose="020B0604030504040204" pitchFamily="34" charset="0"/>
                <a:cs typeface="Verdana" panose="020B0604030504040204" pitchFamily="34" charset="0"/>
              </a:rPr>
              <a:t>Tel: </a:t>
            </a:r>
            <a:r>
              <a:rPr lang="en-IN" sz="1000" b="0" i="0" dirty="0">
                <a:solidFill>
                  <a:srgbClr val="333333"/>
                </a:solidFill>
                <a:effectLst/>
                <a:latin typeface="Microsoft Yahei" panose="020B0503020204020204" pitchFamily="34" charset="-122"/>
                <a:ea typeface="Microsoft Yahei" panose="020B0503020204020204" pitchFamily="34" charset="-122"/>
              </a:rPr>
              <a:t>39 - 035 – 4820680</a:t>
            </a:r>
          </a:p>
          <a:p>
            <a:pPr algn="l"/>
            <a:endParaRPr lang="de-DE" sz="1000" b="0" i="0"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p:txBody>
      </p:sp>
      <p:sp>
        <p:nvSpPr>
          <p:cNvPr id="22" name="Teardrop 6">
            <a:extLst>
              <a:ext uri="{FF2B5EF4-FFF2-40B4-BE49-F238E27FC236}">
                <a16:creationId xmlns:a16="http://schemas.microsoft.com/office/drawing/2014/main" id="{E66FD53A-2D85-4FC1-9E45-9A0FF441855C}"/>
              </a:ext>
            </a:extLst>
          </p:cNvPr>
          <p:cNvSpPr/>
          <p:nvPr/>
        </p:nvSpPr>
        <p:spPr>
          <a:xfrm rot="8100000">
            <a:off x="8331718" y="5292654"/>
            <a:ext cx="419158" cy="419162"/>
          </a:xfrm>
          <a:custGeom>
            <a:avLst/>
            <a:gdLst/>
            <a:ahLst/>
            <a:cxnLst/>
            <a:rect l="l" t="t" r="r" b="b"/>
            <a:pathLst>
              <a:path w="2483832" h="2483835">
                <a:moveTo>
                  <a:pt x="657616" y="1826218"/>
                </a:moveTo>
                <a:cubicBezTo>
                  <a:pt x="806520" y="1975122"/>
                  <a:pt x="1047940" y="1975122"/>
                  <a:pt x="1196844" y="1826218"/>
                </a:cubicBezTo>
                <a:cubicBezTo>
                  <a:pt x="1345748" y="1677314"/>
                  <a:pt x="1345748" y="1435894"/>
                  <a:pt x="1196844" y="1286990"/>
                </a:cubicBezTo>
                <a:cubicBezTo>
                  <a:pt x="1047940" y="1138086"/>
                  <a:pt x="806520" y="1138086"/>
                  <a:pt x="657616" y="1286990"/>
                </a:cubicBezTo>
                <a:cubicBezTo>
                  <a:pt x="508712" y="1435894"/>
                  <a:pt x="508712" y="1677314"/>
                  <a:pt x="657616" y="1826218"/>
                </a:cubicBezTo>
                <a:close/>
                <a:moveTo>
                  <a:pt x="293335" y="2190500"/>
                </a:moveTo>
                <a:cubicBezTo>
                  <a:pt x="112098" y="2009262"/>
                  <a:pt x="0" y="1758885"/>
                  <a:pt x="0" y="1482325"/>
                </a:cubicBezTo>
                <a:cubicBezTo>
                  <a:pt x="0" y="929206"/>
                  <a:pt x="459290" y="590078"/>
                  <a:pt x="1001509" y="480815"/>
                </a:cubicBezTo>
                <a:cubicBezTo>
                  <a:pt x="1569704" y="366317"/>
                  <a:pt x="1861757" y="259925"/>
                  <a:pt x="2483832" y="0"/>
                </a:cubicBezTo>
                <a:cubicBezTo>
                  <a:pt x="2230640" y="682694"/>
                  <a:pt x="2130986" y="873716"/>
                  <a:pt x="2003018" y="1482325"/>
                </a:cubicBezTo>
                <a:cubicBezTo>
                  <a:pt x="1901990" y="2042180"/>
                  <a:pt x="1554627" y="2483835"/>
                  <a:pt x="1001509" y="2483835"/>
                </a:cubicBezTo>
                <a:cubicBezTo>
                  <a:pt x="724950" y="2483835"/>
                  <a:pt x="474573" y="2371737"/>
                  <a:pt x="293335" y="2190500"/>
                </a:cubicBezTo>
                <a:close/>
              </a:path>
            </a:pathLst>
          </a:custGeom>
          <a:solidFill>
            <a:srgbClr val="004D9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accent1">
                  <a:lumMod val="75000"/>
                </a:schemeClr>
              </a:solidFill>
            </a:endParaRPr>
          </a:p>
        </p:txBody>
      </p:sp>
      <p:sp>
        <p:nvSpPr>
          <p:cNvPr id="23" name="Rectangle 22">
            <a:extLst>
              <a:ext uri="{FF2B5EF4-FFF2-40B4-BE49-F238E27FC236}">
                <a16:creationId xmlns:a16="http://schemas.microsoft.com/office/drawing/2014/main" id="{54EB4A62-AD09-434B-96AF-C9B9DE7DAF9A}"/>
              </a:ext>
            </a:extLst>
          </p:cNvPr>
          <p:cNvSpPr>
            <a:spLocks noChangeArrowheads="1"/>
          </p:cNvSpPr>
          <p:nvPr>
            <p:custDataLst>
              <p:tags r:id="rId1"/>
            </p:custDataLst>
          </p:nvPr>
        </p:nvSpPr>
        <p:spPr bwMode="auto">
          <a:xfrm>
            <a:off x="5882123" y="5102988"/>
            <a:ext cx="2955565" cy="217680"/>
          </a:xfrm>
          <a:prstGeom prst="rect">
            <a:avLst/>
          </a:prstGeom>
          <a:noFill/>
          <a:ln w="9525">
            <a:noFill/>
            <a:miter lim="800000"/>
            <a:headEnd/>
            <a:tailEnd/>
          </a:ln>
        </p:spPr>
        <p:txBody>
          <a:bodyPr lIns="0" tIns="0" rIns="0" bIns="0"/>
          <a:lstStyle/>
          <a:p>
            <a:pPr defTabSz="895350">
              <a:buSzPct val="120000"/>
              <a:defRPr/>
            </a:pPr>
            <a:endParaRPr lang="en-US" sz="1000" b="1" dirty="0">
              <a:solidFill>
                <a:schemeClr val="bg2">
                  <a:lumMod val="10000"/>
                </a:schemeClr>
              </a:solidFill>
              <a:latin typeface="Open Sans" panose="020B0606030504020204" pitchFamily="34" charset="0"/>
              <a:ea typeface="Open Sans" panose="020B0606030504020204" pitchFamily="34" charset="0"/>
              <a:cs typeface="Open Sans" panose="020B0606030504020204" pitchFamily="34" charset="0"/>
            </a:endParaRPr>
          </a:p>
          <a:p>
            <a:pPr defTabSz="895350">
              <a:buSzPct val="120000"/>
              <a:defRPr/>
            </a:pPr>
            <a:endParaRPr lang="en-US" sz="1000" b="1" dirty="0">
              <a:solidFill>
                <a:schemeClr val="bg2">
                  <a:lumMod val="10000"/>
                </a:schemeClr>
              </a:solidFill>
              <a:latin typeface="Open Sans" panose="020B0606030504020204" pitchFamily="34" charset="0"/>
              <a:ea typeface="Open Sans" panose="020B0606030504020204" pitchFamily="34" charset="0"/>
              <a:cs typeface="Open Sans" panose="020B0606030504020204" pitchFamily="34" charset="0"/>
            </a:endParaRPr>
          </a:p>
          <a:p>
            <a:pPr defTabSz="895350">
              <a:buSzPct val="120000"/>
              <a:defRPr/>
            </a:pPr>
            <a:r>
              <a:rPr lang="en-US" sz="1000" b="1" dirty="0">
                <a:solidFill>
                  <a:schemeClr val="bg2">
                    <a:lumMod val="10000"/>
                  </a:schemeClr>
                </a:solidFill>
                <a:latin typeface="Open Sans" panose="020B0606030504020204" pitchFamily="34" charset="0"/>
                <a:ea typeface="Open Sans" panose="020B0606030504020204" pitchFamily="34" charset="0"/>
                <a:cs typeface="Open Sans" panose="020B0606030504020204" pitchFamily="34" charset="0"/>
              </a:rPr>
              <a:t>COMPANY HEADQUARTERS LOCATION</a:t>
            </a:r>
          </a:p>
        </p:txBody>
      </p:sp>
      <p:pic>
        <p:nvPicPr>
          <p:cNvPr id="1026" name="Picture 2" descr="Isoltech Srl - Photos | Facebook">
            <a:extLst>
              <a:ext uri="{FF2B5EF4-FFF2-40B4-BE49-F238E27FC236}">
                <a16:creationId xmlns:a16="http://schemas.microsoft.com/office/drawing/2014/main" id="{A231180B-4785-436E-A500-7BE5231B241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0248" y="706551"/>
            <a:ext cx="2011740" cy="5015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25479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factory, building&#10;&#10;Description automatically generated">
            <a:extLst>
              <a:ext uri="{FF2B5EF4-FFF2-40B4-BE49-F238E27FC236}">
                <a16:creationId xmlns:a16="http://schemas.microsoft.com/office/drawing/2014/main" id="{9D9BAE7F-FDCB-4487-83E9-6116895E24E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 name="Content Placeholder 2">
            <a:extLst>
              <a:ext uri="{FF2B5EF4-FFF2-40B4-BE49-F238E27FC236}">
                <a16:creationId xmlns:a16="http://schemas.microsoft.com/office/drawing/2014/main" id="{F888F908-0425-448A-9F48-E1135DF27EBA}"/>
              </a:ext>
            </a:extLst>
          </p:cNvPr>
          <p:cNvSpPr txBox="1">
            <a:spLocks/>
          </p:cNvSpPr>
          <p:nvPr/>
        </p:nvSpPr>
        <p:spPr>
          <a:xfrm>
            <a:off x="392906" y="5317240"/>
            <a:ext cx="8408194" cy="744836"/>
          </a:xfrm>
          <a:prstGeom prst="rect">
            <a:avLst/>
          </a:prstGeom>
        </p:spPr>
        <p:txBody>
          <a:bodyPr vert="horz" lIns="91440" tIns="45720" rIns="91440" bIns="45720" rtlCol="0" anchor="ctr">
            <a:normAutofit/>
          </a:bodyPr>
          <a:lstStyle>
            <a:lvl1pPr marL="188595" indent="-188595" algn="l" defTabSz="754380" rtl="0" eaLnBrk="1" latinLnBrk="0" hangingPunct="1">
              <a:lnSpc>
                <a:spcPct val="90000"/>
              </a:lnSpc>
              <a:spcBef>
                <a:spcPts val="825"/>
              </a:spcBef>
              <a:buFont typeface="Arial" panose="020B0604020202020204" pitchFamily="34" charset="0"/>
              <a:buChar char="•"/>
              <a:defRPr sz="2310" kern="1200">
                <a:solidFill>
                  <a:schemeClr val="tx1"/>
                </a:solidFill>
                <a:latin typeface="+mn-lt"/>
                <a:ea typeface="+mn-ea"/>
                <a:cs typeface="+mn-cs"/>
              </a:defRPr>
            </a:lvl1pPr>
            <a:lvl2pPr marL="565785" indent="-188595" algn="l" defTabSz="754380" rtl="0" eaLnBrk="1" latinLnBrk="0" hangingPunct="1">
              <a:lnSpc>
                <a:spcPct val="90000"/>
              </a:lnSpc>
              <a:spcBef>
                <a:spcPts val="413"/>
              </a:spcBef>
              <a:buFont typeface="Arial" panose="020B0604020202020204" pitchFamily="34" charset="0"/>
              <a:buChar char="•"/>
              <a:defRPr sz="1980" kern="1200">
                <a:solidFill>
                  <a:schemeClr val="tx1"/>
                </a:solidFill>
                <a:latin typeface="+mn-lt"/>
                <a:ea typeface="+mn-ea"/>
                <a:cs typeface="+mn-cs"/>
              </a:defRPr>
            </a:lvl2pPr>
            <a:lvl3pPr marL="942975" indent="-188595" algn="l" defTabSz="754380" rtl="0" eaLnBrk="1" latinLnBrk="0" hangingPunct="1">
              <a:lnSpc>
                <a:spcPct val="90000"/>
              </a:lnSpc>
              <a:spcBef>
                <a:spcPts val="413"/>
              </a:spcBef>
              <a:buFont typeface="Arial" panose="020B0604020202020204" pitchFamily="34" charset="0"/>
              <a:buChar char="•"/>
              <a:defRPr sz="1650" kern="1200">
                <a:solidFill>
                  <a:schemeClr val="tx1"/>
                </a:solidFill>
                <a:latin typeface="+mn-lt"/>
                <a:ea typeface="+mn-ea"/>
                <a:cs typeface="+mn-cs"/>
              </a:defRPr>
            </a:lvl3pPr>
            <a:lvl4pPr marL="132016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4pPr>
            <a:lvl5pPr marL="169735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5pPr>
            <a:lvl6pPr marL="207454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6pPr>
            <a:lvl7pPr marL="245173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7pPr>
            <a:lvl8pPr marL="282892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8pPr>
            <a:lvl9pPr marL="320611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9pPr>
          </a:lstStyle>
          <a:p>
            <a:pPr marL="0" marR="0" lvl="0" indent="0" algn="ctr" defTabSz="914400" fontAlgn="auto">
              <a:spcBef>
                <a:spcPct val="0"/>
              </a:spcBef>
              <a:spcAft>
                <a:spcPts val="600"/>
              </a:spcAft>
              <a:buClrTx/>
              <a:buSzTx/>
              <a:buNone/>
              <a:tabLst/>
              <a:defRPr/>
            </a:pPr>
            <a:r>
              <a:rPr kumimoji="0" lang="en-US" sz="3100" b="1" i="0" u="none" strike="noStrike" cap="none" spc="-136" normalizeH="0" baseline="0" noProof="0" dirty="0">
                <a:ln>
                  <a:noFill/>
                </a:ln>
                <a:solidFill>
                  <a:schemeClr val="tx1">
                    <a:lumMod val="85000"/>
                    <a:lumOff val="15000"/>
                  </a:schemeClr>
                </a:solidFill>
                <a:effectLst>
                  <a:outerShdw blurRad="38100" dist="38100" dir="2700000" algn="tl">
                    <a:srgbClr val="000000">
                      <a:alpha val="43137"/>
                    </a:srgbClr>
                  </a:outerShdw>
                </a:effectLst>
                <a:uLnTx/>
                <a:uFillTx/>
                <a:latin typeface="+mj-lt"/>
                <a:ea typeface="+mj-ea"/>
                <a:cs typeface="+mj-cs"/>
              </a:rPr>
              <a:t>EXECUTIVE SUMMARY</a:t>
            </a:r>
          </a:p>
        </p:txBody>
      </p:sp>
      <p:sp>
        <p:nvSpPr>
          <p:cNvPr id="6" name="Rectangle 1">
            <a:extLst>
              <a:ext uri="{FF2B5EF4-FFF2-40B4-BE49-F238E27FC236}">
                <a16:creationId xmlns:a16="http://schemas.microsoft.com/office/drawing/2014/main" id="{A56EC46B-135D-4475-B1B7-73D84682E970}"/>
              </a:ext>
            </a:extLst>
          </p:cNvPr>
          <p:cNvSpPr/>
          <p:nvPr/>
        </p:nvSpPr>
        <p:spPr>
          <a:xfrm>
            <a:off x="0" y="0"/>
            <a:ext cx="5592419" cy="1021412"/>
          </a:xfrm>
          <a:custGeom>
            <a:avLst/>
            <a:gdLst>
              <a:gd name="connsiteX0" fmla="*/ 0 w 6032500"/>
              <a:gd name="connsiteY0" fmla="*/ 0 h 1083212"/>
              <a:gd name="connsiteX1" fmla="*/ 6032500 w 6032500"/>
              <a:gd name="connsiteY1" fmla="*/ 0 h 1083212"/>
              <a:gd name="connsiteX2" fmla="*/ 6032500 w 6032500"/>
              <a:gd name="connsiteY2" fmla="*/ 1083212 h 1083212"/>
              <a:gd name="connsiteX3" fmla="*/ 0 w 6032500"/>
              <a:gd name="connsiteY3" fmla="*/ 1083212 h 1083212"/>
              <a:gd name="connsiteX4" fmla="*/ 0 w 6032500"/>
              <a:gd name="connsiteY4" fmla="*/ 0 h 1083212"/>
              <a:gd name="connsiteX0" fmla="*/ 0 w 6032500"/>
              <a:gd name="connsiteY0" fmla="*/ 0 h 1083212"/>
              <a:gd name="connsiteX1" fmla="*/ 6032500 w 6032500"/>
              <a:gd name="connsiteY1" fmla="*/ 0 h 1083212"/>
              <a:gd name="connsiteX2" fmla="*/ 5526063 w 6032500"/>
              <a:gd name="connsiteY2" fmla="*/ 1083212 h 1083212"/>
              <a:gd name="connsiteX3" fmla="*/ 0 w 6032500"/>
              <a:gd name="connsiteY3" fmla="*/ 1083212 h 1083212"/>
              <a:gd name="connsiteX4" fmla="*/ 0 w 6032500"/>
              <a:gd name="connsiteY4" fmla="*/ 0 h 1083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32500" h="1083212">
                <a:moveTo>
                  <a:pt x="0" y="0"/>
                </a:moveTo>
                <a:lnTo>
                  <a:pt x="6032500" y="0"/>
                </a:lnTo>
                <a:lnTo>
                  <a:pt x="5526063" y="1083212"/>
                </a:lnTo>
                <a:lnTo>
                  <a:pt x="0" y="1083212"/>
                </a:lnTo>
                <a:lnTo>
                  <a:pt x="0" y="0"/>
                </a:lnTo>
                <a:close/>
              </a:path>
            </a:pathLst>
          </a:custGeom>
          <a:solidFill>
            <a:schemeClr val="tx1"/>
          </a:solidFill>
          <a:ln>
            <a:noFill/>
          </a:ln>
          <a:effectLst>
            <a:innerShdw blurRad="76200" dist="76200" dir="18900000">
              <a:prstClr val="black">
                <a:alpha val="46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marR="0" lvl="1" indent="0" algn="l" defTabSz="4572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a:ln>
                  <a:noFill/>
                </a:ln>
                <a:solidFill>
                  <a:schemeClr val="bg1"/>
                </a:solidFill>
                <a:effectLst/>
                <a:uLnTx/>
                <a:uFillTx/>
                <a:latin typeface="Arial" panose="020B0604020202020204" pitchFamily="34" charset="0"/>
                <a:ea typeface="+mn-ea"/>
                <a:cs typeface="Arial" panose="020B0604020202020204" pitchFamily="34" charset="0"/>
              </a:rPr>
              <a:t>AAC Production Equipment/ Plant Manufacturer Profiles</a:t>
            </a:r>
          </a:p>
        </p:txBody>
      </p:sp>
      <p:pic>
        <p:nvPicPr>
          <p:cNvPr id="7" name="Picture 6">
            <a:extLst>
              <a:ext uri="{FF2B5EF4-FFF2-40B4-BE49-F238E27FC236}">
                <a16:creationId xmlns:a16="http://schemas.microsoft.com/office/drawing/2014/main" id="{57A9D20B-5E69-40DD-B1EC-FC7CFC9B684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39347" y="230275"/>
            <a:ext cx="1839541" cy="577112"/>
          </a:xfrm>
          <a:prstGeom prst="rect">
            <a:avLst/>
          </a:prstGeom>
        </p:spPr>
      </p:pic>
    </p:spTree>
    <p:extLst>
      <p:ext uri="{BB962C8B-B14F-4D97-AF65-F5344CB8AC3E}">
        <p14:creationId xmlns:p14="http://schemas.microsoft.com/office/powerpoint/2010/main" val="403270420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3B3A4D8-9D60-4452-9798-ABDAAC39DF48}"/>
              </a:ext>
            </a:extLst>
          </p:cNvPr>
          <p:cNvSpPr>
            <a:spLocks noGrp="1"/>
          </p:cNvSpPr>
          <p:nvPr>
            <p:ph type="body" sz="quarter" idx="4294967295"/>
          </p:nvPr>
        </p:nvSpPr>
        <p:spPr>
          <a:xfrm>
            <a:off x="-5099" y="0"/>
            <a:ext cx="8340207" cy="457200"/>
          </a:xfrm>
        </p:spPr>
        <p:txBody>
          <a:bodyPr>
            <a:noAutofit/>
          </a:bodyPr>
          <a:lstStyle/>
          <a:p>
            <a:r>
              <a:rPr lang="en-US" sz="1400" b="1" i="0" u="none" strike="noStrike" kern="1200" spc="15" dirty="0">
                <a:solidFill>
                  <a:schemeClr val="tx1"/>
                </a:solidFill>
                <a:effectLst/>
                <a:latin typeface="Montserrat" panose="00000500000000000000" pitchFamily="2" charset="0"/>
                <a:ea typeface="Verdana" panose="020B0604030504040204" pitchFamily="34" charset="0"/>
              </a:rPr>
              <a:t>European Competitive Landscape – Top 10 AAC manufacturing equipment makers Revenue Ranking &amp; Market Share, 2020</a:t>
            </a:r>
            <a:endParaRPr lang="en-IN" sz="1400" b="1" i="0" u="none" strike="noStrike" kern="1200" spc="15" dirty="0">
              <a:solidFill>
                <a:schemeClr val="tx1"/>
              </a:solidFill>
              <a:effectLst/>
              <a:latin typeface="Montserrat" panose="00000500000000000000" pitchFamily="2" charset="0"/>
              <a:ea typeface="Verdana" panose="020B0604030504040204" pitchFamily="34" charset="0"/>
            </a:endParaRPr>
          </a:p>
        </p:txBody>
      </p:sp>
      <p:graphicFrame>
        <p:nvGraphicFramePr>
          <p:cNvPr id="7" name="Table 7">
            <a:extLst>
              <a:ext uri="{FF2B5EF4-FFF2-40B4-BE49-F238E27FC236}">
                <a16:creationId xmlns:a16="http://schemas.microsoft.com/office/drawing/2014/main" id="{6440306D-3028-444E-86A6-16CB12173D13}"/>
              </a:ext>
            </a:extLst>
          </p:cNvPr>
          <p:cNvGraphicFramePr>
            <a:graphicFrameLocks noGrp="1"/>
          </p:cNvGraphicFramePr>
          <p:nvPr>
            <p:extLst>
              <p:ext uri="{D42A27DB-BD31-4B8C-83A1-F6EECF244321}">
                <p14:modId xmlns:p14="http://schemas.microsoft.com/office/powerpoint/2010/main" val="2594990465"/>
              </p:ext>
            </p:extLst>
          </p:nvPr>
        </p:nvGraphicFramePr>
        <p:xfrm>
          <a:off x="184356" y="768961"/>
          <a:ext cx="8579815" cy="4456761"/>
        </p:xfrm>
        <a:graphic>
          <a:graphicData uri="http://schemas.openxmlformats.org/drawingml/2006/table">
            <a:tbl>
              <a:tblPr firstRow="1" bandRow="1">
                <a:tableStyleId>{5C22544A-7EE6-4342-B048-85BDC9FD1C3A}</a:tableStyleId>
              </a:tblPr>
              <a:tblGrid>
                <a:gridCol w="5519795">
                  <a:extLst>
                    <a:ext uri="{9D8B030D-6E8A-4147-A177-3AD203B41FA5}">
                      <a16:colId xmlns:a16="http://schemas.microsoft.com/office/drawing/2014/main" val="3080362059"/>
                    </a:ext>
                  </a:extLst>
                </a:gridCol>
                <a:gridCol w="3060020">
                  <a:extLst>
                    <a:ext uri="{9D8B030D-6E8A-4147-A177-3AD203B41FA5}">
                      <a16:colId xmlns:a16="http://schemas.microsoft.com/office/drawing/2014/main" val="4275604959"/>
                    </a:ext>
                  </a:extLst>
                </a:gridCol>
              </a:tblGrid>
              <a:tr h="646592">
                <a:tc>
                  <a:txBody>
                    <a:bodyPr/>
                    <a:lstStyle/>
                    <a:p>
                      <a:r>
                        <a:rPr lang="en-US" dirty="0"/>
                        <a:t>Company</a:t>
                      </a:r>
                      <a:endParaRPr lang="en-IN" dirty="0"/>
                    </a:p>
                  </a:txBody>
                  <a:tcPr marL="97066" marR="97066"/>
                </a:tc>
                <a:tc>
                  <a:txBody>
                    <a:bodyPr/>
                    <a:lstStyle/>
                    <a:p>
                      <a:r>
                        <a:rPr lang="en-US" dirty="0"/>
                        <a:t>Revenue (2020) USD Million</a:t>
                      </a:r>
                    </a:p>
                  </a:txBody>
                  <a:tcPr marL="97066" marR="97066"/>
                </a:tc>
                <a:extLst>
                  <a:ext uri="{0D108BD9-81ED-4DB2-BD59-A6C34878D82A}">
                    <a16:rowId xmlns:a16="http://schemas.microsoft.com/office/drawing/2014/main" val="2794074995"/>
                  </a:ext>
                </a:extLst>
              </a:tr>
              <a:tr h="388655">
                <a:tc>
                  <a:txBody>
                    <a:bodyPr/>
                    <a:lstStyle/>
                    <a:p>
                      <a:r>
                        <a:rPr lang="en-US" sz="1800" b="1" i="0" kern="1200" dirty="0">
                          <a:solidFill>
                            <a:schemeClr val="dk1"/>
                          </a:solidFill>
                          <a:effectLst/>
                          <a:latin typeface="+mn-lt"/>
                          <a:ea typeface="+mn-ea"/>
                          <a:cs typeface="+mn-cs"/>
                        </a:rPr>
                        <a:t>Aircrete Europe</a:t>
                      </a:r>
                      <a:endParaRPr lang="en-IN" sz="1800" b="1" i="0" kern="1200" dirty="0">
                        <a:solidFill>
                          <a:schemeClr val="dk1"/>
                        </a:solidFill>
                        <a:effectLst/>
                        <a:latin typeface="+mn-lt"/>
                        <a:ea typeface="+mn-ea"/>
                        <a:cs typeface="+mn-cs"/>
                      </a:endParaRPr>
                    </a:p>
                  </a:txBody>
                  <a:tcPr marL="97066" marR="97066"/>
                </a:tc>
                <a:tc>
                  <a:txBody>
                    <a:bodyPr/>
                    <a:lstStyle/>
                    <a:p>
                      <a:pPr algn="ctr"/>
                      <a:r>
                        <a:rPr lang="en-US" sz="1600" dirty="0"/>
                        <a:t>405.8</a:t>
                      </a:r>
                      <a:endParaRPr lang="en-IN" sz="1600" dirty="0"/>
                    </a:p>
                  </a:txBody>
                  <a:tcPr marL="97066" marR="97066"/>
                </a:tc>
                <a:extLst>
                  <a:ext uri="{0D108BD9-81ED-4DB2-BD59-A6C34878D82A}">
                    <a16:rowId xmlns:a16="http://schemas.microsoft.com/office/drawing/2014/main" val="2618969481"/>
                  </a:ext>
                </a:extLst>
              </a:tr>
              <a:tr h="369481">
                <a:tc>
                  <a:txBody>
                    <a:bodyPr/>
                    <a:lstStyle/>
                    <a:p>
                      <a:r>
                        <a:rPr lang="en-US" sz="1800" b="1" i="0" kern="1200" dirty="0">
                          <a:solidFill>
                            <a:schemeClr val="dk1"/>
                          </a:solidFill>
                          <a:effectLst/>
                          <a:latin typeface="+mn-lt"/>
                          <a:ea typeface="+mn-ea"/>
                          <a:cs typeface="+mn-cs"/>
                        </a:rPr>
                        <a:t>TOP WERK Group Total Revenues</a:t>
                      </a:r>
                    </a:p>
                  </a:txBody>
                  <a:tcPr marL="97066" marR="97066"/>
                </a:tc>
                <a:tc>
                  <a:txBody>
                    <a:bodyPr/>
                    <a:lstStyle/>
                    <a:p>
                      <a:pPr marL="0" algn="ctr" defTabSz="914400" rtl="0" eaLnBrk="1" latinLnBrk="0" hangingPunct="1"/>
                      <a:r>
                        <a:rPr lang="en-US" sz="1600" kern="1200" dirty="0">
                          <a:solidFill>
                            <a:schemeClr val="dk1"/>
                          </a:solidFill>
                          <a:latin typeface="+mn-lt"/>
                          <a:ea typeface="+mn-ea"/>
                          <a:cs typeface="+mn-cs"/>
                        </a:rPr>
                        <a:t>243.3</a:t>
                      </a:r>
                      <a:endParaRPr lang="en-IN" sz="1600" kern="1200" dirty="0">
                        <a:solidFill>
                          <a:schemeClr val="dk1"/>
                        </a:solidFill>
                        <a:latin typeface="+mn-lt"/>
                        <a:ea typeface="+mn-ea"/>
                        <a:cs typeface="+mn-cs"/>
                      </a:endParaRPr>
                    </a:p>
                  </a:txBody>
                  <a:tcPr marL="97066" marR="97066"/>
                </a:tc>
                <a:extLst>
                  <a:ext uri="{0D108BD9-81ED-4DB2-BD59-A6C34878D82A}">
                    <a16:rowId xmlns:a16="http://schemas.microsoft.com/office/drawing/2014/main" val="449692111"/>
                  </a:ext>
                </a:extLst>
              </a:tr>
              <a:tr h="369481">
                <a:tc>
                  <a:txBody>
                    <a:bodyPr/>
                    <a:lstStyle/>
                    <a:p>
                      <a:r>
                        <a:rPr lang="en-US" sz="1800" b="1" i="0" kern="1200" dirty="0">
                          <a:solidFill>
                            <a:schemeClr val="dk1"/>
                          </a:solidFill>
                          <a:effectLst/>
                          <a:latin typeface="+mn-lt"/>
                          <a:ea typeface="+mn-ea"/>
                          <a:cs typeface="+mn-cs"/>
                        </a:rPr>
                        <a:t> Masa Henke</a:t>
                      </a:r>
                    </a:p>
                  </a:txBody>
                  <a:tcPr marL="97066" marR="97066"/>
                </a:tc>
                <a:tc>
                  <a:txBody>
                    <a:bodyPr/>
                    <a:lstStyle/>
                    <a:p>
                      <a:pPr marL="0" algn="ctr" defTabSz="914400" rtl="0" eaLnBrk="1" latinLnBrk="0" hangingPunct="1"/>
                      <a:r>
                        <a:rPr lang="en-US" sz="1600" kern="1200" dirty="0">
                          <a:solidFill>
                            <a:schemeClr val="dk1"/>
                          </a:solidFill>
                          <a:latin typeface="+mn-lt"/>
                          <a:ea typeface="+mn-ea"/>
                          <a:cs typeface="+mn-cs"/>
                        </a:rPr>
                        <a:t>123.6</a:t>
                      </a:r>
                      <a:endParaRPr lang="en-IN" sz="1600" kern="1200" dirty="0">
                        <a:solidFill>
                          <a:schemeClr val="dk1"/>
                        </a:solidFill>
                        <a:latin typeface="+mn-lt"/>
                        <a:ea typeface="+mn-ea"/>
                        <a:cs typeface="+mn-cs"/>
                      </a:endParaRPr>
                    </a:p>
                  </a:txBody>
                  <a:tcPr marL="97066" marR="97066"/>
                </a:tc>
                <a:extLst>
                  <a:ext uri="{0D108BD9-81ED-4DB2-BD59-A6C34878D82A}">
                    <a16:rowId xmlns:a16="http://schemas.microsoft.com/office/drawing/2014/main" val="874272511"/>
                  </a:ext>
                </a:extLst>
              </a:tr>
              <a:tr h="369481">
                <a:tc>
                  <a:txBody>
                    <a:bodyPr/>
                    <a:lstStyle/>
                    <a:p>
                      <a:r>
                        <a:rPr lang="en-IN" sz="1800" b="1" i="0" kern="1200" dirty="0">
                          <a:solidFill>
                            <a:schemeClr val="dk1"/>
                          </a:solidFill>
                          <a:effectLst/>
                          <a:latin typeface="+mn-lt"/>
                          <a:ea typeface="+mn-ea"/>
                          <a:cs typeface="+mn-cs"/>
                        </a:rPr>
                        <a:t> HESS Group </a:t>
                      </a:r>
                      <a:r>
                        <a:rPr lang="en-IN" sz="1000" b="1" i="0" kern="1200" dirty="0">
                          <a:solidFill>
                            <a:schemeClr val="dk1"/>
                          </a:solidFill>
                          <a:effectLst/>
                          <a:latin typeface="+mn-lt"/>
                          <a:ea typeface="+mn-ea"/>
                          <a:cs typeface="+mn-cs"/>
                        </a:rPr>
                        <a:t>(</a:t>
                      </a:r>
                      <a:r>
                        <a:rPr lang="en-US" sz="1000" b="0" i="0" kern="1200" dirty="0">
                          <a:solidFill>
                            <a:schemeClr val="dk1"/>
                          </a:solidFill>
                          <a:effectLst/>
                          <a:latin typeface="+mn-lt"/>
                          <a:ea typeface="+mn-ea"/>
                          <a:cs typeface="+mn-cs"/>
                        </a:rPr>
                        <a:t>manufactures concrete block making machines )</a:t>
                      </a:r>
                      <a:endParaRPr lang="en-IN" sz="1000" b="1" i="0" kern="1200" dirty="0">
                        <a:solidFill>
                          <a:schemeClr val="dk1"/>
                        </a:solidFill>
                        <a:effectLst/>
                        <a:latin typeface="+mn-lt"/>
                        <a:ea typeface="+mn-ea"/>
                        <a:cs typeface="+mn-cs"/>
                      </a:endParaRPr>
                    </a:p>
                  </a:txBody>
                  <a:tcPr marL="97066" marR="97066"/>
                </a:tc>
                <a:tc>
                  <a:txBody>
                    <a:bodyPr/>
                    <a:lstStyle/>
                    <a:p>
                      <a:pPr marL="0" algn="ctr" defTabSz="914400" rtl="0" eaLnBrk="1" latinLnBrk="0" hangingPunct="1"/>
                      <a:r>
                        <a:rPr lang="en-US" sz="1600" kern="1200" dirty="0">
                          <a:solidFill>
                            <a:schemeClr val="dk1"/>
                          </a:solidFill>
                          <a:latin typeface="+mn-lt"/>
                          <a:ea typeface="+mn-ea"/>
                          <a:cs typeface="+mn-cs"/>
                        </a:rPr>
                        <a:t>61.1</a:t>
                      </a:r>
                      <a:endParaRPr lang="en-IN" sz="1600" kern="1200" dirty="0">
                        <a:solidFill>
                          <a:schemeClr val="dk1"/>
                        </a:solidFill>
                        <a:latin typeface="+mn-lt"/>
                        <a:ea typeface="+mn-ea"/>
                        <a:cs typeface="+mn-cs"/>
                      </a:endParaRPr>
                    </a:p>
                  </a:txBody>
                  <a:tcPr marL="97066" marR="97066"/>
                </a:tc>
                <a:extLst>
                  <a:ext uri="{0D108BD9-81ED-4DB2-BD59-A6C34878D82A}">
                    <a16:rowId xmlns:a16="http://schemas.microsoft.com/office/drawing/2014/main" val="99205228"/>
                  </a:ext>
                </a:extLst>
              </a:tr>
              <a:tr h="3887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b="1" i="0" kern="1200" dirty="0">
                          <a:solidFill>
                            <a:schemeClr val="dk1"/>
                          </a:solidFill>
                          <a:effectLst/>
                          <a:latin typeface="+mn-lt"/>
                          <a:ea typeface="+mn-ea"/>
                          <a:cs typeface="+mn-cs"/>
                        </a:rPr>
                        <a:t>ZENITH </a:t>
                      </a:r>
                      <a:r>
                        <a:rPr lang="en-IN" sz="1800" b="1" i="0" kern="1200" dirty="0" err="1">
                          <a:solidFill>
                            <a:schemeClr val="dk1"/>
                          </a:solidFill>
                          <a:effectLst/>
                          <a:latin typeface="+mn-lt"/>
                          <a:ea typeface="+mn-ea"/>
                          <a:cs typeface="+mn-cs"/>
                        </a:rPr>
                        <a:t>Maschinenfabrik</a:t>
                      </a:r>
                      <a:r>
                        <a:rPr lang="en-IN" sz="1800" b="1" i="0" kern="1200" dirty="0">
                          <a:solidFill>
                            <a:schemeClr val="dk1"/>
                          </a:solidFill>
                          <a:effectLst/>
                          <a:latin typeface="+mn-lt"/>
                          <a:ea typeface="+mn-ea"/>
                          <a:cs typeface="+mn-cs"/>
                        </a:rPr>
                        <a:t> GmbH</a:t>
                      </a:r>
                    </a:p>
                  </a:txBody>
                  <a:tcPr marL="97066" marR="97066"/>
                </a:tc>
                <a:tc>
                  <a:txBody>
                    <a:bodyPr/>
                    <a:lstStyle/>
                    <a:p>
                      <a:pPr marL="0" algn="ctr" defTabSz="914400" rtl="0" eaLnBrk="1" latinLnBrk="0" hangingPunct="1"/>
                      <a:r>
                        <a:rPr lang="en-US" sz="1600" kern="1200" dirty="0">
                          <a:solidFill>
                            <a:schemeClr val="dk1"/>
                          </a:solidFill>
                          <a:latin typeface="+mn-lt"/>
                          <a:ea typeface="+mn-ea"/>
                          <a:cs typeface="+mn-cs"/>
                        </a:rPr>
                        <a:t>29.7</a:t>
                      </a:r>
                      <a:endParaRPr lang="en-IN" sz="1600" kern="1200" dirty="0">
                        <a:solidFill>
                          <a:schemeClr val="dk1"/>
                        </a:solidFill>
                        <a:latin typeface="+mn-lt"/>
                        <a:ea typeface="+mn-ea"/>
                        <a:cs typeface="+mn-cs"/>
                      </a:endParaRPr>
                    </a:p>
                  </a:txBody>
                  <a:tcPr marL="97066" marR="97066"/>
                </a:tc>
                <a:extLst>
                  <a:ext uri="{0D108BD9-81ED-4DB2-BD59-A6C34878D82A}">
                    <a16:rowId xmlns:a16="http://schemas.microsoft.com/office/drawing/2014/main" val="2315115063"/>
                  </a:ext>
                </a:extLst>
              </a:tr>
              <a:tr h="3887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b="1" i="0" kern="1200" dirty="0">
                          <a:solidFill>
                            <a:schemeClr val="dk1"/>
                          </a:solidFill>
                          <a:effectLst/>
                          <a:latin typeface="+mn-lt"/>
                          <a:ea typeface="+mn-ea"/>
                          <a:cs typeface="+mn-cs"/>
                        </a:rPr>
                        <a:t>HESS AAC SYSTEMS (ACC Plant )</a:t>
                      </a:r>
                      <a:r>
                        <a:rPr lang="en-US" sz="1800" b="1" i="0" kern="1200" dirty="0">
                          <a:solidFill>
                            <a:schemeClr val="dk1"/>
                          </a:solidFill>
                          <a:effectLst/>
                          <a:latin typeface="+mn-lt"/>
                          <a:ea typeface="+mn-ea"/>
                          <a:cs typeface="+mn-cs"/>
                        </a:rPr>
                        <a:t> </a:t>
                      </a:r>
                      <a:endParaRPr lang="en-IN" sz="1800" b="1" i="0" kern="1200" dirty="0">
                        <a:solidFill>
                          <a:schemeClr val="dk1"/>
                        </a:solidFill>
                        <a:effectLst/>
                        <a:latin typeface="+mn-lt"/>
                        <a:ea typeface="+mn-ea"/>
                        <a:cs typeface="+mn-cs"/>
                      </a:endParaRPr>
                    </a:p>
                  </a:txBody>
                  <a:tcPr marL="97066" marR="97066"/>
                </a:tc>
                <a:tc>
                  <a:txBody>
                    <a:bodyPr/>
                    <a:lstStyle/>
                    <a:p>
                      <a:pPr marL="0" algn="ctr" defTabSz="914400" rtl="0" eaLnBrk="1" fontAlgn="t" latinLnBrk="0" hangingPunct="1"/>
                      <a:r>
                        <a:rPr lang="en-US" sz="1600" kern="1200" dirty="0">
                          <a:solidFill>
                            <a:schemeClr val="dk1"/>
                          </a:solidFill>
                          <a:latin typeface="+mn-lt"/>
                          <a:ea typeface="+mn-ea"/>
                          <a:cs typeface="+mn-cs"/>
                        </a:rPr>
                        <a:t>24.4</a:t>
                      </a:r>
                      <a:endParaRPr lang="en-IN" sz="1600" kern="1200" dirty="0">
                        <a:solidFill>
                          <a:schemeClr val="dk1"/>
                        </a:solidFill>
                        <a:latin typeface="+mn-lt"/>
                        <a:ea typeface="+mn-ea"/>
                        <a:cs typeface="+mn-cs"/>
                      </a:endParaRPr>
                    </a:p>
                  </a:txBody>
                  <a:tcPr marL="97066" marR="97066"/>
                </a:tc>
                <a:extLst>
                  <a:ext uri="{0D108BD9-81ED-4DB2-BD59-A6C34878D82A}">
                    <a16:rowId xmlns:a16="http://schemas.microsoft.com/office/drawing/2014/main" val="271527929"/>
                  </a:ext>
                </a:extLst>
              </a:tr>
              <a:tr h="3887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800" b="1" i="0" kern="1200" dirty="0">
                          <a:solidFill>
                            <a:schemeClr val="dk1"/>
                          </a:solidFill>
                          <a:effectLst/>
                          <a:latin typeface="+mn-lt"/>
                          <a:ea typeface="+mn-ea"/>
                          <a:cs typeface="+mn-cs"/>
                        </a:rPr>
                        <a:t>REKERS GmbH Maschinen- und Anlagenbau</a:t>
                      </a:r>
                    </a:p>
                  </a:txBody>
                  <a:tcPr marL="97066" marR="97066"/>
                </a:tc>
                <a:tc>
                  <a:txBody>
                    <a:bodyPr/>
                    <a:lstStyle/>
                    <a:p>
                      <a:pPr marL="0" algn="ctr" defTabSz="914400" rtl="0" eaLnBrk="1" latinLnBrk="0" hangingPunct="1"/>
                      <a:r>
                        <a:rPr lang="en-US" sz="1600" kern="1200" dirty="0">
                          <a:solidFill>
                            <a:schemeClr val="dk1"/>
                          </a:solidFill>
                          <a:latin typeface="+mn-lt"/>
                          <a:ea typeface="+mn-ea"/>
                          <a:cs typeface="+mn-cs"/>
                        </a:rPr>
                        <a:t>23.3</a:t>
                      </a:r>
                      <a:endParaRPr lang="en-IN" sz="1600" kern="1200" dirty="0">
                        <a:solidFill>
                          <a:schemeClr val="dk1"/>
                        </a:solidFill>
                        <a:latin typeface="+mn-lt"/>
                        <a:ea typeface="+mn-ea"/>
                        <a:cs typeface="+mn-cs"/>
                      </a:endParaRPr>
                    </a:p>
                  </a:txBody>
                  <a:tcPr marL="97066" marR="97066"/>
                </a:tc>
                <a:extLst>
                  <a:ext uri="{0D108BD9-81ED-4DB2-BD59-A6C34878D82A}">
                    <a16:rowId xmlns:a16="http://schemas.microsoft.com/office/drawing/2014/main" val="3696368067"/>
                  </a:ext>
                </a:extLst>
              </a:tr>
              <a:tr h="388718">
                <a:tc>
                  <a:txBody>
                    <a:bodyPr/>
                    <a:lstStyle/>
                    <a:p>
                      <a:r>
                        <a:rPr lang="en-IN" sz="1800" b="1" i="0" kern="1200" dirty="0">
                          <a:solidFill>
                            <a:schemeClr val="dk1"/>
                          </a:solidFill>
                          <a:effectLst/>
                          <a:latin typeface="+mn-lt"/>
                          <a:ea typeface="+mn-ea"/>
                          <a:cs typeface="+mn-cs"/>
                        </a:rPr>
                        <a:t> PRINZING PFEIFFER </a:t>
                      </a:r>
                      <a:r>
                        <a:rPr lang="en-IN" sz="1000" b="1" i="0" kern="1200" dirty="0">
                          <a:solidFill>
                            <a:schemeClr val="dk1"/>
                          </a:solidFill>
                          <a:effectLst/>
                          <a:latin typeface="+mn-lt"/>
                          <a:ea typeface="+mn-ea"/>
                          <a:cs typeface="+mn-cs"/>
                        </a:rPr>
                        <a:t>(m</a:t>
                      </a:r>
                      <a:r>
                        <a:rPr lang="en-IN" sz="1000" b="0" i="0" kern="1200" dirty="0">
                          <a:solidFill>
                            <a:schemeClr val="dk1"/>
                          </a:solidFill>
                          <a:effectLst/>
                          <a:latin typeface="+mn-lt"/>
                          <a:ea typeface="+mn-ea"/>
                          <a:cs typeface="+mn-cs"/>
                        </a:rPr>
                        <a:t>achines for concrete infrastructure products.</a:t>
                      </a:r>
                      <a:r>
                        <a:rPr lang="en-IN" sz="1000" b="1" i="0" kern="1200" dirty="0">
                          <a:solidFill>
                            <a:schemeClr val="dk1"/>
                          </a:solidFill>
                          <a:effectLst/>
                          <a:latin typeface="+mn-lt"/>
                          <a:ea typeface="+mn-ea"/>
                          <a:cs typeface="+mn-cs"/>
                        </a:rPr>
                        <a:t>)</a:t>
                      </a:r>
                    </a:p>
                  </a:txBody>
                  <a:tcPr marL="97066" marR="97066"/>
                </a:tc>
                <a:tc>
                  <a:txBody>
                    <a:bodyPr/>
                    <a:lstStyle/>
                    <a:p>
                      <a:pPr marL="0" algn="ctr" defTabSz="914400" rtl="0" eaLnBrk="1" latinLnBrk="0" hangingPunct="1"/>
                      <a:r>
                        <a:rPr lang="en-US" sz="1600" kern="1200" dirty="0">
                          <a:solidFill>
                            <a:schemeClr val="dk1"/>
                          </a:solidFill>
                          <a:latin typeface="+mn-lt"/>
                          <a:ea typeface="+mn-ea"/>
                          <a:cs typeface="+mn-cs"/>
                        </a:rPr>
                        <a:t>17.4</a:t>
                      </a:r>
                      <a:endParaRPr lang="en-IN" sz="1600" kern="1200" dirty="0">
                        <a:solidFill>
                          <a:schemeClr val="dk1"/>
                        </a:solidFill>
                        <a:latin typeface="+mn-lt"/>
                        <a:ea typeface="+mn-ea"/>
                        <a:cs typeface="+mn-cs"/>
                      </a:endParaRPr>
                    </a:p>
                  </a:txBody>
                  <a:tcPr marL="97066" marR="97066"/>
                </a:tc>
                <a:extLst>
                  <a:ext uri="{0D108BD9-81ED-4DB2-BD59-A6C34878D82A}">
                    <a16:rowId xmlns:a16="http://schemas.microsoft.com/office/drawing/2014/main" val="2321787043"/>
                  </a:ext>
                </a:extLst>
              </a:tr>
              <a:tr h="388718">
                <a:tc>
                  <a:txBody>
                    <a:bodyPr/>
                    <a:lstStyle/>
                    <a:p>
                      <a:r>
                        <a:rPr lang="en-IN" sz="1800" b="1" i="0" kern="1200" dirty="0">
                          <a:solidFill>
                            <a:schemeClr val="dk1"/>
                          </a:solidFill>
                          <a:effectLst/>
                          <a:latin typeface="+mn-lt"/>
                          <a:ea typeface="+mn-ea"/>
                          <a:cs typeface="+mn-cs"/>
                        </a:rPr>
                        <a:t> SR SCHINDLER </a:t>
                      </a:r>
                      <a:r>
                        <a:rPr lang="en-IN" sz="1000" b="1" i="0" kern="1200" dirty="0">
                          <a:solidFill>
                            <a:schemeClr val="dk1"/>
                          </a:solidFill>
                          <a:effectLst/>
                          <a:latin typeface="+mn-lt"/>
                          <a:ea typeface="+mn-ea"/>
                          <a:cs typeface="+mn-cs"/>
                        </a:rPr>
                        <a:t>(</a:t>
                      </a:r>
                      <a:r>
                        <a:rPr lang="en-US" sz="1000" b="0" i="0" kern="1200" dirty="0">
                          <a:solidFill>
                            <a:schemeClr val="dk1"/>
                          </a:solidFill>
                          <a:effectLst/>
                          <a:latin typeface="+mn-lt"/>
                          <a:ea typeface="+mn-ea"/>
                          <a:cs typeface="+mn-cs"/>
                        </a:rPr>
                        <a:t>tile presses and value adding lines</a:t>
                      </a:r>
                      <a:r>
                        <a:rPr lang="en-IN" sz="1000" b="1" i="0" kern="1200" dirty="0">
                          <a:solidFill>
                            <a:schemeClr val="dk1"/>
                          </a:solidFill>
                          <a:effectLst/>
                          <a:latin typeface="+mn-lt"/>
                          <a:ea typeface="+mn-ea"/>
                          <a:cs typeface="+mn-cs"/>
                        </a:rPr>
                        <a:t>)</a:t>
                      </a:r>
                    </a:p>
                  </a:txBody>
                  <a:tcPr marL="97066" marR="97066"/>
                </a:tc>
                <a:tc>
                  <a:txBody>
                    <a:bodyPr/>
                    <a:lstStyle/>
                    <a:p>
                      <a:pPr marL="0" algn="ctr" defTabSz="914400" rtl="0" eaLnBrk="1" latinLnBrk="0" hangingPunct="1"/>
                      <a:r>
                        <a:rPr lang="en-US" sz="1600" kern="1200" dirty="0">
                          <a:solidFill>
                            <a:schemeClr val="dk1"/>
                          </a:solidFill>
                          <a:latin typeface="+mn-lt"/>
                          <a:ea typeface="+mn-ea"/>
                          <a:cs typeface="+mn-cs"/>
                        </a:rPr>
                        <a:t>16.3 </a:t>
                      </a:r>
                      <a:endParaRPr lang="en-IN" sz="1600" kern="1200" dirty="0">
                        <a:solidFill>
                          <a:schemeClr val="dk1"/>
                        </a:solidFill>
                        <a:latin typeface="+mn-lt"/>
                        <a:ea typeface="+mn-ea"/>
                        <a:cs typeface="+mn-cs"/>
                      </a:endParaRPr>
                    </a:p>
                  </a:txBody>
                  <a:tcPr marL="97066" marR="97066"/>
                </a:tc>
                <a:extLst>
                  <a:ext uri="{0D108BD9-81ED-4DB2-BD59-A6C34878D82A}">
                    <a16:rowId xmlns:a16="http://schemas.microsoft.com/office/drawing/2014/main" val="1471771080"/>
                  </a:ext>
                </a:extLst>
              </a:tr>
              <a:tr h="36948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b="1" i="0" kern="1200" dirty="0">
                          <a:solidFill>
                            <a:schemeClr val="dk1"/>
                          </a:solidFill>
                          <a:effectLst/>
                          <a:latin typeface="+mn-lt"/>
                          <a:ea typeface="+mn-ea"/>
                          <a:cs typeface="+mn-cs"/>
                        </a:rPr>
                        <a:t>WKB Systems GmbH</a:t>
                      </a:r>
                    </a:p>
                  </a:txBody>
                  <a:tcPr marL="97066" marR="97066"/>
                </a:tc>
                <a:tc>
                  <a:txBody>
                    <a:bodyPr/>
                    <a:lstStyle/>
                    <a:p>
                      <a:pPr marL="0" algn="ctr" defTabSz="914400" rtl="0" eaLnBrk="1" latinLnBrk="0" hangingPunct="1"/>
                      <a:r>
                        <a:rPr lang="en-US" sz="1600" kern="1200" dirty="0">
                          <a:solidFill>
                            <a:schemeClr val="dk1"/>
                          </a:solidFill>
                          <a:latin typeface="+mn-lt"/>
                          <a:ea typeface="+mn-ea"/>
                          <a:cs typeface="+mn-cs"/>
                        </a:rPr>
                        <a:t>13.3</a:t>
                      </a:r>
                      <a:endParaRPr lang="en-IN" sz="1600" kern="1200" dirty="0">
                        <a:solidFill>
                          <a:schemeClr val="dk1"/>
                        </a:solidFill>
                        <a:latin typeface="+mn-lt"/>
                        <a:ea typeface="+mn-ea"/>
                        <a:cs typeface="+mn-cs"/>
                      </a:endParaRPr>
                    </a:p>
                  </a:txBody>
                  <a:tcPr marL="97066" marR="97066"/>
                </a:tc>
                <a:extLst>
                  <a:ext uri="{0D108BD9-81ED-4DB2-BD59-A6C34878D82A}">
                    <a16:rowId xmlns:a16="http://schemas.microsoft.com/office/drawing/2014/main" val="1421204762"/>
                  </a:ext>
                </a:extLst>
              </a:tr>
            </a:tbl>
          </a:graphicData>
        </a:graphic>
      </p:graphicFrame>
    </p:spTree>
    <p:extLst>
      <p:ext uri="{BB962C8B-B14F-4D97-AF65-F5344CB8AC3E}">
        <p14:creationId xmlns:p14="http://schemas.microsoft.com/office/powerpoint/2010/main" val="375079888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 Placeholder 3">
            <a:extLst>
              <a:ext uri="{FF2B5EF4-FFF2-40B4-BE49-F238E27FC236}">
                <a16:creationId xmlns:a16="http://schemas.microsoft.com/office/drawing/2014/main" id="{4361833B-334D-4AA4-BB92-FECBDAE3AF51}"/>
              </a:ext>
            </a:extLst>
          </p:cNvPr>
          <p:cNvSpPr>
            <a:spLocks noGrp="1"/>
          </p:cNvSpPr>
          <p:nvPr>
            <p:ph type="body" sz="quarter" idx="14"/>
          </p:nvPr>
        </p:nvSpPr>
        <p:spPr/>
        <p:txBody>
          <a:bodyPr>
            <a:normAutofit lnSpcReduction="10000"/>
          </a:bodyPr>
          <a:lstStyle/>
          <a:p>
            <a:pPr>
              <a:spcBef>
                <a:spcPts val="0"/>
              </a:spcBef>
            </a:pPr>
            <a:r>
              <a:rPr lang="nb-NO" dirty="0">
                <a:solidFill>
                  <a:schemeClr val="tx1">
                    <a:lumMod val="85000"/>
                    <a:lumOff val="15000"/>
                  </a:schemeClr>
                </a:solidFill>
              </a:rPr>
              <a:t>Competitor Profile </a:t>
            </a:r>
            <a:br>
              <a:rPr lang="nb-NO" dirty="0">
                <a:solidFill>
                  <a:schemeClr val="tx1">
                    <a:lumMod val="85000"/>
                    <a:lumOff val="15000"/>
                  </a:schemeClr>
                </a:solidFill>
              </a:rPr>
            </a:br>
            <a:r>
              <a:rPr lang="nb-NO" sz="1200" b="0" dirty="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a:t>
            </a:r>
            <a:r>
              <a:rPr lang="en-IN" sz="1200" b="0" dirty="0" err="1">
                <a:solidFill>
                  <a:schemeClr val="tx1">
                    <a:lumMod val="85000"/>
                    <a:lumOff val="15000"/>
                  </a:schemeClr>
                </a:solidFill>
              </a:rPr>
              <a:t>Aircrete</a:t>
            </a:r>
            <a:r>
              <a:rPr lang="en-IN" sz="1200" b="0" dirty="0">
                <a:solidFill>
                  <a:schemeClr val="tx1">
                    <a:lumMod val="85000"/>
                    <a:lumOff val="15000"/>
                  </a:schemeClr>
                </a:solidFill>
              </a:rPr>
              <a:t> Europe</a:t>
            </a:r>
            <a:r>
              <a:rPr lang="en-IN" sz="1100" b="0" dirty="0">
                <a:solidFill>
                  <a:schemeClr val="tx1">
                    <a:lumMod val="85000"/>
                    <a:lumOff val="15000"/>
                  </a:schemeClr>
                </a:solidFill>
              </a:rPr>
              <a:t>)</a:t>
            </a:r>
          </a:p>
        </p:txBody>
      </p:sp>
      <p:grpSp>
        <p:nvGrpSpPr>
          <p:cNvPr id="58" name="Group 57">
            <a:extLst>
              <a:ext uri="{FF2B5EF4-FFF2-40B4-BE49-F238E27FC236}">
                <a16:creationId xmlns:a16="http://schemas.microsoft.com/office/drawing/2014/main" id="{54FA0EE0-0D7E-42E7-8EE0-075E1DD309BA}"/>
              </a:ext>
            </a:extLst>
          </p:cNvPr>
          <p:cNvGrpSpPr/>
          <p:nvPr/>
        </p:nvGrpSpPr>
        <p:grpSpPr>
          <a:xfrm>
            <a:off x="834046" y="1301212"/>
            <a:ext cx="3508830" cy="476658"/>
            <a:chOff x="2269461" y="996245"/>
            <a:chExt cx="8514600" cy="461311"/>
          </a:xfrm>
          <a:noFill/>
        </p:grpSpPr>
        <p:sp>
          <p:nvSpPr>
            <p:cNvPr id="59" name="Rectangle 2">
              <a:extLst>
                <a:ext uri="{FF2B5EF4-FFF2-40B4-BE49-F238E27FC236}">
                  <a16:creationId xmlns:a16="http://schemas.microsoft.com/office/drawing/2014/main" id="{2C2CA754-8D84-4AC7-B40F-07638888A403}"/>
                </a:ext>
              </a:extLst>
            </p:cNvPr>
            <p:cNvSpPr/>
            <p:nvPr/>
          </p:nvSpPr>
          <p:spPr>
            <a:xfrm>
              <a:off x="2269461" y="996245"/>
              <a:ext cx="6857614" cy="461311"/>
            </a:xfrm>
            <a:custGeom>
              <a:avLst/>
              <a:gdLst>
                <a:gd name="connsiteX0" fmla="*/ 0 w 6857614"/>
                <a:gd name="connsiteY0" fmla="*/ 0 h 668740"/>
                <a:gd name="connsiteX1" fmla="*/ 6857614 w 6857614"/>
                <a:gd name="connsiteY1" fmla="*/ 0 h 668740"/>
                <a:gd name="connsiteX2" fmla="*/ 6857614 w 6857614"/>
                <a:gd name="connsiteY2" fmla="*/ 668740 h 668740"/>
                <a:gd name="connsiteX3" fmla="*/ 0 w 6857614"/>
                <a:gd name="connsiteY3" fmla="*/ 668740 h 668740"/>
                <a:gd name="connsiteX4" fmla="*/ 0 w 6857614"/>
                <a:gd name="connsiteY4" fmla="*/ 0 h 668740"/>
                <a:gd name="connsiteX0" fmla="*/ 0 w 6857614"/>
                <a:gd name="connsiteY0" fmla="*/ 0 h 668740"/>
                <a:gd name="connsiteX1" fmla="*/ 6248014 w 6857614"/>
                <a:gd name="connsiteY1" fmla="*/ 0 h 668740"/>
                <a:gd name="connsiteX2" fmla="*/ 6857614 w 6857614"/>
                <a:gd name="connsiteY2" fmla="*/ 668740 h 668740"/>
                <a:gd name="connsiteX3" fmla="*/ 0 w 6857614"/>
                <a:gd name="connsiteY3" fmla="*/ 668740 h 668740"/>
                <a:gd name="connsiteX4" fmla="*/ 0 w 6857614"/>
                <a:gd name="connsiteY4" fmla="*/ 0 h 668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7614" h="668740">
                  <a:moveTo>
                    <a:pt x="0" y="0"/>
                  </a:moveTo>
                  <a:lnTo>
                    <a:pt x="6248014" y="0"/>
                  </a:lnTo>
                  <a:lnTo>
                    <a:pt x="6857614" y="668740"/>
                  </a:lnTo>
                  <a:lnTo>
                    <a:pt x="0" y="668740"/>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895350">
                <a:buSzPct val="120000"/>
                <a:defRPr/>
              </a:pPr>
              <a:r>
                <a:rPr lang="en-US" sz="1000" b="1" dirty="0">
                  <a:solidFill>
                    <a:schemeClr val="bg2">
                      <a:lumMod val="10000"/>
                    </a:schemeClr>
                  </a:solidFill>
                  <a:latin typeface="Open Sans" panose="020B0606030504020204" pitchFamily="34" charset="0"/>
                  <a:ea typeface="Open Sans" panose="020B0606030504020204" pitchFamily="34" charset="0"/>
                  <a:cs typeface="Open Sans" panose="020B0606030504020204" pitchFamily="34" charset="0"/>
                </a:rPr>
                <a:t>COMPANY DESCRIPTION</a:t>
              </a:r>
            </a:p>
          </p:txBody>
        </p:sp>
        <p:cxnSp>
          <p:nvCxnSpPr>
            <p:cNvPr id="60" name="Straight Connector 59">
              <a:extLst>
                <a:ext uri="{FF2B5EF4-FFF2-40B4-BE49-F238E27FC236}">
                  <a16:creationId xmlns:a16="http://schemas.microsoft.com/office/drawing/2014/main" id="{54781B6C-4FE4-46CF-A7C2-FABE3593ABAD}"/>
                </a:ext>
              </a:extLst>
            </p:cNvPr>
            <p:cNvCxnSpPr>
              <a:cxnSpLocks/>
              <a:stCxn id="59" idx="3"/>
            </p:cNvCxnSpPr>
            <p:nvPr/>
          </p:nvCxnSpPr>
          <p:spPr>
            <a:xfrm>
              <a:off x="2269461" y="1457556"/>
              <a:ext cx="8514600" cy="0"/>
            </a:xfrm>
            <a:prstGeom prst="line">
              <a:avLst/>
            </a:prstGeom>
            <a:grpFill/>
            <a:ln w="28575">
              <a:noFill/>
            </a:ln>
          </p:spPr>
          <p:style>
            <a:lnRef idx="1">
              <a:schemeClr val="accent1"/>
            </a:lnRef>
            <a:fillRef idx="0">
              <a:schemeClr val="accent1"/>
            </a:fillRef>
            <a:effectRef idx="0">
              <a:schemeClr val="accent1"/>
            </a:effectRef>
            <a:fontRef idx="minor">
              <a:schemeClr val="tx1"/>
            </a:fontRef>
          </p:style>
        </p:cxnSp>
      </p:grpSp>
      <p:sp>
        <p:nvSpPr>
          <p:cNvPr id="32" name="Rectangle 31">
            <a:extLst>
              <a:ext uri="{FF2B5EF4-FFF2-40B4-BE49-F238E27FC236}">
                <a16:creationId xmlns:a16="http://schemas.microsoft.com/office/drawing/2014/main" id="{4898CD61-1053-4130-A45C-31824FC1846F}"/>
              </a:ext>
            </a:extLst>
          </p:cNvPr>
          <p:cNvSpPr/>
          <p:nvPr/>
        </p:nvSpPr>
        <p:spPr>
          <a:xfrm>
            <a:off x="0" y="676939"/>
            <a:ext cx="9144000" cy="46131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Rectangle 62">
            <a:extLst>
              <a:ext uri="{FF2B5EF4-FFF2-40B4-BE49-F238E27FC236}">
                <a16:creationId xmlns:a16="http://schemas.microsoft.com/office/drawing/2014/main" id="{56D075D9-7D83-46C1-B68D-8A0CEE333C1D}"/>
              </a:ext>
            </a:extLst>
          </p:cNvPr>
          <p:cNvSpPr/>
          <p:nvPr/>
        </p:nvSpPr>
        <p:spPr>
          <a:xfrm>
            <a:off x="133350" y="674262"/>
            <a:ext cx="2763850" cy="6368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6" name="Straight Connector 65">
            <a:extLst>
              <a:ext uri="{FF2B5EF4-FFF2-40B4-BE49-F238E27FC236}">
                <a16:creationId xmlns:a16="http://schemas.microsoft.com/office/drawing/2014/main" id="{F6BE63CB-0C13-411E-BA8D-349C29227EF5}"/>
              </a:ext>
            </a:extLst>
          </p:cNvPr>
          <p:cNvCxnSpPr>
            <a:cxnSpLocks/>
          </p:cNvCxnSpPr>
          <p:nvPr/>
        </p:nvCxnSpPr>
        <p:spPr>
          <a:xfrm>
            <a:off x="5291361" y="1600814"/>
            <a:ext cx="3508830" cy="0"/>
          </a:xfrm>
          <a:prstGeom prst="line">
            <a:avLst/>
          </a:prstGeom>
          <a:noFill/>
          <a:ln w="28575">
            <a:noFill/>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13D00588-ED01-4FCB-94E4-3272B98EBCCB}"/>
              </a:ext>
            </a:extLst>
          </p:cNvPr>
          <p:cNvSpPr/>
          <p:nvPr/>
        </p:nvSpPr>
        <p:spPr>
          <a:xfrm>
            <a:off x="353225" y="1539541"/>
            <a:ext cx="4126307" cy="37789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200000"/>
              </a:lnSpc>
            </a:pPr>
            <a:r>
              <a:rPr lang="en-US" sz="1000" b="1" dirty="0">
                <a:solidFill>
                  <a:schemeClr val="tx1"/>
                </a:solidFill>
                <a:latin typeface="Verdana" panose="020B0604030504040204" pitchFamily="34" charset="0"/>
                <a:ea typeface="Verdana" panose="020B0604030504040204" pitchFamily="34" charset="0"/>
                <a:cs typeface="Verdana" panose="020B0604030504040204" pitchFamily="34" charset="0"/>
              </a:rPr>
              <a:t>Business Overview</a:t>
            </a:r>
            <a:r>
              <a:rPr lang="en-US" sz="1000" dirty="0">
                <a:solidFill>
                  <a:schemeClr val="tx1"/>
                </a:solidFill>
                <a:latin typeface="Verdana" panose="020B0604030504040204" pitchFamily="34" charset="0"/>
                <a:ea typeface="Verdana" panose="020B0604030504040204" pitchFamily="34" charset="0"/>
                <a:cs typeface="Verdana" panose="020B0604030504040204" pitchFamily="34" charset="0"/>
              </a:rPr>
              <a:t>:</a:t>
            </a:r>
            <a:endParaRPr lang="en-US" sz="800" dirty="0">
              <a:solidFill>
                <a:schemeClr val="tx1"/>
              </a:solidFill>
              <a:latin typeface="Verdana" panose="020B0604030504040204" pitchFamily="34" charset="0"/>
              <a:ea typeface="Verdana" panose="020B0604030504040204" pitchFamily="34" charset="0"/>
              <a:cs typeface="Verdana" panose="020B0604030504040204" pitchFamily="34" charset="0"/>
            </a:endParaRPr>
          </a:p>
          <a:p>
            <a:pPr marL="171450" indent="-171450" algn="just">
              <a:lnSpc>
                <a:spcPts val="2200"/>
              </a:lnSpc>
              <a:buFont typeface="Arial" panose="020B0604020202020204" pitchFamily="34" charset="0"/>
              <a:buChar char="•"/>
              <a:defRPr/>
            </a:pPr>
            <a:r>
              <a:rPr lang="en-US" sz="1000" dirty="0">
                <a:solidFill>
                  <a:schemeClr val="tx1"/>
                </a:solidFill>
                <a:latin typeface="Verdana" panose="020B0604030504040204" pitchFamily="34" charset="0"/>
                <a:ea typeface="Verdana" panose="020B0604030504040204" pitchFamily="34" charset="0"/>
              </a:rPr>
              <a:t>Aircrete Europe is the leading vendor in design &amp; manufacturing of  AAC plants in Europe and Overseas Markets and has been known to install 100 plants worldwide till date</a:t>
            </a:r>
          </a:p>
          <a:p>
            <a:pPr marL="171450" indent="-171450" algn="just">
              <a:lnSpc>
                <a:spcPts val="2200"/>
              </a:lnSpc>
              <a:buFont typeface="Arial" panose="020B0604020202020204" pitchFamily="34" charset="0"/>
              <a:buChar char="•"/>
              <a:defRPr/>
            </a:pPr>
            <a:r>
              <a:rPr lang="en-US" sz="1000" dirty="0">
                <a:solidFill>
                  <a:schemeClr val="tx1"/>
                </a:solidFill>
                <a:latin typeface="Verdana" panose="020B0604030504040204" pitchFamily="34" charset="0"/>
                <a:ea typeface="Verdana" panose="020B0604030504040204" pitchFamily="34" charset="0"/>
              </a:rPr>
              <a:t>The company is known to deliver the most innovative turn-key AAC plants and cutting-edge plant technology around the world. The company give  guidance through all the steps of planning, building and operating  AAC factory. The company are a full technology partner, not just a machine supplier, resulting in maximum value creation for their customers such as H+H International, </a:t>
            </a:r>
            <a:r>
              <a:rPr lang="en-US" sz="1000" dirty="0" err="1">
                <a:solidFill>
                  <a:schemeClr val="tx1"/>
                </a:solidFill>
                <a:latin typeface="Verdana" panose="020B0604030504040204" pitchFamily="34" charset="0"/>
                <a:ea typeface="Verdana" panose="020B0604030504040204" pitchFamily="34" charset="0"/>
              </a:rPr>
              <a:t>Aeroc</a:t>
            </a:r>
            <a:endParaRPr lang="en-US" sz="1000" dirty="0">
              <a:solidFill>
                <a:schemeClr val="tx1"/>
              </a:solidFill>
              <a:latin typeface="Verdana" panose="020B0604030504040204" pitchFamily="34" charset="0"/>
              <a:ea typeface="Verdana" panose="020B0604030504040204" pitchFamily="34" charset="0"/>
            </a:endParaRPr>
          </a:p>
          <a:p>
            <a:pPr marL="96441" indent="-96441" algn="just">
              <a:buFont typeface="Arial" panose="020B0604020202020204" pitchFamily="34" charset="0"/>
              <a:buChar char="•"/>
            </a:pPr>
            <a:endParaRPr lang="en-IN" sz="1000" dirty="0">
              <a:solidFill>
                <a:schemeClr val="tx1"/>
              </a:solidFill>
              <a:latin typeface="Verdana" panose="020B0604030504040204" pitchFamily="34" charset="0"/>
              <a:ea typeface="Verdana" panose="020B0604030504040204" pitchFamily="34" charset="0"/>
              <a:cs typeface="Verdana" panose="020B0604030504040204" pitchFamily="34" charset="0"/>
            </a:endParaRPr>
          </a:p>
          <a:p>
            <a:pPr marL="171450" indent="-171450" algn="just">
              <a:lnSpc>
                <a:spcPct val="150000"/>
              </a:lnSpc>
              <a:buFont typeface="Wingdings" panose="05000000000000000000" pitchFamily="2" charset="2"/>
              <a:buChar char="q"/>
            </a:pPr>
            <a:r>
              <a:rPr lang="en-US" sz="1000" b="1" dirty="0">
                <a:solidFill>
                  <a:schemeClr val="tx1"/>
                </a:solidFill>
                <a:latin typeface="Verdana" panose="020B0604030504040204" pitchFamily="34" charset="0"/>
                <a:ea typeface="Verdana" panose="020B0604030504040204" pitchFamily="34" charset="0"/>
                <a:cs typeface="Verdana" panose="020B0604030504040204" pitchFamily="34" charset="0"/>
              </a:rPr>
              <a:t>Year of Establishment</a:t>
            </a:r>
            <a:r>
              <a:rPr lang="en-US" sz="1000" dirty="0">
                <a:solidFill>
                  <a:schemeClr val="tx1"/>
                </a:solidFill>
                <a:latin typeface="Verdana" panose="020B0604030504040204" pitchFamily="34" charset="0"/>
                <a:ea typeface="Verdana" panose="020B0604030504040204" pitchFamily="34" charset="0"/>
                <a:cs typeface="Verdana" panose="020B0604030504040204" pitchFamily="34" charset="0"/>
              </a:rPr>
              <a:t>: 2002</a:t>
            </a:r>
            <a:endParaRPr lang="en-US" sz="1000" b="1" dirty="0">
              <a:solidFill>
                <a:schemeClr val="tx1"/>
              </a:solidFill>
              <a:latin typeface="Verdana" panose="020B0604030504040204" pitchFamily="34" charset="0"/>
              <a:ea typeface="Verdana" panose="020B0604030504040204" pitchFamily="34" charset="0"/>
              <a:cs typeface="Verdana" panose="020B0604030504040204" pitchFamily="34" charset="0"/>
            </a:endParaRPr>
          </a:p>
          <a:p>
            <a:pPr marL="228600" indent="-228600" algn="just">
              <a:lnSpc>
                <a:spcPct val="150000"/>
              </a:lnSpc>
              <a:buFont typeface="Wingdings" panose="05000000000000000000" pitchFamily="2" charset="2"/>
              <a:buChar char="q"/>
            </a:pPr>
            <a:r>
              <a:rPr lang="en-US" sz="1000" b="1" dirty="0">
                <a:solidFill>
                  <a:schemeClr val="tx1"/>
                </a:solidFill>
                <a:latin typeface="Verdana" panose="020B0604030504040204" pitchFamily="34" charset="0"/>
                <a:ea typeface="Verdana" panose="020B0604030504040204" pitchFamily="34" charset="0"/>
                <a:cs typeface="Verdana" panose="020B0604030504040204" pitchFamily="34" charset="0"/>
              </a:rPr>
              <a:t>Total Revenues (2020) – 405.8 Million €</a:t>
            </a:r>
          </a:p>
          <a:p>
            <a:pPr algn="just">
              <a:lnSpc>
                <a:spcPct val="150000"/>
              </a:lnSpc>
            </a:pPr>
            <a:endParaRPr lang="en-US" sz="1100" dirty="0">
              <a:solidFill>
                <a:schemeClr val="tx1"/>
              </a:solidFill>
              <a:latin typeface="Verdana" panose="020B0604030504040204" pitchFamily="34" charset="0"/>
              <a:ea typeface="Verdana" panose="020B0604030504040204" pitchFamily="34" charset="0"/>
              <a:cs typeface="Verdana" panose="020B0604030504040204" pitchFamily="34" charset="0"/>
            </a:endParaRPr>
          </a:p>
        </p:txBody>
      </p:sp>
      <p:sp>
        <p:nvSpPr>
          <p:cNvPr id="17" name="Rectangle 16">
            <a:extLst>
              <a:ext uri="{FF2B5EF4-FFF2-40B4-BE49-F238E27FC236}">
                <a16:creationId xmlns:a16="http://schemas.microsoft.com/office/drawing/2014/main" id="{61C163BA-5CF8-4655-ACBB-F152BC96CA7C}"/>
              </a:ext>
            </a:extLst>
          </p:cNvPr>
          <p:cNvSpPr/>
          <p:nvPr/>
        </p:nvSpPr>
        <p:spPr>
          <a:xfrm>
            <a:off x="5456191" y="1642204"/>
            <a:ext cx="4488927" cy="25550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50000"/>
              </a:lnSpc>
            </a:pPr>
            <a:r>
              <a:rPr lang="en-US" sz="1050" b="1" dirty="0">
                <a:solidFill>
                  <a:schemeClr val="tx1"/>
                </a:solidFill>
                <a:latin typeface="Verdana" panose="020B0604030504040204" pitchFamily="34" charset="0"/>
                <a:ea typeface="Verdana" panose="020B0604030504040204" pitchFamily="34" charset="0"/>
                <a:cs typeface="Verdana" panose="020B0604030504040204" pitchFamily="34" charset="0"/>
              </a:rPr>
              <a:t>Core Expertise:-</a:t>
            </a:r>
          </a:p>
          <a:p>
            <a:pPr marL="96441" indent="-96441">
              <a:lnSpc>
                <a:spcPct val="150000"/>
              </a:lnSpc>
              <a:buFont typeface="Arial" panose="020B0604020202020204" pitchFamily="34" charset="0"/>
              <a:buChar char="•"/>
            </a:pPr>
            <a:r>
              <a:rPr lang="en-US" sz="1000" dirty="0">
                <a:solidFill>
                  <a:schemeClr val="bg2">
                    <a:lumMod val="25000"/>
                  </a:schemeClr>
                </a:solidFill>
                <a:latin typeface="Verdana" panose="020B0604030504040204" pitchFamily="34" charset="0"/>
                <a:ea typeface="Verdana" panose="020B0604030504040204" pitchFamily="34" charset="0"/>
              </a:rPr>
              <a:t>Plant Design, Installation &amp; Commissioning</a:t>
            </a:r>
          </a:p>
          <a:p>
            <a:pPr marL="96441" indent="-96441">
              <a:lnSpc>
                <a:spcPct val="150000"/>
              </a:lnSpc>
              <a:buFont typeface="Arial" panose="020B0604020202020204" pitchFamily="34" charset="0"/>
              <a:buChar char="•"/>
            </a:pPr>
            <a:r>
              <a:rPr lang="en-US" sz="1000" dirty="0">
                <a:solidFill>
                  <a:schemeClr val="bg2">
                    <a:lumMod val="25000"/>
                  </a:schemeClr>
                </a:solidFill>
                <a:latin typeface="Verdana" panose="020B0604030504040204" pitchFamily="34" charset="0"/>
                <a:ea typeface="Verdana" panose="020B0604030504040204" pitchFamily="34" charset="0"/>
              </a:rPr>
              <a:t>Aftersales Repair and Maintenance</a:t>
            </a:r>
          </a:p>
          <a:p>
            <a:pPr marL="96441" indent="-96441">
              <a:lnSpc>
                <a:spcPct val="150000"/>
              </a:lnSpc>
              <a:buFont typeface="Arial" panose="020B0604020202020204" pitchFamily="34" charset="0"/>
              <a:buChar char="•"/>
            </a:pPr>
            <a:r>
              <a:rPr lang="en-US" sz="1000" dirty="0">
                <a:solidFill>
                  <a:schemeClr val="bg2">
                    <a:lumMod val="25000"/>
                  </a:schemeClr>
                </a:solidFill>
                <a:latin typeface="Verdana" panose="020B0604030504040204" pitchFamily="34" charset="0"/>
                <a:ea typeface="Verdana" panose="020B0604030504040204" pitchFamily="34" charset="0"/>
              </a:rPr>
              <a:t>Upgrade &amp; Modernization</a:t>
            </a:r>
          </a:p>
          <a:p>
            <a:pPr marL="96441" indent="-96441">
              <a:lnSpc>
                <a:spcPct val="150000"/>
              </a:lnSpc>
              <a:buFont typeface="Arial" panose="020B0604020202020204" pitchFamily="34" charset="0"/>
              <a:buChar char="•"/>
            </a:pPr>
            <a:r>
              <a:rPr lang="en-US" sz="1000" dirty="0">
                <a:solidFill>
                  <a:schemeClr val="bg2">
                    <a:lumMod val="25000"/>
                  </a:schemeClr>
                </a:solidFill>
                <a:latin typeface="Verdana" panose="020B0604030504040204" pitchFamily="34" charset="0"/>
                <a:ea typeface="Verdana" panose="020B0604030504040204" pitchFamily="34" charset="0"/>
              </a:rPr>
              <a:t>Modular &amp; Custom Designs</a:t>
            </a:r>
            <a:endParaRPr lang="en-IN" sz="1000" dirty="0">
              <a:solidFill>
                <a:schemeClr val="bg2">
                  <a:lumMod val="25000"/>
                </a:schemeClr>
              </a:solidFill>
              <a:latin typeface="Verdana" panose="020B0604030504040204" pitchFamily="34" charset="0"/>
              <a:ea typeface="Verdana" panose="020B0604030504040204" pitchFamily="34" charset="0"/>
            </a:endParaRPr>
          </a:p>
          <a:p>
            <a:endParaRPr lang="en-US" sz="1000" b="0" i="0" dirty="0">
              <a:solidFill>
                <a:schemeClr val="tx1"/>
              </a:solidFill>
              <a:effectLst/>
              <a:latin typeface="Verdana" panose="020B0604030504040204" pitchFamily="34" charset="0"/>
              <a:ea typeface="Verdana" panose="020B0604030504040204" pitchFamily="34" charset="0"/>
            </a:endParaRPr>
          </a:p>
          <a:p>
            <a:endParaRPr lang="en-US" sz="1000" dirty="0">
              <a:solidFill>
                <a:schemeClr val="tx1"/>
              </a:solidFill>
              <a:latin typeface="Verdana" panose="020B0604030504040204" pitchFamily="34" charset="0"/>
              <a:ea typeface="Verdana" panose="020B0604030504040204" pitchFamily="34" charset="0"/>
              <a:cs typeface="Verdana" panose="020B0604030504040204" pitchFamily="34" charset="0"/>
            </a:endParaRPr>
          </a:p>
        </p:txBody>
      </p:sp>
      <p:sp>
        <p:nvSpPr>
          <p:cNvPr id="19" name="Rectangle 18">
            <a:extLst>
              <a:ext uri="{FF2B5EF4-FFF2-40B4-BE49-F238E27FC236}">
                <a16:creationId xmlns:a16="http://schemas.microsoft.com/office/drawing/2014/main" id="{D22A39F4-0A49-45D3-933A-D5B0D8BACE04}"/>
              </a:ext>
            </a:extLst>
          </p:cNvPr>
          <p:cNvSpPr/>
          <p:nvPr/>
        </p:nvSpPr>
        <p:spPr>
          <a:xfrm>
            <a:off x="5456191" y="2919733"/>
            <a:ext cx="4194169" cy="13886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50000"/>
              </a:lnSpc>
            </a:pPr>
            <a:r>
              <a:rPr lang="en-US" sz="1000" b="1"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Key Competitors:</a:t>
            </a:r>
            <a:endParaRPr lang="en-US" sz="10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endParaRPr>
          </a:p>
          <a:p>
            <a:pPr marL="96441" indent="-96441" algn="just">
              <a:buFont typeface="Arial" panose="020B0604020202020204" pitchFamily="34" charset="0"/>
              <a:buChar char="•"/>
            </a:pPr>
            <a:r>
              <a:rPr lang="en-IN" sz="10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Masa Henke</a:t>
            </a:r>
          </a:p>
          <a:p>
            <a:pPr marL="96441" indent="-96441" algn="just">
              <a:buFont typeface="Arial" panose="020B0604020202020204" pitchFamily="34" charset="0"/>
              <a:buChar char="•"/>
            </a:pPr>
            <a:r>
              <a:rPr lang="en-US" sz="10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Wehrhahn</a:t>
            </a:r>
          </a:p>
          <a:p>
            <a:pPr marL="96441" indent="-96441" algn="just">
              <a:buFont typeface="Arial" panose="020B0604020202020204" pitchFamily="34" charset="0"/>
              <a:buChar char="•"/>
            </a:pPr>
            <a:r>
              <a:rPr lang="en-US" sz="10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Hess AAC</a:t>
            </a:r>
          </a:p>
        </p:txBody>
      </p:sp>
      <p:pic>
        <p:nvPicPr>
          <p:cNvPr id="2050" name="Picture 2" descr="Aircrete Europe">
            <a:extLst>
              <a:ext uri="{FF2B5EF4-FFF2-40B4-BE49-F238E27FC236}">
                <a16:creationId xmlns:a16="http://schemas.microsoft.com/office/drawing/2014/main" id="{5FD2F6F3-2276-4F4E-BB57-EAAE0638D3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3225" y="709624"/>
            <a:ext cx="2324100" cy="428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059226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4898CD61-1053-4130-A45C-31824FC1846F}"/>
              </a:ext>
            </a:extLst>
          </p:cNvPr>
          <p:cNvSpPr/>
          <p:nvPr/>
        </p:nvSpPr>
        <p:spPr>
          <a:xfrm>
            <a:off x="0" y="676939"/>
            <a:ext cx="9144000" cy="46131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Rectangle 62">
            <a:extLst>
              <a:ext uri="{FF2B5EF4-FFF2-40B4-BE49-F238E27FC236}">
                <a16:creationId xmlns:a16="http://schemas.microsoft.com/office/drawing/2014/main" id="{56D075D9-7D83-46C1-B68D-8A0CEE333C1D}"/>
              </a:ext>
            </a:extLst>
          </p:cNvPr>
          <p:cNvSpPr/>
          <p:nvPr/>
        </p:nvSpPr>
        <p:spPr>
          <a:xfrm>
            <a:off x="133350" y="674262"/>
            <a:ext cx="2763850" cy="6368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FB20E5FD-918C-4701-9890-3A2D64325807}"/>
              </a:ext>
            </a:extLst>
          </p:cNvPr>
          <p:cNvGrpSpPr/>
          <p:nvPr/>
        </p:nvGrpSpPr>
        <p:grpSpPr>
          <a:xfrm>
            <a:off x="711711" y="1236349"/>
            <a:ext cx="3508830" cy="476658"/>
            <a:chOff x="1980039" y="791039"/>
            <a:chExt cx="8514600" cy="461311"/>
          </a:xfrm>
          <a:noFill/>
        </p:grpSpPr>
        <p:sp>
          <p:nvSpPr>
            <p:cNvPr id="24" name="Rectangle 2">
              <a:extLst>
                <a:ext uri="{FF2B5EF4-FFF2-40B4-BE49-F238E27FC236}">
                  <a16:creationId xmlns:a16="http://schemas.microsoft.com/office/drawing/2014/main" id="{FFEEB91A-6063-42D9-A88F-204246F0BA8C}"/>
                </a:ext>
              </a:extLst>
            </p:cNvPr>
            <p:cNvSpPr/>
            <p:nvPr/>
          </p:nvSpPr>
          <p:spPr>
            <a:xfrm>
              <a:off x="1980039" y="791039"/>
              <a:ext cx="6857614" cy="461311"/>
            </a:xfrm>
            <a:custGeom>
              <a:avLst/>
              <a:gdLst>
                <a:gd name="connsiteX0" fmla="*/ 0 w 6857614"/>
                <a:gd name="connsiteY0" fmla="*/ 0 h 668740"/>
                <a:gd name="connsiteX1" fmla="*/ 6857614 w 6857614"/>
                <a:gd name="connsiteY1" fmla="*/ 0 h 668740"/>
                <a:gd name="connsiteX2" fmla="*/ 6857614 w 6857614"/>
                <a:gd name="connsiteY2" fmla="*/ 668740 h 668740"/>
                <a:gd name="connsiteX3" fmla="*/ 0 w 6857614"/>
                <a:gd name="connsiteY3" fmla="*/ 668740 h 668740"/>
                <a:gd name="connsiteX4" fmla="*/ 0 w 6857614"/>
                <a:gd name="connsiteY4" fmla="*/ 0 h 668740"/>
                <a:gd name="connsiteX0" fmla="*/ 0 w 6857614"/>
                <a:gd name="connsiteY0" fmla="*/ 0 h 668740"/>
                <a:gd name="connsiteX1" fmla="*/ 6248014 w 6857614"/>
                <a:gd name="connsiteY1" fmla="*/ 0 h 668740"/>
                <a:gd name="connsiteX2" fmla="*/ 6857614 w 6857614"/>
                <a:gd name="connsiteY2" fmla="*/ 668740 h 668740"/>
                <a:gd name="connsiteX3" fmla="*/ 0 w 6857614"/>
                <a:gd name="connsiteY3" fmla="*/ 668740 h 668740"/>
                <a:gd name="connsiteX4" fmla="*/ 0 w 6857614"/>
                <a:gd name="connsiteY4" fmla="*/ 0 h 668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7614" h="668740">
                  <a:moveTo>
                    <a:pt x="0" y="0"/>
                  </a:moveTo>
                  <a:lnTo>
                    <a:pt x="6248014" y="0"/>
                  </a:lnTo>
                  <a:lnTo>
                    <a:pt x="6857614" y="668740"/>
                  </a:lnTo>
                  <a:lnTo>
                    <a:pt x="0" y="668740"/>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895350">
                <a:buSzPct val="120000"/>
                <a:defRPr/>
              </a:pPr>
              <a:r>
                <a:rPr lang="en-US" sz="1000" b="1" dirty="0">
                  <a:solidFill>
                    <a:schemeClr val="bg2">
                      <a:lumMod val="10000"/>
                    </a:schemeClr>
                  </a:solidFill>
                  <a:latin typeface="Open Sans" panose="020B0606030504020204" pitchFamily="34" charset="0"/>
                  <a:ea typeface="Open Sans" panose="020B0606030504020204" pitchFamily="34" charset="0"/>
                  <a:cs typeface="Open Sans" panose="020B0606030504020204" pitchFamily="34" charset="0"/>
                </a:rPr>
                <a:t>RECENT DEVELOPMENTS</a:t>
              </a:r>
            </a:p>
          </p:txBody>
        </p:sp>
        <p:cxnSp>
          <p:nvCxnSpPr>
            <p:cNvPr id="25" name="Straight Connector 24">
              <a:extLst>
                <a:ext uri="{FF2B5EF4-FFF2-40B4-BE49-F238E27FC236}">
                  <a16:creationId xmlns:a16="http://schemas.microsoft.com/office/drawing/2014/main" id="{8112992C-70C8-48CF-A43E-3FC1016528CD}"/>
                </a:ext>
              </a:extLst>
            </p:cNvPr>
            <p:cNvCxnSpPr>
              <a:cxnSpLocks/>
              <a:stCxn id="24" idx="3"/>
            </p:cNvCxnSpPr>
            <p:nvPr/>
          </p:nvCxnSpPr>
          <p:spPr>
            <a:xfrm>
              <a:off x="1980039" y="1252350"/>
              <a:ext cx="8514600" cy="0"/>
            </a:xfrm>
            <a:prstGeom prst="line">
              <a:avLst/>
            </a:prstGeom>
            <a:grpFill/>
            <a:ln w="28575">
              <a:noFill/>
            </a:ln>
          </p:spPr>
          <p:style>
            <a:lnRef idx="1">
              <a:schemeClr val="accent1"/>
            </a:lnRef>
            <a:fillRef idx="0">
              <a:schemeClr val="accent1"/>
            </a:fillRef>
            <a:effectRef idx="0">
              <a:schemeClr val="accent1"/>
            </a:effectRef>
            <a:fontRef idx="minor">
              <a:schemeClr val="tx1"/>
            </a:fontRef>
          </p:style>
        </p:cxnSp>
      </p:grpSp>
      <p:sp>
        <p:nvSpPr>
          <p:cNvPr id="14" name="Rectangle 13">
            <a:extLst>
              <a:ext uri="{FF2B5EF4-FFF2-40B4-BE49-F238E27FC236}">
                <a16:creationId xmlns:a16="http://schemas.microsoft.com/office/drawing/2014/main" id="{3AC4771F-1816-47FB-8BC2-B6BFBE91AB69}"/>
              </a:ext>
            </a:extLst>
          </p:cNvPr>
          <p:cNvSpPr/>
          <p:nvPr/>
        </p:nvSpPr>
        <p:spPr>
          <a:xfrm>
            <a:off x="277037" y="1639487"/>
            <a:ext cx="4773265" cy="318430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1450" indent="-171450" algn="just">
              <a:lnSpc>
                <a:spcPct val="150000"/>
              </a:lnSpc>
              <a:buFont typeface="Wingdings" panose="05000000000000000000" pitchFamily="2" charset="2"/>
              <a:buChar char="§"/>
            </a:pPr>
            <a:r>
              <a:rPr lang="en-US" sz="1000" dirty="0">
                <a:solidFill>
                  <a:schemeClr val="tx1"/>
                </a:solidFill>
                <a:latin typeface="Verdana" panose="020B0604030504040204" pitchFamily="34" charset="0"/>
                <a:ea typeface="Verdana" panose="020B0604030504040204" pitchFamily="34" charset="0"/>
              </a:rPr>
              <a:t>Aircrete Europe and Aircrete China have proudly completed their first AAC plant project for Zhejiang </a:t>
            </a:r>
            <a:r>
              <a:rPr lang="en-US" sz="1000" dirty="0" err="1">
                <a:solidFill>
                  <a:schemeClr val="tx1"/>
                </a:solidFill>
                <a:latin typeface="Verdana" panose="020B0604030504040204" pitchFamily="34" charset="0"/>
                <a:ea typeface="Verdana" panose="020B0604030504040204" pitchFamily="34" charset="0"/>
              </a:rPr>
              <a:t>Yuanzhu</a:t>
            </a:r>
            <a:r>
              <a:rPr lang="en-US" sz="1000" dirty="0">
                <a:solidFill>
                  <a:schemeClr val="tx1"/>
                </a:solidFill>
                <a:latin typeface="Verdana" panose="020B0604030504040204" pitchFamily="34" charset="0"/>
                <a:ea typeface="Verdana" panose="020B0604030504040204" pitchFamily="34" charset="0"/>
              </a:rPr>
              <a:t> Housing Industrialization Co. Ltd. (</a:t>
            </a:r>
            <a:r>
              <a:rPr lang="en-US" sz="1000" dirty="0" err="1">
                <a:solidFill>
                  <a:schemeClr val="tx1"/>
                </a:solidFill>
                <a:latin typeface="Verdana" panose="020B0604030504040204" pitchFamily="34" charset="0"/>
                <a:ea typeface="Verdana" panose="020B0604030504040204" pitchFamily="34" charset="0"/>
              </a:rPr>
              <a:t>Yuanzhu</a:t>
            </a:r>
            <a:r>
              <a:rPr lang="en-US" sz="1000" dirty="0">
                <a:solidFill>
                  <a:schemeClr val="tx1"/>
                </a:solidFill>
                <a:latin typeface="Verdana" panose="020B0604030504040204" pitchFamily="34" charset="0"/>
                <a:ea typeface="Verdana" panose="020B0604030504040204" pitchFamily="34" charset="0"/>
              </a:rPr>
              <a:t>), a subsidiary of </a:t>
            </a:r>
            <a:r>
              <a:rPr lang="en-US" sz="1000" dirty="0" err="1">
                <a:solidFill>
                  <a:schemeClr val="tx1"/>
                </a:solidFill>
                <a:latin typeface="Verdana" panose="020B0604030504040204" pitchFamily="34" charset="0"/>
                <a:ea typeface="Verdana" panose="020B0604030504040204" pitchFamily="34" charset="0"/>
              </a:rPr>
              <a:t>Dingyuan</a:t>
            </a:r>
            <a:r>
              <a:rPr lang="en-US" sz="1000" dirty="0">
                <a:solidFill>
                  <a:schemeClr val="tx1"/>
                </a:solidFill>
                <a:latin typeface="Verdana" panose="020B0604030504040204" pitchFamily="34" charset="0"/>
                <a:ea typeface="Verdana" panose="020B0604030504040204" pitchFamily="34" charset="0"/>
              </a:rPr>
              <a:t> Group and a leading building material producer in China with production capacity of 500,000 cubic meters per year. It is </a:t>
            </a:r>
            <a:r>
              <a:rPr lang="en-US" sz="1000" dirty="0" err="1">
                <a:solidFill>
                  <a:schemeClr val="tx1"/>
                </a:solidFill>
                <a:latin typeface="Verdana" panose="020B0604030504040204" pitchFamily="34" charset="0"/>
                <a:ea typeface="Verdana" panose="020B0604030504040204" pitchFamily="34" charset="0"/>
              </a:rPr>
              <a:t>Aircrete´s</a:t>
            </a:r>
            <a:r>
              <a:rPr lang="en-US" sz="1000" dirty="0">
                <a:solidFill>
                  <a:schemeClr val="tx1"/>
                </a:solidFill>
                <a:latin typeface="Verdana" panose="020B0604030504040204" pitchFamily="34" charset="0"/>
                <a:ea typeface="Verdana" panose="020B0604030504040204" pitchFamily="34" charset="0"/>
              </a:rPr>
              <a:t> most advanced AAC production line in China, with the highest level of automation, new AAC panel production features and an intelligent AAC plant control system, which is a response to China’s growing demand for AAC panels.</a:t>
            </a:r>
          </a:p>
          <a:p>
            <a:pPr marL="171450" indent="-171450" algn="just">
              <a:lnSpc>
                <a:spcPct val="150000"/>
              </a:lnSpc>
              <a:buFont typeface="Wingdings" panose="05000000000000000000" pitchFamily="2" charset="2"/>
              <a:buChar char="§"/>
            </a:pPr>
            <a:r>
              <a:rPr lang="en-US" sz="1000" dirty="0" err="1">
                <a:solidFill>
                  <a:schemeClr val="tx1"/>
                </a:solidFill>
                <a:latin typeface="Verdana" panose="020B0604030504040204" pitchFamily="34" charset="0"/>
                <a:ea typeface="Verdana" panose="020B0604030504040204" pitchFamily="34" charset="0"/>
              </a:rPr>
              <a:t>Aeroc</a:t>
            </a:r>
            <a:r>
              <a:rPr lang="en-US" sz="1000" dirty="0">
                <a:solidFill>
                  <a:schemeClr val="tx1"/>
                </a:solidFill>
                <a:latin typeface="Verdana" panose="020B0604030504040204" pitchFamily="34" charset="0"/>
                <a:ea typeface="Verdana" panose="020B0604030504040204" pitchFamily="34" charset="0"/>
              </a:rPr>
              <a:t> Ukraine chooses </a:t>
            </a:r>
            <a:r>
              <a:rPr lang="en-US" sz="1000" dirty="0" err="1">
                <a:solidFill>
                  <a:schemeClr val="tx1"/>
                </a:solidFill>
                <a:latin typeface="Verdana" panose="020B0604030504040204" pitchFamily="34" charset="0"/>
                <a:ea typeface="Verdana" panose="020B0604030504040204" pitchFamily="34" charset="0"/>
              </a:rPr>
              <a:t>Aircrete</a:t>
            </a:r>
            <a:r>
              <a:rPr lang="en-US" sz="1000" dirty="0">
                <a:solidFill>
                  <a:schemeClr val="tx1"/>
                </a:solidFill>
                <a:latin typeface="Verdana" panose="020B0604030504040204" pitchFamily="34" charset="0"/>
                <a:ea typeface="Verdana" panose="020B0604030504040204" pitchFamily="34" charset="0"/>
              </a:rPr>
              <a:t> as a trusted technology partner for the production of autoclaved aerated concrete products with a capacity of 480,000 m3 per year. </a:t>
            </a:r>
          </a:p>
          <a:p>
            <a:pPr marL="171450" indent="-171450" algn="just">
              <a:lnSpc>
                <a:spcPct val="150000"/>
              </a:lnSpc>
              <a:buFont typeface="Wingdings" panose="05000000000000000000" pitchFamily="2" charset="2"/>
              <a:buChar char="§"/>
            </a:pPr>
            <a:endParaRPr lang="en-US" sz="1000" dirty="0">
              <a:solidFill>
                <a:schemeClr val="tx1"/>
              </a:solidFill>
              <a:latin typeface="Verdana" panose="020B0604030504040204" pitchFamily="34" charset="0"/>
              <a:ea typeface="Verdana" panose="020B0604030504040204" pitchFamily="34" charset="0"/>
            </a:endParaRPr>
          </a:p>
          <a:p>
            <a:pPr algn="just">
              <a:lnSpc>
                <a:spcPct val="150000"/>
              </a:lnSpc>
            </a:pPr>
            <a:endParaRPr lang="en-US" sz="1000" dirty="0">
              <a:solidFill>
                <a:schemeClr val="tx1"/>
              </a:solidFill>
              <a:latin typeface="Verdana" panose="020B0604030504040204" pitchFamily="34" charset="0"/>
              <a:ea typeface="Verdana" panose="020B0604030504040204" pitchFamily="34" charset="0"/>
            </a:endParaRPr>
          </a:p>
          <a:p>
            <a:pPr algn="just">
              <a:lnSpc>
                <a:spcPct val="150000"/>
              </a:lnSpc>
            </a:pPr>
            <a:endParaRPr lang="en-US" sz="1000" dirty="0">
              <a:solidFill>
                <a:schemeClr val="tx1"/>
              </a:solidFill>
              <a:latin typeface="Verdana" panose="020B0604030504040204" pitchFamily="34" charset="0"/>
              <a:ea typeface="Verdana" panose="020B0604030504040204" pitchFamily="34" charset="0"/>
              <a:cs typeface="Verdana" panose="020B0604030504040204" pitchFamily="34" charset="0"/>
            </a:endParaRPr>
          </a:p>
        </p:txBody>
      </p:sp>
      <p:sp>
        <p:nvSpPr>
          <p:cNvPr id="38" name="Text Placeholder 3">
            <a:extLst>
              <a:ext uri="{FF2B5EF4-FFF2-40B4-BE49-F238E27FC236}">
                <a16:creationId xmlns:a16="http://schemas.microsoft.com/office/drawing/2014/main" id="{EA62A440-79BE-4A4D-9072-C8AD87B6D4F0}"/>
              </a:ext>
            </a:extLst>
          </p:cNvPr>
          <p:cNvSpPr>
            <a:spLocks noGrp="1"/>
          </p:cNvSpPr>
          <p:nvPr>
            <p:ph type="body" sz="quarter" idx="14"/>
          </p:nvPr>
        </p:nvSpPr>
        <p:spPr/>
        <p:txBody>
          <a:bodyPr>
            <a:normAutofit lnSpcReduction="10000"/>
          </a:bodyPr>
          <a:lstStyle/>
          <a:p>
            <a:pPr>
              <a:spcBef>
                <a:spcPts val="0"/>
              </a:spcBef>
            </a:pPr>
            <a:r>
              <a:rPr lang="nb-NO" dirty="0">
                <a:solidFill>
                  <a:schemeClr val="tx1">
                    <a:lumMod val="85000"/>
                    <a:lumOff val="15000"/>
                  </a:schemeClr>
                </a:solidFill>
              </a:rPr>
              <a:t>Competitor Profile </a:t>
            </a:r>
            <a:br>
              <a:rPr lang="nb-NO" dirty="0">
                <a:solidFill>
                  <a:schemeClr val="tx1">
                    <a:lumMod val="85000"/>
                    <a:lumOff val="15000"/>
                  </a:schemeClr>
                </a:solidFill>
              </a:rPr>
            </a:br>
            <a:r>
              <a:rPr lang="nb-NO" sz="1400" b="0" dirty="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a:t>
            </a:r>
            <a:r>
              <a:rPr lang="en-IN" sz="1400" b="0" dirty="0" err="1">
                <a:solidFill>
                  <a:schemeClr val="tx1">
                    <a:lumMod val="85000"/>
                    <a:lumOff val="15000"/>
                  </a:schemeClr>
                </a:solidFill>
              </a:rPr>
              <a:t>Aircrete</a:t>
            </a:r>
            <a:r>
              <a:rPr lang="en-IN" sz="1400" b="0" dirty="0">
                <a:solidFill>
                  <a:schemeClr val="tx1">
                    <a:lumMod val="85000"/>
                    <a:lumOff val="15000"/>
                  </a:schemeClr>
                </a:solidFill>
              </a:rPr>
              <a:t> Europe</a:t>
            </a:r>
            <a:r>
              <a:rPr lang="en-IN" sz="1200" b="0" dirty="0">
                <a:solidFill>
                  <a:schemeClr val="tx1">
                    <a:lumMod val="85000"/>
                    <a:lumOff val="15000"/>
                  </a:schemeClr>
                </a:solidFill>
              </a:rPr>
              <a:t>)</a:t>
            </a:r>
          </a:p>
          <a:p>
            <a:pPr>
              <a:spcBef>
                <a:spcPts val="0"/>
              </a:spcBef>
            </a:pPr>
            <a:endParaRPr lang="nb-NO" sz="1200" b="0" dirty="0">
              <a:solidFill>
                <a:schemeClr val="tx1">
                  <a:lumMod val="85000"/>
                  <a:lumOff val="15000"/>
                </a:schemeClr>
              </a:solidFill>
            </a:endParaRPr>
          </a:p>
        </p:txBody>
      </p:sp>
      <p:pic>
        <p:nvPicPr>
          <p:cNvPr id="20" name="Picture 2" descr="Aircrete Europe">
            <a:extLst>
              <a:ext uri="{FF2B5EF4-FFF2-40B4-BE49-F238E27FC236}">
                <a16:creationId xmlns:a16="http://schemas.microsoft.com/office/drawing/2014/main" id="{031431F2-470F-4AFB-9A92-A33661A787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3225" y="709624"/>
            <a:ext cx="2324100" cy="428625"/>
          </a:xfrm>
          <a:prstGeom prst="rect">
            <a:avLst/>
          </a:prstGeom>
          <a:noFill/>
          <a:extLst>
            <a:ext uri="{909E8E84-426E-40DD-AFC4-6F175D3DCCD1}">
              <a14:hiddenFill xmlns:a14="http://schemas.microsoft.com/office/drawing/2010/main">
                <a:solidFill>
                  <a:srgbClr val="FFFFFF"/>
                </a:solidFill>
              </a14:hiddenFill>
            </a:ext>
          </a:extLst>
        </p:spPr>
      </p:pic>
      <p:sp>
        <p:nvSpPr>
          <p:cNvPr id="21" name="Rectangle 20">
            <a:extLst>
              <a:ext uri="{FF2B5EF4-FFF2-40B4-BE49-F238E27FC236}">
                <a16:creationId xmlns:a16="http://schemas.microsoft.com/office/drawing/2014/main" id="{3C60EF3D-35E6-4043-A4E1-4BD856B2B9D2}"/>
              </a:ext>
            </a:extLst>
          </p:cNvPr>
          <p:cNvSpPr/>
          <p:nvPr/>
        </p:nvSpPr>
        <p:spPr>
          <a:xfrm>
            <a:off x="5092505" y="1731458"/>
            <a:ext cx="3774458" cy="318430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1450" indent="-171450" algn="just">
              <a:lnSpc>
                <a:spcPct val="150000"/>
              </a:lnSpc>
              <a:buFont typeface="Wingdings" panose="05000000000000000000" pitchFamily="2" charset="2"/>
              <a:buChar char="§"/>
            </a:pPr>
            <a:r>
              <a:rPr lang="en-US" sz="1000" dirty="0">
                <a:solidFill>
                  <a:schemeClr val="tx1"/>
                </a:solidFill>
                <a:latin typeface="Verdana" panose="020B0604030504040204" pitchFamily="34" charset="0"/>
                <a:ea typeface="Verdana" panose="020B0604030504040204" pitchFamily="34" charset="0"/>
              </a:rPr>
              <a:t>The company is incorporating Industry 4.0 operating suite in upcoming plant designs in achieving resource optimization techniques for production of AAC</a:t>
            </a:r>
          </a:p>
          <a:p>
            <a:pPr marL="171450" indent="-171450" algn="just">
              <a:lnSpc>
                <a:spcPct val="150000"/>
              </a:lnSpc>
              <a:buFont typeface="Wingdings" panose="05000000000000000000" pitchFamily="2" charset="2"/>
              <a:buChar char="§"/>
            </a:pPr>
            <a:r>
              <a:rPr lang="en-US" sz="1000" dirty="0">
                <a:solidFill>
                  <a:schemeClr val="tx1"/>
                </a:solidFill>
                <a:latin typeface="Verdana" panose="020B0604030504040204" pitchFamily="34" charset="0"/>
                <a:ea typeface="Verdana" panose="020B0604030504040204" pitchFamily="34" charset="0"/>
              </a:rPr>
              <a:t>Active participation in trade fairs &amp; conferences and affiliations with industry council </a:t>
            </a:r>
            <a:r>
              <a:rPr lang="en-US" sz="1000" dirty="0" err="1">
                <a:solidFill>
                  <a:schemeClr val="tx1"/>
                </a:solidFill>
                <a:latin typeface="Verdana" panose="020B0604030504040204" pitchFamily="34" charset="0"/>
                <a:ea typeface="Verdana" panose="020B0604030504040204" pitchFamily="34" charset="0"/>
              </a:rPr>
              <a:t>os</a:t>
            </a:r>
            <a:r>
              <a:rPr lang="en-US" sz="1000" dirty="0">
                <a:solidFill>
                  <a:schemeClr val="tx1"/>
                </a:solidFill>
                <a:latin typeface="Verdana" panose="020B0604030504040204" pitchFamily="34" charset="0"/>
                <a:ea typeface="Verdana" panose="020B0604030504040204" pitchFamily="34" charset="0"/>
              </a:rPr>
              <a:t> being pursued by the company to consolidate its brand footprint amongst the AAC providers</a:t>
            </a:r>
          </a:p>
          <a:p>
            <a:pPr marL="171450" indent="-171450" algn="just">
              <a:lnSpc>
                <a:spcPct val="150000"/>
              </a:lnSpc>
              <a:buFont typeface="Wingdings" panose="05000000000000000000" pitchFamily="2" charset="2"/>
              <a:buChar char="§"/>
            </a:pPr>
            <a:r>
              <a:rPr lang="en-US" sz="1000" dirty="0">
                <a:solidFill>
                  <a:schemeClr val="tx1"/>
                </a:solidFill>
                <a:latin typeface="Verdana" panose="020B0604030504040204" pitchFamily="34" charset="0"/>
                <a:ea typeface="Verdana" panose="020B0604030504040204" pitchFamily="34" charset="0"/>
              </a:rPr>
              <a:t>The company is with help of its affiliated customers is also promoting and advertising green prefab AAC panels so as to gain recognition in green materials solution provider</a:t>
            </a:r>
          </a:p>
          <a:p>
            <a:pPr marL="171450" indent="-171450" algn="just">
              <a:lnSpc>
                <a:spcPct val="150000"/>
              </a:lnSpc>
              <a:buFont typeface="Wingdings" panose="05000000000000000000" pitchFamily="2" charset="2"/>
              <a:buChar char="§"/>
            </a:pPr>
            <a:endParaRPr lang="en-US" sz="1000" dirty="0">
              <a:solidFill>
                <a:schemeClr val="tx1"/>
              </a:solidFill>
              <a:latin typeface="Verdana" panose="020B0604030504040204" pitchFamily="34" charset="0"/>
              <a:ea typeface="Verdana" panose="020B0604030504040204" pitchFamily="34" charset="0"/>
            </a:endParaRPr>
          </a:p>
          <a:p>
            <a:pPr algn="just">
              <a:lnSpc>
                <a:spcPct val="150000"/>
              </a:lnSpc>
            </a:pPr>
            <a:endParaRPr lang="en-US" sz="1000" dirty="0">
              <a:solidFill>
                <a:schemeClr val="tx1"/>
              </a:solidFill>
              <a:latin typeface="Verdana" panose="020B0604030504040204" pitchFamily="34" charset="0"/>
              <a:ea typeface="Verdana" panose="020B0604030504040204" pitchFamily="34" charset="0"/>
            </a:endParaRPr>
          </a:p>
          <a:p>
            <a:pPr algn="just">
              <a:lnSpc>
                <a:spcPct val="150000"/>
              </a:lnSpc>
            </a:pPr>
            <a:endParaRPr lang="en-US" sz="1000" dirty="0">
              <a:solidFill>
                <a:schemeClr val="tx1"/>
              </a:solidFill>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34421826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F2EC0C3-6E3E-4717-B23E-5FD820D23C48}"/>
              </a:ext>
            </a:extLst>
          </p:cNvPr>
          <p:cNvSpPr>
            <a:spLocks noGrp="1"/>
          </p:cNvSpPr>
          <p:nvPr>
            <p:ph type="body" sz="quarter" idx="4294967295"/>
          </p:nvPr>
        </p:nvSpPr>
        <p:spPr>
          <a:xfrm>
            <a:off x="250825" y="247475"/>
            <a:ext cx="7863840" cy="245134"/>
          </a:xfrm>
        </p:spPr>
        <p:txBody>
          <a:bodyPr>
            <a:normAutofit fontScale="85000" lnSpcReduction="20000"/>
          </a:bodyPr>
          <a:lstStyle/>
          <a:p>
            <a:pPr marL="0" indent="0">
              <a:spcBef>
                <a:spcPts val="0"/>
              </a:spcBef>
              <a:buNone/>
            </a:pPr>
            <a:r>
              <a:rPr lang="en-US" sz="1600" b="1" spc="0" dirty="0">
                <a:solidFill>
                  <a:schemeClr val="tx1">
                    <a:lumMod val="85000"/>
                    <a:lumOff val="15000"/>
                  </a:schemeClr>
                </a:solidFill>
                <a:latin typeface="Verdana" panose="020B0604030504040204" pitchFamily="34" charset="0"/>
                <a:ea typeface="Verdana" panose="020B0604030504040204" pitchFamily="34" charset="0"/>
              </a:rPr>
              <a:t>Research Methodology</a:t>
            </a:r>
          </a:p>
        </p:txBody>
      </p:sp>
      <p:sp>
        <p:nvSpPr>
          <p:cNvPr id="12" name="object 49">
            <a:extLst>
              <a:ext uri="{FF2B5EF4-FFF2-40B4-BE49-F238E27FC236}">
                <a16:creationId xmlns:a16="http://schemas.microsoft.com/office/drawing/2014/main" id="{4E41FE84-AC25-4B9C-B5E4-1F50359045C9}"/>
              </a:ext>
            </a:extLst>
          </p:cNvPr>
          <p:cNvSpPr txBox="1"/>
          <p:nvPr/>
        </p:nvSpPr>
        <p:spPr>
          <a:xfrm>
            <a:off x="250825" y="1758654"/>
            <a:ext cx="8417412" cy="1208985"/>
          </a:xfrm>
          <a:prstGeom prst="rect">
            <a:avLst/>
          </a:prstGeom>
        </p:spPr>
        <p:txBody>
          <a:bodyPr vert="horz" wrap="square" lIns="0" tIns="85090" rIns="0" bIns="0" rtlCol="0">
            <a:spAutoFit/>
          </a:bodyPr>
          <a:lstStyle/>
          <a:p>
            <a:pPr marL="0" marR="0" lvl="0" indent="0" algn="just" defTabSz="457200" rtl="0" eaLnBrk="1" fontAlgn="auto" latinLnBrk="0" hangingPunct="1">
              <a:lnSpc>
                <a:spcPct val="150000"/>
              </a:lnSpc>
              <a:spcBef>
                <a:spcPts val="0"/>
              </a:spcBef>
              <a:spcAft>
                <a:spcPts val="0"/>
              </a:spcAft>
              <a:buClrTx/>
              <a:buSzTx/>
              <a:buFontTx/>
              <a:buNone/>
              <a:tabLst/>
              <a:defRPr/>
            </a:pPr>
            <a:r>
              <a:rPr kumimoji="0" lang="en-US" sz="1000" b="1" i="0" u="none" strike="noStrike" kern="1200" cap="none" spc="-5" normalizeH="0" baseline="0" noProof="0" dirty="0">
                <a:ln>
                  <a:noFill/>
                </a:ln>
                <a:solidFill>
                  <a:prstClr val="black"/>
                </a:solidFill>
                <a:effectLst/>
                <a:uLnTx/>
                <a:uFillTx/>
                <a:latin typeface="Verdana" panose="020B0604030504040204" pitchFamily="34" charset="0"/>
                <a:ea typeface="Verdana" panose="020B0604030504040204" pitchFamily="34" charset="0"/>
                <a:cs typeface="Arial" panose="020B0604020202020204" pitchFamily="34" charset="0"/>
              </a:rPr>
              <a:t>Phase-II: Formulating Questionnaire &amp; Developing List of Respondents</a:t>
            </a:r>
          </a:p>
          <a:p>
            <a:pPr marL="171450" lvl="0" indent="-171450" algn="just">
              <a:lnSpc>
                <a:spcPct val="150000"/>
              </a:lnSpc>
              <a:buFont typeface="Arial" panose="020B0604020202020204" pitchFamily="34" charset="0"/>
              <a:buChar char="•"/>
              <a:defRPr/>
            </a:pPr>
            <a:r>
              <a:rPr kumimoji="0" lang="en-US" sz="1000" b="0" i="0" u="none" strike="noStrike" kern="1200" cap="none" spc="-5" normalizeH="0" baseline="0" noProof="0" dirty="0">
                <a:ln>
                  <a:noFill/>
                </a:ln>
                <a:effectLst/>
                <a:uLnTx/>
                <a:uFillTx/>
                <a:latin typeface="Verdana" panose="020B0604030504040204" pitchFamily="34" charset="0"/>
                <a:ea typeface="Verdana" panose="020B0604030504040204" pitchFamily="34" charset="0"/>
                <a:cs typeface="Arial" panose="020B0604020202020204" pitchFamily="34" charset="0"/>
              </a:rPr>
              <a:t>Based on understanding developed though secondary Search, TechSci team will formulate a guideline and develop list of respondents to ask specific questions related with the project objectives for each </a:t>
            </a:r>
            <a:r>
              <a:rPr lang="en-US" sz="1000" spc="-5" dirty="0">
                <a:latin typeface="Verdana" panose="020B0604030504040204" pitchFamily="34" charset="0"/>
                <a:ea typeface="Verdana" panose="020B0604030504040204" pitchFamily="34" charset="0"/>
                <a:cs typeface="Arial" panose="020B0604020202020204" pitchFamily="34" charset="0"/>
              </a:rPr>
              <a:t>type </a:t>
            </a:r>
            <a:r>
              <a:rPr kumimoji="0" lang="en-US" sz="1000" b="0" i="0" u="none" strike="noStrike" kern="1200" cap="none" spc="-5" normalizeH="0" baseline="0" noProof="0" dirty="0">
                <a:ln>
                  <a:noFill/>
                </a:ln>
                <a:effectLst/>
                <a:uLnTx/>
                <a:uFillTx/>
                <a:latin typeface="Verdana" panose="020B0604030504040204" pitchFamily="34" charset="0"/>
                <a:ea typeface="Verdana" panose="020B0604030504040204" pitchFamily="34" charset="0"/>
                <a:cs typeface="Arial" panose="020B0604020202020204" pitchFamily="34" charset="0"/>
              </a:rPr>
              <a:t>of stakeholders (Manufactures , Distributors/ </a:t>
            </a:r>
            <a:r>
              <a:rPr lang="en-US" sz="1000" spc="-5" dirty="0">
                <a:latin typeface="Verdana" panose="020B0604030504040204" pitchFamily="34" charset="0"/>
                <a:ea typeface="Verdana" panose="020B0604030504040204" pitchFamily="34" charset="0"/>
                <a:cs typeface="Arial" panose="020B0604020202020204" pitchFamily="34" charset="0"/>
              </a:rPr>
              <a:t>Traders/ Exporters / Importers , </a:t>
            </a:r>
            <a:r>
              <a:rPr lang="en-IN" sz="1000" dirty="0">
                <a:latin typeface="Verdana" panose="020B0604030504040204" pitchFamily="34" charset="0"/>
                <a:ea typeface="Verdana" panose="020B0604030504040204" pitchFamily="34" charset="0"/>
                <a:cs typeface="Arial" panose="020B0604020202020204" pitchFamily="34" charset="0"/>
              </a:rPr>
              <a:t>Government/ Research/ Regulatory Organisations, Institutional Buyers and Associations and Industry experts</a:t>
            </a:r>
            <a:r>
              <a:rPr lang="en-IN" sz="1000" b="1" dirty="0">
                <a:latin typeface="Verdana" panose="020B0604030504040204" pitchFamily="34" charset="0"/>
                <a:ea typeface="Verdana" panose="020B0604030504040204" pitchFamily="34" charset="0"/>
                <a:cs typeface="Arial" panose="020B0604020202020204" pitchFamily="34" charset="0"/>
              </a:rPr>
              <a:t>. </a:t>
            </a:r>
            <a:endParaRPr kumimoji="0" lang="en-US" sz="1000" b="0" i="0" u="none" strike="noStrike" kern="1200" cap="none" spc="-5" normalizeH="0" baseline="0" noProof="0" dirty="0">
              <a:ln>
                <a:noFill/>
              </a:ln>
              <a:effectLst/>
              <a:uLnTx/>
              <a:uFillTx/>
              <a:latin typeface="Verdana" panose="020B0604030504040204" pitchFamily="34" charset="0"/>
              <a:ea typeface="Verdana" panose="020B0604030504040204" pitchFamily="34" charset="0"/>
              <a:cs typeface="Arial" panose="020B0604020202020204" pitchFamily="34" charset="0"/>
            </a:endParaRPr>
          </a:p>
        </p:txBody>
      </p:sp>
      <p:sp>
        <p:nvSpPr>
          <p:cNvPr id="13" name="object 49">
            <a:extLst>
              <a:ext uri="{FF2B5EF4-FFF2-40B4-BE49-F238E27FC236}">
                <a16:creationId xmlns:a16="http://schemas.microsoft.com/office/drawing/2014/main" id="{204C1AD4-47AC-408B-B6B8-A6BF3C728AE5}"/>
              </a:ext>
            </a:extLst>
          </p:cNvPr>
          <p:cNvSpPr txBox="1"/>
          <p:nvPr/>
        </p:nvSpPr>
        <p:spPr>
          <a:xfrm>
            <a:off x="250825" y="2848079"/>
            <a:ext cx="8253258" cy="1208985"/>
          </a:xfrm>
          <a:prstGeom prst="rect">
            <a:avLst/>
          </a:prstGeom>
        </p:spPr>
        <p:txBody>
          <a:bodyPr vert="horz" wrap="square" lIns="0" tIns="85090" rIns="0" bIns="0" rtlCol="0">
            <a:spAutoFit/>
          </a:bodyPr>
          <a:lstStyle/>
          <a:p>
            <a:pPr marL="0" marR="0" lvl="0" indent="0" algn="l" defTabSz="457200" rtl="0" eaLnBrk="1" fontAlgn="auto" latinLnBrk="0" hangingPunct="1">
              <a:lnSpc>
                <a:spcPct val="150000"/>
              </a:lnSpc>
              <a:spcBef>
                <a:spcPts val="0"/>
              </a:spcBef>
              <a:spcAft>
                <a:spcPts val="0"/>
              </a:spcAft>
              <a:buClrTx/>
              <a:buSzTx/>
              <a:buFontTx/>
              <a:buNone/>
              <a:tabLst/>
              <a:defRPr/>
            </a:pPr>
            <a:r>
              <a:rPr kumimoji="0" lang="en-US" sz="1000" b="1" i="0" u="none" strike="noStrike" kern="1200" cap="none" spc="-5" normalizeH="0" baseline="0" noProof="0" dirty="0">
                <a:ln>
                  <a:noFill/>
                </a:ln>
                <a:solidFill>
                  <a:prstClr val="black"/>
                </a:solidFill>
                <a:effectLst/>
                <a:uLnTx/>
                <a:uFillTx/>
                <a:latin typeface="Verdana" panose="020B0604030504040204" pitchFamily="34" charset="0"/>
                <a:ea typeface="Verdana" panose="020B0604030504040204" pitchFamily="34" charset="0"/>
                <a:cs typeface="Arial" panose="020B0604020202020204" pitchFamily="34" charset="0"/>
              </a:rPr>
              <a:t>Phase-III</a:t>
            </a:r>
            <a:r>
              <a:rPr kumimoji="0" lang="en-US"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Arial" panose="020B0604020202020204" pitchFamily="34" charset="0"/>
              </a:rPr>
              <a:t>: </a:t>
            </a:r>
            <a:r>
              <a:rPr kumimoji="0" lang="en-US" sz="1000" b="1" i="0" u="none" strike="noStrike" kern="1200" cap="none" spc="-5" normalizeH="0" baseline="0" noProof="0" dirty="0">
                <a:ln>
                  <a:noFill/>
                </a:ln>
                <a:solidFill>
                  <a:prstClr val="black"/>
                </a:solidFill>
                <a:effectLst/>
                <a:uLnTx/>
                <a:uFillTx/>
                <a:latin typeface="Verdana" panose="020B0604030504040204" pitchFamily="34" charset="0"/>
                <a:ea typeface="Verdana" panose="020B0604030504040204" pitchFamily="34" charset="0"/>
                <a:cs typeface="Arial" panose="020B0604020202020204" pitchFamily="34" charset="0"/>
              </a:rPr>
              <a:t>Extensive Primary Search </a:t>
            </a:r>
            <a:endParaRPr kumimoji="0" lang="en-US"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Arial" panose="020B0604020202020204" pitchFamily="34" charset="0"/>
            </a:endParaRPr>
          </a:p>
          <a:p>
            <a:pPr marL="171450" marR="0" lvl="0" indent="-171450" algn="just"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000" b="0" i="0" u="none" strike="noStrike" kern="1200" cap="none" spc="-25" normalizeH="0" baseline="0" noProof="0" dirty="0">
                <a:ln>
                  <a:noFill/>
                </a:ln>
                <a:solidFill>
                  <a:prstClr val="black"/>
                </a:solidFill>
                <a:effectLst/>
                <a:uLnTx/>
                <a:uFillTx/>
                <a:latin typeface="Verdana" panose="020B0604030504040204" pitchFamily="34" charset="0"/>
                <a:ea typeface="Verdana" panose="020B0604030504040204" pitchFamily="34" charset="0"/>
                <a:cs typeface="Arial" panose="020B0604020202020204" pitchFamily="34" charset="0"/>
              </a:rPr>
              <a:t>TechSci </a:t>
            </a:r>
            <a:r>
              <a:rPr kumimoji="0" lang="en-US" sz="1000" b="0" i="0" u="none" strike="noStrike" kern="1200" cap="none" spc="-5" normalizeH="0" baseline="0" noProof="0" dirty="0">
                <a:ln>
                  <a:noFill/>
                </a:ln>
                <a:solidFill>
                  <a:prstClr val="black"/>
                </a:solidFill>
                <a:effectLst/>
                <a:uLnTx/>
                <a:uFillTx/>
                <a:latin typeface="Verdana" panose="020B0604030504040204" pitchFamily="34" charset="0"/>
                <a:ea typeface="Verdana" panose="020B0604030504040204" pitchFamily="34" charset="0"/>
                <a:cs typeface="Arial" panose="020B0604020202020204" pitchFamily="34" charset="0"/>
              </a:rPr>
              <a:t>Research </a:t>
            </a:r>
            <a:r>
              <a:rPr kumimoji="0" lang="en-US" sz="1000" b="0" i="0" u="none" strike="noStrike" kern="1200" cap="none" spc="-10" normalizeH="0" baseline="0" noProof="0" dirty="0">
                <a:ln>
                  <a:noFill/>
                </a:ln>
                <a:solidFill>
                  <a:prstClr val="black"/>
                </a:solidFill>
                <a:effectLst/>
                <a:uLnTx/>
                <a:uFillTx/>
                <a:latin typeface="Verdana" panose="020B0604030504040204" pitchFamily="34" charset="0"/>
                <a:ea typeface="Verdana" panose="020B0604030504040204" pitchFamily="34" charset="0"/>
                <a:cs typeface="Arial" panose="020B0604020202020204" pitchFamily="34" charset="0"/>
              </a:rPr>
              <a:t>will </a:t>
            </a:r>
            <a:r>
              <a:rPr kumimoji="0" lang="en-US" sz="1000" b="0" i="0" u="none" strike="noStrike" kern="1200" cap="none" spc="-5" normalizeH="0" baseline="0" noProof="0" dirty="0">
                <a:ln>
                  <a:noFill/>
                </a:ln>
                <a:solidFill>
                  <a:prstClr val="black"/>
                </a:solidFill>
                <a:effectLst/>
                <a:uLnTx/>
                <a:uFillTx/>
                <a:latin typeface="Verdana" panose="020B0604030504040204" pitchFamily="34" charset="0"/>
                <a:ea typeface="Verdana" panose="020B0604030504040204" pitchFamily="34" charset="0"/>
                <a:cs typeface="Arial" panose="020B0604020202020204" pitchFamily="34" charset="0"/>
              </a:rPr>
              <a:t>execute primary </a:t>
            </a:r>
            <a:r>
              <a:rPr kumimoji="0" lang="en-US" sz="1000" b="0" i="0" u="none" strike="noStrike" kern="1200" cap="none" spc="-10" normalizeH="0" baseline="0" noProof="0" dirty="0">
                <a:ln>
                  <a:noFill/>
                </a:ln>
                <a:solidFill>
                  <a:prstClr val="black"/>
                </a:solidFill>
                <a:effectLst/>
                <a:uLnTx/>
                <a:uFillTx/>
                <a:latin typeface="Verdana" panose="020B0604030504040204" pitchFamily="34" charset="0"/>
                <a:ea typeface="Verdana" panose="020B0604030504040204" pitchFamily="34" charset="0"/>
                <a:cs typeface="Arial" panose="020B0604020202020204" pitchFamily="34" charset="0"/>
              </a:rPr>
              <a:t>surveys targeting </a:t>
            </a:r>
            <a:r>
              <a:rPr kumimoji="0" lang="en-US" sz="1000" b="0" i="0" u="none" strike="noStrike" kern="1200" cap="none" spc="-5" normalizeH="0" baseline="0" noProof="0" dirty="0">
                <a:ln>
                  <a:noFill/>
                </a:ln>
                <a:solidFill>
                  <a:prstClr val="black"/>
                </a:solidFill>
                <a:effectLst/>
                <a:uLnTx/>
                <a:uFillTx/>
                <a:latin typeface="Verdana" panose="020B0604030504040204" pitchFamily="34" charset="0"/>
                <a:ea typeface="Verdana" panose="020B0604030504040204" pitchFamily="34" charset="0"/>
                <a:cs typeface="Arial" panose="020B0604020202020204" pitchFamily="34" charset="0"/>
              </a:rPr>
              <a:t>key participants including  industry experts through </a:t>
            </a:r>
            <a:r>
              <a:rPr kumimoji="0" lang="en-US" sz="1000" b="0" i="0" u="none" strike="noStrike" kern="1200" cap="none" spc="-20" normalizeH="0" baseline="0" noProof="0" dirty="0">
                <a:ln>
                  <a:noFill/>
                </a:ln>
                <a:solidFill>
                  <a:prstClr val="black"/>
                </a:solidFill>
                <a:effectLst/>
                <a:uLnTx/>
                <a:uFillTx/>
                <a:latin typeface="Verdana" panose="020B0604030504040204" pitchFamily="34" charset="0"/>
                <a:ea typeface="Verdana" panose="020B0604030504040204" pitchFamily="34" charset="0"/>
                <a:cs typeface="Arial" panose="020B0604020202020204" pitchFamily="34" charset="0"/>
              </a:rPr>
              <a:t>Telephonic </a:t>
            </a:r>
            <a:r>
              <a:rPr kumimoji="0" lang="en-US" sz="1000" b="0" i="0" u="none" strike="noStrike" kern="1200" cap="none" spc="-15" normalizeH="0" baseline="0" noProof="0" dirty="0">
                <a:ln>
                  <a:noFill/>
                </a:ln>
                <a:solidFill>
                  <a:prstClr val="black"/>
                </a:solidFill>
                <a:effectLst/>
                <a:uLnTx/>
                <a:uFillTx/>
                <a:latin typeface="Verdana" panose="020B0604030504040204" pitchFamily="34" charset="0"/>
                <a:ea typeface="Verdana" panose="020B0604030504040204" pitchFamily="34" charset="0"/>
                <a:cs typeface="Arial" panose="020B0604020202020204" pitchFamily="34" charset="0"/>
              </a:rPr>
              <a:t>methodology. </a:t>
            </a:r>
            <a:r>
              <a:rPr kumimoji="0" lang="en-US" sz="1000" b="0" i="0" u="none" strike="noStrike" kern="1200" cap="none" spc="-25" normalizeH="0" baseline="0" noProof="0" dirty="0">
                <a:ln>
                  <a:noFill/>
                </a:ln>
                <a:solidFill>
                  <a:prstClr val="black"/>
                </a:solidFill>
                <a:effectLst/>
                <a:uLnTx/>
                <a:uFillTx/>
                <a:latin typeface="Verdana" panose="020B0604030504040204" pitchFamily="34" charset="0"/>
                <a:ea typeface="Verdana" panose="020B0604030504040204" pitchFamily="34" charset="0"/>
                <a:cs typeface="Arial" panose="020B0604020202020204" pitchFamily="34" charset="0"/>
              </a:rPr>
              <a:t>TechSci  </a:t>
            </a:r>
            <a:r>
              <a:rPr kumimoji="0" lang="en-US" sz="1000" b="0" i="0" u="none" strike="noStrike" kern="1200" cap="none" spc="-5" normalizeH="0" baseline="0" noProof="0" dirty="0">
                <a:ln>
                  <a:noFill/>
                </a:ln>
                <a:solidFill>
                  <a:prstClr val="black"/>
                </a:solidFill>
                <a:effectLst/>
                <a:uLnTx/>
                <a:uFillTx/>
                <a:latin typeface="Verdana" panose="020B0604030504040204" pitchFamily="34" charset="0"/>
                <a:ea typeface="Verdana" panose="020B0604030504040204" pitchFamily="34" charset="0"/>
                <a:cs typeface="Arial" panose="020B0604020202020204" pitchFamily="34" charset="0"/>
              </a:rPr>
              <a:t>Research </a:t>
            </a:r>
            <a:r>
              <a:rPr kumimoji="0" lang="en-US" sz="1000" b="0" i="0" u="none" strike="noStrike" kern="1200" cap="none" spc="-10" normalizeH="0" baseline="0" noProof="0" dirty="0">
                <a:ln>
                  <a:noFill/>
                </a:ln>
                <a:solidFill>
                  <a:prstClr val="black"/>
                </a:solidFill>
                <a:effectLst/>
                <a:uLnTx/>
                <a:uFillTx/>
                <a:latin typeface="Verdana" panose="020B0604030504040204" pitchFamily="34" charset="0"/>
                <a:ea typeface="Verdana" panose="020B0604030504040204" pitchFamily="34" charset="0"/>
                <a:cs typeface="Arial" panose="020B0604020202020204" pitchFamily="34" charset="0"/>
              </a:rPr>
              <a:t>will perform </a:t>
            </a:r>
            <a:r>
              <a:rPr kumimoji="0" lang="en-US" sz="1000" b="0" i="0" u="none" strike="noStrike" kern="1200" cap="none" spc="-5" normalizeH="0" baseline="0" noProof="0" dirty="0">
                <a:ln>
                  <a:noFill/>
                </a:ln>
                <a:solidFill>
                  <a:prstClr val="black"/>
                </a:solidFill>
                <a:effectLst/>
                <a:uLnTx/>
                <a:uFillTx/>
                <a:latin typeface="Verdana" panose="020B0604030504040204" pitchFamily="34" charset="0"/>
                <a:ea typeface="Verdana" panose="020B0604030504040204" pitchFamily="34" charset="0"/>
                <a:cs typeface="Arial" panose="020B0604020202020204" pitchFamily="34" charset="0"/>
              </a:rPr>
              <a:t>periodical checks </a:t>
            </a:r>
            <a:r>
              <a:rPr kumimoji="0" lang="en-US" sz="1000" b="0" i="0" u="none" strike="noStrike" kern="1200" cap="none" spc="-10" normalizeH="0" baseline="0" noProof="0" dirty="0">
                <a:ln>
                  <a:noFill/>
                </a:ln>
                <a:solidFill>
                  <a:prstClr val="black"/>
                </a:solidFill>
                <a:effectLst/>
                <a:uLnTx/>
                <a:uFillTx/>
                <a:latin typeface="Verdana" panose="020B0604030504040204" pitchFamily="34" charset="0"/>
                <a:ea typeface="Verdana" panose="020B0604030504040204" pitchFamily="34" charset="0"/>
                <a:cs typeface="Arial" panose="020B0604020202020204" pitchFamily="34" charset="0"/>
              </a:rPr>
              <a:t>on </a:t>
            </a:r>
            <a:r>
              <a:rPr kumimoji="0" lang="en-US" sz="1000" b="0" i="0" u="none" strike="noStrike" kern="1200" cap="none" spc="-5" normalizeH="0" baseline="0" noProof="0" dirty="0">
                <a:ln>
                  <a:noFill/>
                </a:ln>
                <a:solidFill>
                  <a:prstClr val="black"/>
                </a:solidFill>
                <a:effectLst/>
                <a:uLnTx/>
                <a:uFillTx/>
                <a:latin typeface="Verdana" panose="020B0604030504040204" pitchFamily="34" charset="0"/>
                <a:ea typeface="Verdana" panose="020B0604030504040204" pitchFamily="34" charset="0"/>
                <a:cs typeface="Arial" panose="020B0604020202020204" pitchFamily="34" charset="0"/>
              </a:rPr>
              <a:t>data </a:t>
            </a:r>
            <a:r>
              <a:rPr kumimoji="0" lang="en-US" sz="1000" b="0" i="0" u="none" strike="noStrike" kern="1200" cap="none" spc="-10" normalizeH="0" baseline="0" noProof="0" dirty="0">
                <a:ln>
                  <a:noFill/>
                </a:ln>
                <a:solidFill>
                  <a:prstClr val="black"/>
                </a:solidFill>
                <a:effectLst/>
                <a:uLnTx/>
                <a:uFillTx/>
                <a:latin typeface="Verdana" panose="020B0604030504040204" pitchFamily="34" charset="0"/>
                <a:ea typeface="Verdana" panose="020B0604030504040204" pitchFamily="34" charset="0"/>
                <a:cs typeface="Arial" panose="020B0604020202020204" pitchFamily="34" charset="0"/>
              </a:rPr>
              <a:t>being </a:t>
            </a:r>
            <a:r>
              <a:rPr kumimoji="0" lang="en-US" sz="1000" b="0" i="0" u="none" strike="noStrike" kern="1200" cap="none" spc="-5" normalizeH="0" baseline="0" noProof="0" dirty="0">
                <a:ln>
                  <a:noFill/>
                </a:ln>
                <a:solidFill>
                  <a:prstClr val="black"/>
                </a:solidFill>
                <a:effectLst/>
                <a:uLnTx/>
                <a:uFillTx/>
                <a:latin typeface="Verdana" panose="020B0604030504040204" pitchFamily="34" charset="0"/>
                <a:ea typeface="Verdana" panose="020B0604030504040204" pitchFamily="34" charset="0"/>
                <a:cs typeface="Arial" panose="020B0604020202020204" pitchFamily="34" charset="0"/>
              </a:rPr>
              <a:t>collected </a:t>
            </a:r>
            <a:r>
              <a:rPr kumimoji="0" lang="en-US" sz="1000" b="0" i="0" u="none" strike="noStrike" kern="1200" cap="none" spc="-10" normalizeH="0" baseline="0" noProof="0" dirty="0">
                <a:ln>
                  <a:noFill/>
                </a:ln>
                <a:solidFill>
                  <a:prstClr val="black"/>
                </a:solidFill>
                <a:effectLst/>
                <a:uLnTx/>
                <a:uFillTx/>
                <a:latin typeface="Verdana" panose="020B0604030504040204" pitchFamily="34" charset="0"/>
                <a:ea typeface="Verdana" panose="020B0604030504040204" pitchFamily="34" charset="0"/>
                <a:cs typeface="Arial" panose="020B0604020202020204" pitchFamily="34" charset="0"/>
              </a:rPr>
              <a:t>through field surveys </a:t>
            </a:r>
            <a:r>
              <a:rPr kumimoji="0" lang="en-US" sz="1000" b="0" i="0" u="none" strike="noStrike" kern="1200" cap="none" spc="-5" normalizeH="0" baseline="0" noProof="0" dirty="0">
                <a:ln>
                  <a:noFill/>
                </a:ln>
                <a:solidFill>
                  <a:prstClr val="black"/>
                </a:solidFill>
                <a:effectLst/>
                <a:uLnTx/>
                <a:uFillTx/>
                <a:latin typeface="Verdana" panose="020B0604030504040204" pitchFamily="34" charset="0"/>
                <a:ea typeface="Verdana" panose="020B0604030504040204" pitchFamily="34" charset="0"/>
                <a:cs typeface="Arial" panose="020B0604020202020204" pitchFamily="34" charset="0"/>
              </a:rPr>
              <a:t>with logic checks </a:t>
            </a:r>
            <a:r>
              <a:rPr kumimoji="0" lang="en-US" sz="1000" b="0" i="0" u="none" strike="noStrike" kern="1200" cap="none" spc="-10" normalizeH="0" baseline="0" noProof="0" dirty="0">
                <a:ln>
                  <a:noFill/>
                </a:ln>
                <a:solidFill>
                  <a:prstClr val="black"/>
                </a:solidFill>
                <a:effectLst/>
                <a:uLnTx/>
                <a:uFillTx/>
                <a:latin typeface="Verdana" panose="020B0604030504040204" pitchFamily="34" charset="0"/>
                <a:ea typeface="Verdana" panose="020B0604030504040204" pitchFamily="34" charset="0"/>
                <a:cs typeface="Arial" panose="020B0604020202020204" pitchFamily="34" charset="0"/>
              </a:rPr>
              <a:t>and analyze  </a:t>
            </a:r>
            <a:r>
              <a:rPr kumimoji="0" lang="en-US" sz="1000" b="0" i="0" u="none" strike="noStrike" kern="1200" cap="none" spc="-5" normalizeH="0" baseline="0" noProof="0" dirty="0">
                <a:ln>
                  <a:noFill/>
                </a:ln>
                <a:solidFill>
                  <a:prstClr val="black"/>
                </a:solidFill>
                <a:effectLst/>
                <a:uLnTx/>
                <a:uFillTx/>
                <a:latin typeface="Verdana" panose="020B0604030504040204" pitchFamily="34" charset="0"/>
                <a:ea typeface="Verdana" panose="020B0604030504040204" pitchFamily="34" charset="0"/>
                <a:cs typeface="Arial" panose="020B0604020202020204" pitchFamily="34" charset="0"/>
              </a:rPr>
              <a:t>survey results</a:t>
            </a:r>
          </a:p>
          <a:p>
            <a:pPr marR="0" lvl="0" algn="just" defTabSz="457200" rtl="0" eaLnBrk="1" fontAlgn="auto" latinLnBrk="0" hangingPunct="1">
              <a:lnSpc>
                <a:spcPct val="150000"/>
              </a:lnSpc>
              <a:spcBef>
                <a:spcPts val="0"/>
              </a:spcBef>
              <a:spcAft>
                <a:spcPts val="0"/>
              </a:spcAft>
              <a:buClrTx/>
              <a:buSzTx/>
              <a:tabLst/>
              <a:defRPr/>
            </a:pPr>
            <a:r>
              <a:rPr lang="en-IN" sz="1000" b="1" dirty="0">
                <a:latin typeface="Verdana" panose="020B0604030504040204" pitchFamily="34" charset="0"/>
                <a:ea typeface="Verdana" panose="020B0604030504040204" pitchFamily="34" charset="0"/>
                <a:cs typeface="Arial" panose="020B0604020202020204" pitchFamily="34" charset="0"/>
              </a:rPr>
              <a:t>Below mentioned is the distribution of surveys that would be conducted during the study  :</a:t>
            </a:r>
          </a:p>
        </p:txBody>
      </p:sp>
      <p:sp>
        <p:nvSpPr>
          <p:cNvPr id="55" name="object 49">
            <a:extLst>
              <a:ext uri="{FF2B5EF4-FFF2-40B4-BE49-F238E27FC236}">
                <a16:creationId xmlns:a16="http://schemas.microsoft.com/office/drawing/2014/main" id="{A2D7ADBB-886C-4389-ACCD-E412719DB5D7}"/>
              </a:ext>
            </a:extLst>
          </p:cNvPr>
          <p:cNvSpPr txBox="1"/>
          <p:nvPr/>
        </p:nvSpPr>
        <p:spPr>
          <a:xfrm>
            <a:off x="250825" y="723170"/>
            <a:ext cx="8422260" cy="980718"/>
          </a:xfrm>
          <a:prstGeom prst="rect">
            <a:avLst/>
          </a:prstGeom>
        </p:spPr>
        <p:txBody>
          <a:bodyPr vert="horz" wrap="square" lIns="0" tIns="85090" rIns="0" bIns="0" rtlCol="0">
            <a:spAutoFit/>
          </a:bodyPr>
          <a:lstStyle/>
          <a:p>
            <a:pPr marL="12700" marR="0" lvl="0" indent="0" algn="just" defTabSz="457200" rtl="0" eaLnBrk="1" fontAlgn="auto" latinLnBrk="0" hangingPunct="1">
              <a:lnSpc>
                <a:spcPct val="150000"/>
              </a:lnSpc>
              <a:spcBef>
                <a:spcPts val="0"/>
              </a:spcBef>
              <a:spcAft>
                <a:spcPts val="0"/>
              </a:spcAft>
              <a:buClrTx/>
              <a:buSzTx/>
              <a:buFontTx/>
              <a:buNone/>
              <a:tabLst/>
              <a:defRPr/>
            </a:pPr>
            <a:r>
              <a:rPr kumimoji="0" lang="en-US" sz="1000" b="0" i="0" u="none" strike="noStrike" kern="1200" cap="none" spc="-5" normalizeH="0" baseline="0" noProof="0" dirty="0">
                <a:ln>
                  <a:noFill/>
                </a:ln>
                <a:solidFill>
                  <a:prstClr val="black"/>
                </a:solidFill>
                <a:effectLst/>
                <a:uLnTx/>
                <a:uFillTx/>
                <a:latin typeface="Verdana" panose="020B0604030504040204" pitchFamily="34" charset="0"/>
                <a:ea typeface="Verdana" panose="020B0604030504040204" pitchFamily="34" charset="0"/>
                <a:cs typeface="Arial" panose="020B0604020202020204" pitchFamily="34" charset="0"/>
              </a:rPr>
              <a:t>The </a:t>
            </a:r>
            <a:r>
              <a:rPr kumimoji="0" lang="en-US" sz="1000" b="0" i="0" u="none" strike="noStrike" kern="1200" cap="none" spc="-10" normalizeH="0" baseline="0" noProof="0" dirty="0">
                <a:ln>
                  <a:noFill/>
                </a:ln>
                <a:solidFill>
                  <a:prstClr val="black"/>
                </a:solidFill>
                <a:effectLst/>
                <a:uLnTx/>
                <a:uFillTx/>
                <a:latin typeface="Verdana" panose="020B0604030504040204" pitchFamily="34" charset="0"/>
                <a:ea typeface="Verdana" panose="020B0604030504040204" pitchFamily="34" charset="0"/>
                <a:cs typeface="Arial" panose="020B0604020202020204" pitchFamily="34" charset="0"/>
              </a:rPr>
              <a:t>recommended </a:t>
            </a:r>
            <a:r>
              <a:rPr kumimoji="0" lang="en-US" sz="1000" b="0" i="0" u="none" strike="noStrike" kern="1200" cap="none" spc="-5" normalizeH="0" baseline="0" noProof="0" dirty="0">
                <a:ln>
                  <a:noFill/>
                </a:ln>
                <a:solidFill>
                  <a:prstClr val="black"/>
                </a:solidFill>
                <a:effectLst/>
                <a:uLnTx/>
                <a:uFillTx/>
                <a:latin typeface="Verdana" panose="020B0604030504040204" pitchFamily="34" charset="0"/>
                <a:ea typeface="Verdana" panose="020B0604030504040204" pitchFamily="34" charset="0"/>
                <a:cs typeface="Arial" panose="020B0604020202020204" pitchFamily="34" charset="0"/>
              </a:rPr>
              <a:t>methodology </a:t>
            </a:r>
            <a:r>
              <a:rPr kumimoji="0" lang="en-US" sz="1000" b="0" i="0" u="none" strike="noStrike" kern="1200" cap="none" spc="-10" normalizeH="0" baseline="0" noProof="0" dirty="0">
                <a:ln>
                  <a:noFill/>
                </a:ln>
                <a:solidFill>
                  <a:prstClr val="black"/>
                </a:solidFill>
                <a:effectLst/>
                <a:uLnTx/>
                <a:uFillTx/>
                <a:latin typeface="Verdana" panose="020B0604030504040204" pitchFamily="34" charset="0"/>
                <a:ea typeface="Verdana" panose="020B0604030504040204" pitchFamily="34" charset="0"/>
                <a:cs typeface="Arial" panose="020B0604020202020204" pitchFamily="34" charset="0"/>
              </a:rPr>
              <a:t>for </a:t>
            </a:r>
            <a:r>
              <a:rPr kumimoji="0" lang="en-US" sz="1000" b="0" i="0" u="none" strike="noStrike" kern="1200" cap="none" spc="-5" normalizeH="0" baseline="0" noProof="0" dirty="0">
                <a:ln>
                  <a:noFill/>
                </a:ln>
                <a:solidFill>
                  <a:prstClr val="black"/>
                </a:solidFill>
                <a:effectLst/>
                <a:uLnTx/>
                <a:uFillTx/>
                <a:latin typeface="Verdana" panose="020B0604030504040204" pitchFamily="34" charset="0"/>
                <a:ea typeface="Verdana" panose="020B0604030504040204" pitchFamily="34" charset="0"/>
                <a:cs typeface="Arial" panose="020B0604020202020204" pitchFamily="34" charset="0"/>
              </a:rPr>
              <a:t>this study is based on exhaustive Secondary </a:t>
            </a:r>
            <a:r>
              <a:rPr kumimoji="0" lang="en-US" sz="1000" b="0" i="0" u="none" strike="noStrike" kern="1200" cap="none" spc="-10" normalizeH="0" baseline="0" noProof="0" dirty="0">
                <a:ln>
                  <a:noFill/>
                </a:ln>
                <a:solidFill>
                  <a:prstClr val="black"/>
                </a:solidFill>
                <a:effectLst/>
                <a:uLnTx/>
                <a:uFillTx/>
                <a:latin typeface="Verdana" panose="020B0604030504040204" pitchFamily="34" charset="0"/>
                <a:ea typeface="Verdana" panose="020B0604030504040204" pitchFamily="34" charset="0"/>
                <a:cs typeface="Arial" panose="020B0604020202020204" pitchFamily="34" charset="0"/>
              </a:rPr>
              <a:t>Research</a:t>
            </a:r>
            <a:r>
              <a:rPr kumimoji="0" lang="en-US" sz="1000" b="0" i="0" u="none" strike="noStrike" kern="1200" cap="none" spc="135" normalizeH="0" baseline="0" noProof="0" dirty="0">
                <a:ln>
                  <a:noFill/>
                </a:ln>
                <a:solidFill>
                  <a:prstClr val="black"/>
                </a:solidFill>
                <a:effectLst/>
                <a:uLnTx/>
                <a:uFillTx/>
                <a:latin typeface="Verdana" panose="020B0604030504040204" pitchFamily="34" charset="0"/>
                <a:ea typeface="Verdana" panose="020B0604030504040204" pitchFamily="34" charset="0"/>
                <a:cs typeface="Arial" panose="020B0604020202020204" pitchFamily="34" charset="0"/>
              </a:rPr>
              <a:t> </a:t>
            </a:r>
            <a:r>
              <a:rPr kumimoji="0" lang="en-US" sz="1000" b="0" i="0" u="none" strike="noStrike" kern="1200" cap="none" spc="-5" normalizeH="0" baseline="0" noProof="0" dirty="0">
                <a:ln>
                  <a:noFill/>
                </a:ln>
                <a:solidFill>
                  <a:prstClr val="black"/>
                </a:solidFill>
                <a:effectLst/>
                <a:uLnTx/>
                <a:uFillTx/>
                <a:latin typeface="Verdana" panose="020B0604030504040204" pitchFamily="34" charset="0"/>
                <a:ea typeface="Verdana" panose="020B0604030504040204" pitchFamily="34" charset="0"/>
                <a:cs typeface="Arial" panose="020B0604020202020204" pitchFamily="34" charset="0"/>
              </a:rPr>
              <a:t>followed by extensive Primary Research. TechSci Research will deploy a dedicated team who will </a:t>
            </a:r>
            <a:r>
              <a:rPr kumimoji="0" lang="en-US" sz="1000" b="0" i="0" u="none" strike="noStrike" kern="1200" cap="none" spc="-10" normalizeH="0" baseline="0" noProof="0" dirty="0">
                <a:ln>
                  <a:noFill/>
                </a:ln>
                <a:solidFill>
                  <a:prstClr val="black"/>
                </a:solidFill>
                <a:effectLst/>
                <a:uLnTx/>
                <a:uFillTx/>
                <a:latin typeface="Verdana" panose="020B0604030504040204" pitchFamily="34" charset="0"/>
                <a:ea typeface="Verdana" panose="020B0604030504040204" pitchFamily="34" charset="0"/>
                <a:cs typeface="Arial" panose="020B0604020202020204" pitchFamily="34" charset="0"/>
              </a:rPr>
              <a:t>work </a:t>
            </a:r>
            <a:r>
              <a:rPr kumimoji="0" lang="en-US" sz="1000" b="0" i="0" u="none" strike="noStrike" kern="1200" cap="none" spc="-5" normalizeH="0" baseline="0" noProof="0" dirty="0">
                <a:ln>
                  <a:noFill/>
                </a:ln>
                <a:solidFill>
                  <a:prstClr val="black"/>
                </a:solidFill>
                <a:effectLst/>
                <a:uLnTx/>
                <a:uFillTx/>
                <a:latin typeface="Verdana" panose="020B0604030504040204" pitchFamily="34" charset="0"/>
                <a:ea typeface="Verdana" panose="020B0604030504040204" pitchFamily="34" charset="0"/>
                <a:cs typeface="Arial" panose="020B0604020202020204" pitchFamily="34" charset="0"/>
              </a:rPr>
              <a:t>dedicatedly for the Client to meet research objectives. </a:t>
            </a:r>
          </a:p>
          <a:p>
            <a:pPr marL="0" marR="0" lvl="0" indent="0" algn="l" defTabSz="457200" rtl="0" eaLnBrk="1" fontAlgn="auto" latinLnBrk="0" hangingPunct="1">
              <a:lnSpc>
                <a:spcPct val="150000"/>
              </a:lnSpc>
              <a:spcBef>
                <a:spcPts val="0"/>
              </a:spcBef>
              <a:spcAft>
                <a:spcPts val="0"/>
              </a:spcAft>
              <a:buClrTx/>
              <a:buSzTx/>
              <a:buFontTx/>
              <a:buNone/>
              <a:tabLst/>
              <a:defRPr/>
            </a:pPr>
            <a:r>
              <a:rPr kumimoji="0" lang="en-US" sz="1000" b="1" i="0" u="none" strike="noStrike" kern="1200" cap="none" spc="-5" normalizeH="0" baseline="0" noProof="0" dirty="0">
                <a:ln>
                  <a:noFill/>
                </a:ln>
                <a:solidFill>
                  <a:prstClr val="black"/>
                </a:solidFill>
                <a:effectLst/>
                <a:uLnTx/>
                <a:uFillTx/>
                <a:latin typeface="Verdana" panose="020B0604030504040204" pitchFamily="34" charset="0"/>
                <a:ea typeface="Verdana" panose="020B0604030504040204" pitchFamily="34" charset="0"/>
                <a:cs typeface="Arial" panose="020B0604020202020204" pitchFamily="34" charset="0"/>
              </a:rPr>
              <a:t>Phase-I: Secondary Search </a:t>
            </a:r>
          </a:p>
          <a:p>
            <a:pPr marL="171450" marR="0" lvl="0" indent="-171450" algn="l"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000" b="0" i="0" u="none" strike="noStrike" kern="1200" cap="none" spc="-5" normalizeH="0" baseline="0" noProof="0" dirty="0">
                <a:ln>
                  <a:noFill/>
                </a:ln>
                <a:solidFill>
                  <a:prstClr val="black"/>
                </a:solidFill>
                <a:effectLst/>
                <a:uLnTx/>
                <a:uFillTx/>
                <a:latin typeface="Verdana" panose="020B0604030504040204" pitchFamily="34" charset="0"/>
                <a:ea typeface="Verdana" panose="020B0604030504040204" pitchFamily="34" charset="0"/>
                <a:cs typeface="Arial" panose="020B0604020202020204" pitchFamily="34" charset="0"/>
              </a:rPr>
              <a:t>The team will conduct exhaustive secondary research </a:t>
            </a:r>
            <a:r>
              <a:rPr kumimoji="0" lang="en-US"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Arial" panose="020B0604020202020204" pitchFamily="34" charset="0"/>
              </a:rPr>
              <a:t>to </a:t>
            </a:r>
            <a:r>
              <a:rPr kumimoji="0" lang="en-US" sz="1000" b="0" i="0" u="none" strike="noStrike" kern="1200" cap="none" spc="-5" normalizeH="0" baseline="0" noProof="0" dirty="0">
                <a:ln>
                  <a:noFill/>
                </a:ln>
                <a:solidFill>
                  <a:prstClr val="black"/>
                </a:solidFill>
                <a:effectLst/>
                <a:uLnTx/>
                <a:uFillTx/>
                <a:latin typeface="Verdana" panose="020B0604030504040204" pitchFamily="34" charset="0"/>
                <a:ea typeface="Verdana" panose="020B0604030504040204" pitchFamily="34" charset="0"/>
                <a:cs typeface="Arial" panose="020B0604020202020204" pitchFamily="34" charset="0"/>
              </a:rPr>
              <a:t>collect  the information on required set of data /information</a:t>
            </a:r>
          </a:p>
        </p:txBody>
      </p:sp>
      <p:graphicFrame>
        <p:nvGraphicFramePr>
          <p:cNvPr id="56" name="Table 55">
            <a:extLst>
              <a:ext uri="{FF2B5EF4-FFF2-40B4-BE49-F238E27FC236}">
                <a16:creationId xmlns:a16="http://schemas.microsoft.com/office/drawing/2014/main" id="{DFAE9DB4-CC79-4697-B056-84BACCD4BF93}"/>
              </a:ext>
            </a:extLst>
          </p:cNvPr>
          <p:cNvGraphicFramePr>
            <a:graphicFrameLocks noGrp="1"/>
          </p:cNvGraphicFramePr>
          <p:nvPr>
            <p:extLst>
              <p:ext uri="{D42A27DB-BD31-4B8C-83A1-F6EECF244321}">
                <p14:modId xmlns:p14="http://schemas.microsoft.com/office/powerpoint/2010/main" val="1028214066"/>
              </p:ext>
            </p:extLst>
          </p:nvPr>
        </p:nvGraphicFramePr>
        <p:xfrm>
          <a:off x="250824" y="4137310"/>
          <a:ext cx="8550275" cy="1378120"/>
        </p:xfrm>
        <a:graphic>
          <a:graphicData uri="http://schemas.openxmlformats.org/drawingml/2006/table">
            <a:tbl>
              <a:tblPr firstRow="1" firstCol="1" bandRow="1">
                <a:tableStyleId>{93296810-A885-4BE3-A3E7-6D5BEEA58F35}</a:tableStyleId>
              </a:tblPr>
              <a:tblGrid>
                <a:gridCol w="2159729">
                  <a:extLst>
                    <a:ext uri="{9D8B030D-6E8A-4147-A177-3AD203B41FA5}">
                      <a16:colId xmlns:a16="http://schemas.microsoft.com/office/drawing/2014/main" val="3810397824"/>
                    </a:ext>
                  </a:extLst>
                </a:gridCol>
                <a:gridCol w="1748183">
                  <a:extLst>
                    <a:ext uri="{9D8B030D-6E8A-4147-A177-3AD203B41FA5}">
                      <a16:colId xmlns:a16="http://schemas.microsoft.com/office/drawing/2014/main" val="3779838575"/>
                    </a:ext>
                  </a:extLst>
                </a:gridCol>
                <a:gridCol w="1555905">
                  <a:extLst>
                    <a:ext uri="{9D8B030D-6E8A-4147-A177-3AD203B41FA5}">
                      <a16:colId xmlns:a16="http://schemas.microsoft.com/office/drawing/2014/main" val="396468080"/>
                    </a:ext>
                  </a:extLst>
                </a:gridCol>
                <a:gridCol w="3086458">
                  <a:extLst>
                    <a:ext uri="{9D8B030D-6E8A-4147-A177-3AD203B41FA5}">
                      <a16:colId xmlns:a16="http://schemas.microsoft.com/office/drawing/2014/main" val="3598755829"/>
                    </a:ext>
                  </a:extLst>
                </a:gridCol>
              </a:tblGrid>
              <a:tr h="301756">
                <a:tc>
                  <a:txBody>
                    <a:bodyPr/>
                    <a:lstStyle/>
                    <a:p>
                      <a:pPr marL="0" marR="0" lvl="0" indent="0" algn="ctr" defTabSz="914400" rtl="0" eaLnBrk="1" fontAlgn="auto" latinLnBrk="0" hangingPunct="1">
                        <a:lnSpc>
                          <a:spcPct val="106000"/>
                        </a:lnSpc>
                        <a:spcBef>
                          <a:spcPts val="0"/>
                        </a:spcBef>
                        <a:spcAft>
                          <a:spcPts val="0"/>
                        </a:spcAft>
                        <a:buClrTx/>
                        <a:buSzTx/>
                        <a:buFontTx/>
                        <a:buNone/>
                        <a:tabLst/>
                        <a:defRPr/>
                      </a:pPr>
                      <a:endParaRPr lang="en-IN" sz="1000" b="1" dirty="0">
                        <a:solidFill>
                          <a:schemeClr val="bg1"/>
                        </a:solidFill>
                        <a:effectLst/>
                        <a:latin typeface="Arial" panose="020B0604020202020204" pitchFamily="34" charset="0"/>
                        <a:ea typeface="Verdana" panose="020B0604030504040204" pitchFamily="34" charset="0"/>
                        <a:cs typeface="Arial" panose="020B0604020202020204" pitchFamily="34" charset="0"/>
                      </a:endParaRPr>
                    </a:p>
                  </a:txBody>
                  <a:tcPr marL="68580" marR="68580" marT="0" marB="0" anchor="ctr">
                    <a:solidFill>
                      <a:srgbClr val="215F63"/>
                    </a:solidFill>
                  </a:tcPr>
                </a:tc>
                <a:tc gridSpan="3">
                  <a:txBody>
                    <a:bodyPr/>
                    <a:lstStyle/>
                    <a:p>
                      <a:pPr marL="0" marR="0" lvl="0" indent="0" algn="ctr" defTabSz="914400" rtl="0" eaLnBrk="1" fontAlgn="auto" latinLnBrk="0" hangingPunct="1">
                        <a:lnSpc>
                          <a:spcPct val="106000"/>
                        </a:lnSpc>
                        <a:spcBef>
                          <a:spcPts val="0"/>
                        </a:spcBef>
                        <a:spcAft>
                          <a:spcPts val="0"/>
                        </a:spcAft>
                        <a:buClrTx/>
                        <a:buSzTx/>
                        <a:buFontTx/>
                        <a:buNone/>
                        <a:tabLst/>
                        <a:defRPr/>
                      </a:pPr>
                      <a:r>
                        <a:rPr kumimoji="0" lang="en-US" sz="1000" b="1" i="0" u="none" strike="noStrike" kern="1200" cap="none" spc="-5" normalizeH="0" baseline="0" noProof="0" dirty="0">
                          <a:ln>
                            <a:noFill/>
                          </a:ln>
                          <a:solidFill>
                            <a:schemeClr val="bg1"/>
                          </a:solidFill>
                          <a:effectLst/>
                          <a:uLnTx/>
                          <a:uFillTx/>
                          <a:latin typeface="Arial" panose="020B0604020202020204" pitchFamily="34" charset="0"/>
                          <a:ea typeface="Verdana" panose="020B0604030504040204" pitchFamily="34" charset="0"/>
                          <a:cs typeface="Arial" panose="020B0604020202020204" pitchFamily="34" charset="0"/>
                        </a:rPr>
                        <a:t>Key Stakeholders : </a:t>
                      </a:r>
                      <a:endParaRPr lang="en-IN" sz="1000" b="1" dirty="0">
                        <a:solidFill>
                          <a:schemeClr val="bg1"/>
                        </a:solidFill>
                        <a:effectLst/>
                        <a:latin typeface="Arial" panose="020B0604020202020204" pitchFamily="34" charset="0"/>
                        <a:ea typeface="Verdana" panose="020B0604030504040204" pitchFamily="34" charset="0"/>
                        <a:cs typeface="Arial" panose="020B0604020202020204" pitchFamily="34" charset="0"/>
                      </a:endParaRPr>
                    </a:p>
                  </a:txBody>
                  <a:tcPr marL="68580" marR="68580" marT="0" marB="0" anchor="ctr">
                    <a:solidFill>
                      <a:srgbClr val="215F63"/>
                    </a:solidFill>
                  </a:tcPr>
                </a:tc>
                <a:tc hMerge="1">
                  <a:txBody>
                    <a:bodyPr/>
                    <a:lstStyle/>
                    <a:p>
                      <a:pPr algn="ctr">
                        <a:lnSpc>
                          <a:spcPct val="106000"/>
                        </a:lnSpc>
                        <a:spcAft>
                          <a:spcPts val="0"/>
                        </a:spcAft>
                      </a:pPr>
                      <a:endParaRPr lang="en-IN" sz="1000" b="1" dirty="0">
                        <a:solidFill>
                          <a:schemeClr val="bg1"/>
                        </a:solidFill>
                        <a:effectLst/>
                        <a:latin typeface="Arial" panose="020B0604020202020204" pitchFamily="34" charset="0"/>
                        <a:ea typeface="Verdana" panose="020B0604030504040204" pitchFamily="34" charset="0"/>
                        <a:cs typeface="Arial" panose="020B0604020202020204" pitchFamily="34" charset="0"/>
                      </a:endParaRPr>
                    </a:p>
                  </a:txBody>
                  <a:tcPr marL="68580" marR="68580" marT="0" marB="0" anchor="ctr">
                    <a:solidFill>
                      <a:srgbClr val="215F63"/>
                    </a:solidFill>
                  </a:tcPr>
                </a:tc>
                <a:tc hMerge="1">
                  <a:txBody>
                    <a:bodyPr/>
                    <a:lstStyle/>
                    <a:p>
                      <a:endParaRPr lang="en-IN"/>
                    </a:p>
                  </a:txBody>
                  <a:tcPr/>
                </a:tc>
                <a:extLst>
                  <a:ext uri="{0D108BD9-81ED-4DB2-BD59-A6C34878D82A}">
                    <a16:rowId xmlns:a16="http://schemas.microsoft.com/office/drawing/2014/main" val="4218184903"/>
                  </a:ext>
                </a:extLst>
              </a:tr>
              <a:tr h="678094">
                <a:tc>
                  <a:txBody>
                    <a:bodyPr/>
                    <a:lstStyle/>
                    <a:p>
                      <a:pPr algn="ctr">
                        <a:lnSpc>
                          <a:spcPct val="106000"/>
                        </a:lnSpc>
                        <a:spcAft>
                          <a:spcPts val="0"/>
                        </a:spcAft>
                      </a:pPr>
                      <a:r>
                        <a:rPr lang="en-US" sz="1000" b="1" dirty="0">
                          <a:solidFill>
                            <a:schemeClr val="bg1"/>
                          </a:solidFill>
                          <a:effectLst/>
                          <a:latin typeface="Arial" panose="020B0604020202020204" pitchFamily="34" charset="0"/>
                          <a:ea typeface="Verdana" panose="020B0604030504040204" pitchFamily="34" charset="0"/>
                          <a:cs typeface="Arial" panose="020B0604020202020204" pitchFamily="34" charset="0"/>
                        </a:rPr>
                        <a:t>Country </a:t>
                      </a:r>
                      <a:endParaRPr lang="en-IN" sz="1000" b="1" dirty="0">
                        <a:solidFill>
                          <a:schemeClr val="bg1"/>
                        </a:solidFill>
                        <a:effectLst/>
                        <a:latin typeface="Arial" panose="020B0604020202020204" pitchFamily="34" charset="0"/>
                        <a:ea typeface="Verdana" panose="020B0604030504040204" pitchFamily="34" charset="0"/>
                        <a:cs typeface="Arial" panose="020B0604020202020204" pitchFamily="34" charset="0"/>
                      </a:endParaRPr>
                    </a:p>
                  </a:txBody>
                  <a:tcPr marL="68580" marR="68580" marT="0" marB="0" anchor="ctr">
                    <a:solidFill>
                      <a:srgbClr val="215F63"/>
                    </a:solidFill>
                  </a:tcPr>
                </a:tc>
                <a:tc>
                  <a:txBody>
                    <a:bodyPr/>
                    <a:lstStyle/>
                    <a:p>
                      <a:pPr algn="ctr">
                        <a:lnSpc>
                          <a:spcPct val="106000"/>
                        </a:lnSpc>
                        <a:spcAft>
                          <a:spcPts val="0"/>
                        </a:spcAft>
                      </a:pPr>
                      <a:r>
                        <a:rPr kumimoji="0" lang="en-US" sz="1000" b="1" i="0" u="none" strike="noStrike" kern="1200" cap="none" spc="-5" normalizeH="0" baseline="0" noProof="0" dirty="0">
                          <a:ln>
                            <a:noFill/>
                          </a:ln>
                          <a:solidFill>
                            <a:schemeClr val="bg1"/>
                          </a:solidFill>
                          <a:effectLst/>
                          <a:uLnTx/>
                          <a:uFillTx/>
                          <a:latin typeface="Arial" panose="020B0604020202020204" pitchFamily="34" charset="0"/>
                          <a:ea typeface="Verdana" panose="020B0604030504040204" pitchFamily="34" charset="0"/>
                          <a:cs typeface="Arial" panose="020B0604020202020204" pitchFamily="34" charset="0"/>
                        </a:rPr>
                        <a:t>Manufactures  </a:t>
                      </a:r>
                      <a:endParaRPr lang="en-IN" sz="1000" b="1" dirty="0">
                        <a:solidFill>
                          <a:schemeClr val="bg1"/>
                        </a:solidFill>
                        <a:effectLst/>
                        <a:latin typeface="Arial" panose="020B0604020202020204" pitchFamily="34" charset="0"/>
                        <a:ea typeface="Verdana" panose="020B0604030504040204" pitchFamily="34" charset="0"/>
                        <a:cs typeface="Arial" panose="020B0604020202020204" pitchFamily="34" charset="0"/>
                      </a:endParaRPr>
                    </a:p>
                  </a:txBody>
                  <a:tcPr marL="68580" marR="68580" marT="0" marB="0" anchor="ctr">
                    <a:solidFill>
                      <a:srgbClr val="215F63"/>
                    </a:solidFill>
                  </a:tcPr>
                </a:tc>
                <a:tc>
                  <a:txBody>
                    <a:bodyPr/>
                    <a:lstStyle/>
                    <a:p>
                      <a:pPr algn="ctr">
                        <a:lnSpc>
                          <a:spcPct val="106000"/>
                        </a:lnSpc>
                        <a:spcAft>
                          <a:spcPts val="0"/>
                        </a:spcAft>
                      </a:pPr>
                      <a:r>
                        <a:rPr lang="en-IN" sz="1000" b="1" dirty="0">
                          <a:solidFill>
                            <a:schemeClr val="bg1"/>
                          </a:solidFill>
                          <a:effectLst/>
                          <a:latin typeface="Arial" panose="020B0604020202020204" pitchFamily="34" charset="0"/>
                          <a:ea typeface="Verdana" panose="020B0604030504040204" pitchFamily="34" charset="0"/>
                          <a:cs typeface="Arial" panose="020B0604020202020204" pitchFamily="34" charset="0"/>
                        </a:rPr>
                        <a:t>Suppliers/ Distributors </a:t>
                      </a:r>
                    </a:p>
                  </a:txBody>
                  <a:tcPr marL="68580" marR="68580" marT="0" marB="0" anchor="ctr">
                    <a:solidFill>
                      <a:srgbClr val="215F63"/>
                    </a:solidFill>
                  </a:tcPr>
                </a:tc>
                <a:tc>
                  <a:txBody>
                    <a:bodyPr/>
                    <a:lstStyle/>
                    <a:p>
                      <a:pPr algn="ctr">
                        <a:lnSpc>
                          <a:spcPct val="106000"/>
                        </a:lnSpc>
                        <a:spcAft>
                          <a:spcPts val="0"/>
                        </a:spcAft>
                      </a:pPr>
                      <a:r>
                        <a:rPr lang="en-US" sz="1000" b="1" dirty="0">
                          <a:solidFill>
                            <a:schemeClr val="bg1"/>
                          </a:solidFill>
                          <a:effectLst/>
                          <a:latin typeface="Arial" panose="020B0604020202020204" pitchFamily="34" charset="0"/>
                          <a:ea typeface="Verdana" panose="020B0604030504040204" pitchFamily="34" charset="0"/>
                          <a:cs typeface="Arial" panose="020B0604020202020204" pitchFamily="34" charset="0"/>
                        </a:rPr>
                        <a:t> Industry Experts</a:t>
                      </a:r>
                      <a:endParaRPr lang="en-IN" sz="1000" b="1" dirty="0">
                        <a:solidFill>
                          <a:schemeClr val="bg1"/>
                        </a:solidFill>
                        <a:effectLst/>
                        <a:latin typeface="Arial" panose="020B0604020202020204" pitchFamily="34" charset="0"/>
                        <a:ea typeface="Verdana" panose="020B0604030504040204" pitchFamily="34" charset="0"/>
                        <a:cs typeface="Arial" panose="020B0604020202020204" pitchFamily="34" charset="0"/>
                      </a:endParaRPr>
                    </a:p>
                  </a:txBody>
                  <a:tcPr marL="68580" marR="68580" marT="0" marB="0" anchor="ctr">
                    <a:solidFill>
                      <a:srgbClr val="215F63"/>
                    </a:solidFill>
                  </a:tcPr>
                </a:tc>
                <a:extLst>
                  <a:ext uri="{0D108BD9-81ED-4DB2-BD59-A6C34878D82A}">
                    <a16:rowId xmlns:a16="http://schemas.microsoft.com/office/drawing/2014/main" val="389857482"/>
                  </a:ext>
                </a:extLst>
              </a:tr>
              <a:tr h="199135">
                <a:tc>
                  <a:txBody>
                    <a:bodyPr/>
                    <a:lstStyle/>
                    <a:p>
                      <a:pPr algn="ctr">
                        <a:lnSpc>
                          <a:spcPct val="106000"/>
                        </a:lnSpc>
                        <a:spcAft>
                          <a:spcPts val="0"/>
                        </a:spcAft>
                      </a:pPr>
                      <a:r>
                        <a:rPr lang="en-US" sz="1000" b="0" kern="1200" dirty="0">
                          <a:solidFill>
                            <a:schemeClr val="tx1"/>
                          </a:solidFill>
                          <a:effectLst/>
                          <a:latin typeface="Arial" panose="020B0604020202020204" pitchFamily="34" charset="0"/>
                          <a:ea typeface="Verdana" panose="020B0604030504040204" pitchFamily="34" charset="0"/>
                          <a:cs typeface="Arial" panose="020B0604020202020204" pitchFamily="34" charset="0"/>
                        </a:rPr>
                        <a:t>Europe</a:t>
                      </a:r>
                      <a:endParaRPr lang="en-IN" sz="1000" b="0" kern="1200" dirty="0">
                        <a:solidFill>
                          <a:schemeClr val="tx1"/>
                        </a:solidFill>
                        <a:effectLst/>
                        <a:latin typeface="Arial" panose="020B0604020202020204" pitchFamily="34" charset="0"/>
                        <a:ea typeface="Verdana" panose="020B0604030504040204" pitchFamily="34" charset="0"/>
                        <a:cs typeface="Arial" panose="020B0604020202020204" pitchFamily="34" charset="0"/>
                      </a:endParaRPr>
                    </a:p>
                  </a:txBody>
                  <a:tcPr marL="68580" marR="68580" marT="0" marB="0" anchor="ctr">
                    <a:solidFill>
                      <a:schemeClr val="accent6">
                        <a:lumMod val="20000"/>
                        <a:lumOff val="80000"/>
                      </a:schemeClr>
                    </a:solidFill>
                  </a:tcPr>
                </a:tc>
                <a:tc>
                  <a:txBody>
                    <a:bodyPr/>
                    <a:lstStyle/>
                    <a:p>
                      <a:pPr algn="ctr" rtl="0" fontAlgn="ctr"/>
                      <a:r>
                        <a:rPr lang="en-IN" sz="1000" b="0" i="0" u="none" strike="noStrike" dirty="0">
                          <a:solidFill>
                            <a:srgbClr val="000000"/>
                          </a:solidFill>
                          <a:effectLst/>
                          <a:latin typeface="Arial" panose="020B0604020202020204" pitchFamily="34" charset="0"/>
                          <a:cs typeface="Arial" panose="020B0604020202020204" pitchFamily="34" charset="0"/>
                        </a:rPr>
                        <a:t>25</a:t>
                      </a:r>
                    </a:p>
                  </a:txBody>
                  <a:tcPr marL="9525" marR="9525" marT="9525" marB="0" anchor="ctr">
                    <a:solidFill>
                      <a:schemeClr val="accent6">
                        <a:lumMod val="20000"/>
                        <a:lumOff val="80000"/>
                      </a:schemeClr>
                    </a:solidFill>
                  </a:tcPr>
                </a:tc>
                <a:tc>
                  <a:txBody>
                    <a:bodyPr/>
                    <a:lstStyle/>
                    <a:p>
                      <a:pPr algn="ctr" rtl="0" fontAlgn="ctr"/>
                      <a:r>
                        <a:rPr lang="en-IN" sz="1000" b="0" i="0" u="none" strike="noStrike" dirty="0">
                          <a:solidFill>
                            <a:srgbClr val="000000"/>
                          </a:solidFill>
                          <a:effectLst/>
                          <a:latin typeface="Arial" panose="020B0604020202020204" pitchFamily="34" charset="0"/>
                          <a:cs typeface="Arial" panose="020B0604020202020204" pitchFamily="34" charset="0"/>
                        </a:rPr>
                        <a:t>30</a:t>
                      </a:r>
                    </a:p>
                  </a:txBody>
                  <a:tcPr marL="9525" marR="9525" marT="9525" marB="0" anchor="ctr">
                    <a:solidFill>
                      <a:schemeClr val="accent6">
                        <a:lumMod val="20000"/>
                        <a:lumOff val="80000"/>
                      </a:schemeClr>
                    </a:solidFill>
                  </a:tcPr>
                </a:tc>
                <a:tc>
                  <a:txBody>
                    <a:bodyPr/>
                    <a:lstStyle/>
                    <a:p>
                      <a:pPr algn="ctr" rtl="0" fontAlgn="ctr"/>
                      <a:r>
                        <a:rPr lang="en-US" sz="1000" b="0" i="0" u="none" strike="noStrike" dirty="0">
                          <a:solidFill>
                            <a:srgbClr val="000000"/>
                          </a:solidFill>
                          <a:effectLst/>
                          <a:latin typeface="Arial" panose="020B0604020202020204" pitchFamily="34" charset="0"/>
                          <a:cs typeface="Arial" panose="020B0604020202020204" pitchFamily="34" charset="0"/>
                        </a:rPr>
                        <a:t>8</a:t>
                      </a:r>
                      <a:endParaRPr lang="en-IN" sz="10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solidFill>
                      <a:schemeClr val="accent6">
                        <a:lumMod val="20000"/>
                        <a:lumOff val="80000"/>
                      </a:schemeClr>
                    </a:solidFill>
                  </a:tcPr>
                </a:tc>
                <a:extLst>
                  <a:ext uri="{0D108BD9-81ED-4DB2-BD59-A6C34878D82A}">
                    <a16:rowId xmlns:a16="http://schemas.microsoft.com/office/drawing/2014/main" val="3447198103"/>
                  </a:ext>
                </a:extLst>
              </a:tr>
              <a:tr h="199135">
                <a:tc>
                  <a:txBody>
                    <a:bodyPr/>
                    <a:lstStyle/>
                    <a:p>
                      <a:pPr algn="ctr">
                        <a:lnSpc>
                          <a:spcPct val="106000"/>
                        </a:lnSpc>
                        <a:spcAft>
                          <a:spcPts val="0"/>
                        </a:spcAft>
                      </a:pPr>
                      <a:r>
                        <a:rPr lang="en-IN" sz="1000" b="0" kern="1200" dirty="0">
                          <a:solidFill>
                            <a:schemeClr val="tx1"/>
                          </a:solidFill>
                          <a:effectLst/>
                          <a:latin typeface="Arial" panose="020B0604020202020204" pitchFamily="34" charset="0"/>
                          <a:ea typeface="Verdana" panose="020B0604030504040204" pitchFamily="34" charset="0"/>
                          <a:cs typeface="Arial" panose="020B0604020202020204" pitchFamily="34" charset="0"/>
                        </a:rPr>
                        <a:t>Germany</a:t>
                      </a:r>
                    </a:p>
                  </a:txBody>
                  <a:tcPr marL="68580" marR="68580" marT="0" marB="0" anchor="ctr">
                    <a:solidFill>
                      <a:schemeClr val="accent6">
                        <a:lumMod val="20000"/>
                        <a:lumOff val="80000"/>
                      </a:schemeClr>
                    </a:solidFill>
                  </a:tcPr>
                </a:tc>
                <a:tc>
                  <a:txBody>
                    <a:bodyPr/>
                    <a:lstStyle/>
                    <a:p>
                      <a:pPr algn="ctr" rtl="0" fontAlgn="ctr"/>
                      <a:r>
                        <a:rPr lang="en-IN" sz="1000" b="0" i="0" u="none" strike="noStrike" dirty="0">
                          <a:solidFill>
                            <a:srgbClr val="000000"/>
                          </a:solidFill>
                          <a:effectLst/>
                          <a:latin typeface="Arial" panose="020B0604020202020204" pitchFamily="34" charset="0"/>
                          <a:cs typeface="Arial" panose="020B0604020202020204" pitchFamily="34" charset="0"/>
                        </a:rPr>
                        <a:t>10</a:t>
                      </a:r>
                    </a:p>
                  </a:txBody>
                  <a:tcPr marL="9525" marR="9525" marT="9525" marB="0" anchor="ctr">
                    <a:solidFill>
                      <a:schemeClr val="accent6">
                        <a:lumMod val="20000"/>
                        <a:lumOff val="80000"/>
                      </a:schemeClr>
                    </a:solidFill>
                  </a:tcPr>
                </a:tc>
                <a:tc>
                  <a:txBody>
                    <a:bodyPr/>
                    <a:lstStyle/>
                    <a:p>
                      <a:pPr algn="ctr" rtl="0" fontAlgn="ctr"/>
                      <a:r>
                        <a:rPr lang="en-IN" sz="1000" b="0" i="0" u="none" strike="noStrike" dirty="0">
                          <a:solidFill>
                            <a:srgbClr val="000000"/>
                          </a:solidFill>
                          <a:effectLst/>
                          <a:latin typeface="Arial" panose="020B0604020202020204" pitchFamily="34" charset="0"/>
                          <a:cs typeface="Arial" panose="020B0604020202020204" pitchFamily="34" charset="0"/>
                        </a:rPr>
                        <a:t>20</a:t>
                      </a:r>
                    </a:p>
                  </a:txBody>
                  <a:tcPr marL="9525" marR="9525" marT="9525" marB="0" anchor="ctr">
                    <a:solidFill>
                      <a:schemeClr val="accent6">
                        <a:lumMod val="20000"/>
                        <a:lumOff val="80000"/>
                      </a:schemeClr>
                    </a:solidFill>
                  </a:tcPr>
                </a:tc>
                <a:tc>
                  <a:txBody>
                    <a:bodyPr/>
                    <a:lstStyle/>
                    <a:p>
                      <a:pPr algn="ctr" rtl="0" fontAlgn="ctr"/>
                      <a:r>
                        <a:rPr lang="en-IN" sz="1000" b="0" i="0" u="none" strike="noStrike" dirty="0">
                          <a:solidFill>
                            <a:srgbClr val="000000"/>
                          </a:solidFill>
                          <a:effectLst/>
                          <a:latin typeface="Arial" panose="020B0604020202020204" pitchFamily="34" charset="0"/>
                          <a:cs typeface="Arial" panose="020B0604020202020204" pitchFamily="34" charset="0"/>
                        </a:rPr>
                        <a:t>2</a:t>
                      </a:r>
                    </a:p>
                  </a:txBody>
                  <a:tcPr marL="9525" marR="9525" marT="9525" marB="0" anchor="ctr">
                    <a:solidFill>
                      <a:schemeClr val="accent6">
                        <a:lumMod val="20000"/>
                        <a:lumOff val="80000"/>
                      </a:schemeClr>
                    </a:solidFill>
                  </a:tcPr>
                </a:tc>
                <a:extLst>
                  <a:ext uri="{0D108BD9-81ED-4DB2-BD59-A6C34878D82A}">
                    <a16:rowId xmlns:a16="http://schemas.microsoft.com/office/drawing/2014/main" val="1661775690"/>
                  </a:ext>
                </a:extLst>
              </a:tr>
            </a:tbl>
          </a:graphicData>
        </a:graphic>
      </p:graphicFrame>
      <p:sp>
        <p:nvSpPr>
          <p:cNvPr id="7" name="TextBox 6">
            <a:extLst>
              <a:ext uri="{FF2B5EF4-FFF2-40B4-BE49-F238E27FC236}">
                <a16:creationId xmlns:a16="http://schemas.microsoft.com/office/drawing/2014/main" id="{B21732A7-E8C5-49C7-9DDE-9589FDACB411}"/>
              </a:ext>
            </a:extLst>
          </p:cNvPr>
          <p:cNvSpPr txBox="1"/>
          <p:nvPr/>
        </p:nvSpPr>
        <p:spPr>
          <a:xfrm>
            <a:off x="250824" y="5714580"/>
            <a:ext cx="8550275" cy="522900"/>
          </a:xfrm>
          <a:prstGeom prst="rect">
            <a:avLst/>
          </a:prstGeom>
          <a:solidFill>
            <a:schemeClr val="accent4">
              <a:lumMod val="20000"/>
              <a:lumOff val="80000"/>
            </a:schemeClr>
          </a:solidFill>
        </p:spPr>
        <p:txBody>
          <a:bodyPr wrap="square" rtlCol="0" anchor="t">
            <a:spAutoFit/>
          </a:bodyPr>
          <a:lstStyle/>
          <a:p>
            <a:pPr algn="just">
              <a:lnSpc>
                <a:spcPct val="150000"/>
              </a:lnSpc>
            </a:pPr>
            <a:r>
              <a:rPr lang="en-IN" sz="1000" b="1" dirty="0">
                <a:latin typeface="Verdana" panose="020B0604030504040204" pitchFamily="34" charset="0"/>
                <a:ea typeface="Verdana" panose="020B0604030504040204" pitchFamily="34" charset="0"/>
                <a:cs typeface="Arial" panose="020B0604020202020204" pitchFamily="34" charset="0"/>
              </a:rPr>
              <a:t>We do multiple interviews in one organisation at different levels (Mid-Senior) and departments (Sales, Marketing, Production, etc)  </a:t>
            </a:r>
          </a:p>
        </p:txBody>
      </p:sp>
    </p:spTree>
    <p:extLst>
      <p:ext uri="{BB962C8B-B14F-4D97-AF65-F5344CB8AC3E}">
        <p14:creationId xmlns:p14="http://schemas.microsoft.com/office/powerpoint/2010/main" val="67979385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 Placeholder 3">
            <a:extLst>
              <a:ext uri="{FF2B5EF4-FFF2-40B4-BE49-F238E27FC236}">
                <a16:creationId xmlns:a16="http://schemas.microsoft.com/office/drawing/2014/main" id="{4361833B-334D-4AA4-BB92-FECBDAE3AF51}"/>
              </a:ext>
            </a:extLst>
          </p:cNvPr>
          <p:cNvSpPr>
            <a:spLocks noGrp="1"/>
          </p:cNvSpPr>
          <p:nvPr>
            <p:ph type="body" sz="quarter" idx="14"/>
          </p:nvPr>
        </p:nvSpPr>
        <p:spPr/>
        <p:txBody>
          <a:bodyPr>
            <a:normAutofit fontScale="92500" lnSpcReduction="10000"/>
          </a:bodyPr>
          <a:lstStyle/>
          <a:p>
            <a:r>
              <a:rPr lang="nb-NO" dirty="0">
                <a:solidFill>
                  <a:schemeClr val="tx1">
                    <a:lumMod val="85000"/>
                    <a:lumOff val="15000"/>
                  </a:schemeClr>
                </a:solidFill>
              </a:rPr>
              <a:t>Competitor Profile </a:t>
            </a:r>
            <a:br>
              <a:rPr lang="nb-NO" dirty="0">
                <a:solidFill>
                  <a:schemeClr val="tx1">
                    <a:lumMod val="85000"/>
                    <a:lumOff val="15000"/>
                  </a:schemeClr>
                </a:solidFill>
              </a:rPr>
            </a:br>
            <a:r>
              <a:rPr lang="en-IN" b="1" i="0" dirty="0">
                <a:effectLst/>
                <a:latin typeface="-apple-system"/>
              </a:rPr>
              <a:t>ZENITH </a:t>
            </a:r>
            <a:r>
              <a:rPr lang="en-IN" b="1" i="0" dirty="0" err="1">
                <a:effectLst/>
                <a:latin typeface="-apple-system"/>
              </a:rPr>
              <a:t>Maschinenfabrik</a:t>
            </a:r>
            <a:r>
              <a:rPr lang="en-IN" b="1" i="0" dirty="0">
                <a:effectLst/>
                <a:latin typeface="-apple-system"/>
              </a:rPr>
              <a:t> GmbH</a:t>
            </a:r>
          </a:p>
          <a:p>
            <a:pPr>
              <a:spcBef>
                <a:spcPts val="0"/>
              </a:spcBef>
            </a:pPr>
            <a:endParaRPr lang="nb-NO" sz="1200" b="0" dirty="0">
              <a:solidFill>
                <a:schemeClr val="tx1">
                  <a:lumMod val="85000"/>
                  <a:lumOff val="15000"/>
                </a:schemeClr>
              </a:solidFill>
            </a:endParaRPr>
          </a:p>
        </p:txBody>
      </p:sp>
      <p:grpSp>
        <p:nvGrpSpPr>
          <p:cNvPr id="58" name="Group 57">
            <a:extLst>
              <a:ext uri="{FF2B5EF4-FFF2-40B4-BE49-F238E27FC236}">
                <a16:creationId xmlns:a16="http://schemas.microsoft.com/office/drawing/2014/main" id="{54FA0EE0-0D7E-42E7-8EE0-075E1DD309BA}"/>
              </a:ext>
            </a:extLst>
          </p:cNvPr>
          <p:cNvGrpSpPr/>
          <p:nvPr/>
        </p:nvGrpSpPr>
        <p:grpSpPr>
          <a:xfrm>
            <a:off x="3030550" y="1257975"/>
            <a:ext cx="3508830" cy="476658"/>
            <a:chOff x="7606986" y="970470"/>
            <a:chExt cx="8514600" cy="461311"/>
          </a:xfrm>
          <a:noFill/>
        </p:grpSpPr>
        <p:sp>
          <p:nvSpPr>
            <p:cNvPr id="59" name="Rectangle 2">
              <a:extLst>
                <a:ext uri="{FF2B5EF4-FFF2-40B4-BE49-F238E27FC236}">
                  <a16:creationId xmlns:a16="http://schemas.microsoft.com/office/drawing/2014/main" id="{2C2CA754-8D84-4AC7-B40F-07638888A403}"/>
                </a:ext>
              </a:extLst>
            </p:cNvPr>
            <p:cNvSpPr/>
            <p:nvPr/>
          </p:nvSpPr>
          <p:spPr>
            <a:xfrm>
              <a:off x="7606986" y="970470"/>
              <a:ext cx="6857614" cy="461311"/>
            </a:xfrm>
            <a:custGeom>
              <a:avLst/>
              <a:gdLst>
                <a:gd name="connsiteX0" fmla="*/ 0 w 6857614"/>
                <a:gd name="connsiteY0" fmla="*/ 0 h 668740"/>
                <a:gd name="connsiteX1" fmla="*/ 6857614 w 6857614"/>
                <a:gd name="connsiteY1" fmla="*/ 0 h 668740"/>
                <a:gd name="connsiteX2" fmla="*/ 6857614 w 6857614"/>
                <a:gd name="connsiteY2" fmla="*/ 668740 h 668740"/>
                <a:gd name="connsiteX3" fmla="*/ 0 w 6857614"/>
                <a:gd name="connsiteY3" fmla="*/ 668740 h 668740"/>
                <a:gd name="connsiteX4" fmla="*/ 0 w 6857614"/>
                <a:gd name="connsiteY4" fmla="*/ 0 h 668740"/>
                <a:gd name="connsiteX0" fmla="*/ 0 w 6857614"/>
                <a:gd name="connsiteY0" fmla="*/ 0 h 668740"/>
                <a:gd name="connsiteX1" fmla="*/ 6248014 w 6857614"/>
                <a:gd name="connsiteY1" fmla="*/ 0 h 668740"/>
                <a:gd name="connsiteX2" fmla="*/ 6857614 w 6857614"/>
                <a:gd name="connsiteY2" fmla="*/ 668740 h 668740"/>
                <a:gd name="connsiteX3" fmla="*/ 0 w 6857614"/>
                <a:gd name="connsiteY3" fmla="*/ 668740 h 668740"/>
                <a:gd name="connsiteX4" fmla="*/ 0 w 6857614"/>
                <a:gd name="connsiteY4" fmla="*/ 0 h 668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7614" h="668740">
                  <a:moveTo>
                    <a:pt x="0" y="0"/>
                  </a:moveTo>
                  <a:lnTo>
                    <a:pt x="6248014" y="0"/>
                  </a:lnTo>
                  <a:lnTo>
                    <a:pt x="6857614" y="668740"/>
                  </a:lnTo>
                  <a:lnTo>
                    <a:pt x="0" y="668740"/>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895350">
                <a:buSzPct val="120000"/>
                <a:defRPr/>
              </a:pPr>
              <a:r>
                <a:rPr lang="en-US" sz="1000" b="1" dirty="0">
                  <a:solidFill>
                    <a:schemeClr val="bg2">
                      <a:lumMod val="10000"/>
                    </a:schemeClr>
                  </a:solidFill>
                  <a:latin typeface="Open Sans" panose="020B0606030504020204" pitchFamily="34" charset="0"/>
                  <a:ea typeface="Open Sans" panose="020B0606030504020204" pitchFamily="34" charset="0"/>
                  <a:cs typeface="Open Sans" panose="020B0606030504020204" pitchFamily="34" charset="0"/>
                </a:rPr>
                <a:t>COMPANY DESCRIPTION</a:t>
              </a:r>
            </a:p>
          </p:txBody>
        </p:sp>
        <p:cxnSp>
          <p:nvCxnSpPr>
            <p:cNvPr id="60" name="Straight Connector 59">
              <a:extLst>
                <a:ext uri="{FF2B5EF4-FFF2-40B4-BE49-F238E27FC236}">
                  <a16:creationId xmlns:a16="http://schemas.microsoft.com/office/drawing/2014/main" id="{54781B6C-4FE4-46CF-A7C2-FABE3593ABAD}"/>
                </a:ext>
              </a:extLst>
            </p:cNvPr>
            <p:cNvCxnSpPr>
              <a:cxnSpLocks/>
              <a:stCxn id="59" idx="3"/>
            </p:cNvCxnSpPr>
            <p:nvPr/>
          </p:nvCxnSpPr>
          <p:spPr>
            <a:xfrm>
              <a:off x="7606986" y="1431780"/>
              <a:ext cx="8514600" cy="0"/>
            </a:xfrm>
            <a:prstGeom prst="line">
              <a:avLst/>
            </a:prstGeom>
            <a:grpFill/>
            <a:ln w="28575">
              <a:noFill/>
            </a:ln>
          </p:spPr>
          <p:style>
            <a:lnRef idx="1">
              <a:schemeClr val="accent1"/>
            </a:lnRef>
            <a:fillRef idx="0">
              <a:schemeClr val="accent1"/>
            </a:fillRef>
            <a:effectRef idx="0">
              <a:schemeClr val="accent1"/>
            </a:effectRef>
            <a:fontRef idx="minor">
              <a:schemeClr val="tx1"/>
            </a:fontRef>
          </p:style>
        </p:cxnSp>
      </p:grpSp>
      <p:sp>
        <p:nvSpPr>
          <p:cNvPr id="32" name="Rectangle 31">
            <a:extLst>
              <a:ext uri="{FF2B5EF4-FFF2-40B4-BE49-F238E27FC236}">
                <a16:creationId xmlns:a16="http://schemas.microsoft.com/office/drawing/2014/main" id="{4898CD61-1053-4130-A45C-31824FC1846F}"/>
              </a:ext>
            </a:extLst>
          </p:cNvPr>
          <p:cNvSpPr/>
          <p:nvPr/>
        </p:nvSpPr>
        <p:spPr>
          <a:xfrm>
            <a:off x="0" y="676939"/>
            <a:ext cx="9144000" cy="46131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Rectangle 62">
            <a:extLst>
              <a:ext uri="{FF2B5EF4-FFF2-40B4-BE49-F238E27FC236}">
                <a16:creationId xmlns:a16="http://schemas.microsoft.com/office/drawing/2014/main" id="{56D075D9-7D83-46C1-B68D-8A0CEE333C1D}"/>
              </a:ext>
            </a:extLst>
          </p:cNvPr>
          <p:cNvSpPr/>
          <p:nvPr/>
        </p:nvSpPr>
        <p:spPr>
          <a:xfrm>
            <a:off x="133350" y="674262"/>
            <a:ext cx="2763850" cy="6368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6" name="Straight Connector 65">
            <a:extLst>
              <a:ext uri="{FF2B5EF4-FFF2-40B4-BE49-F238E27FC236}">
                <a16:creationId xmlns:a16="http://schemas.microsoft.com/office/drawing/2014/main" id="{F6BE63CB-0C13-411E-BA8D-349C29227EF5}"/>
              </a:ext>
            </a:extLst>
          </p:cNvPr>
          <p:cNvCxnSpPr>
            <a:cxnSpLocks/>
          </p:cNvCxnSpPr>
          <p:nvPr/>
        </p:nvCxnSpPr>
        <p:spPr>
          <a:xfrm>
            <a:off x="5291361" y="1600814"/>
            <a:ext cx="3508830" cy="0"/>
          </a:xfrm>
          <a:prstGeom prst="line">
            <a:avLst/>
          </a:prstGeom>
          <a:noFill/>
          <a:ln w="28575">
            <a:noFill/>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13D00588-ED01-4FCB-94E4-3272B98EBCCB}"/>
              </a:ext>
            </a:extLst>
          </p:cNvPr>
          <p:cNvSpPr/>
          <p:nvPr/>
        </p:nvSpPr>
        <p:spPr>
          <a:xfrm>
            <a:off x="133350" y="1257975"/>
            <a:ext cx="4126307" cy="37789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200000"/>
              </a:lnSpc>
            </a:pPr>
            <a:r>
              <a:rPr lang="en-US" sz="1050" b="1" dirty="0">
                <a:solidFill>
                  <a:schemeClr val="tx1"/>
                </a:solidFill>
                <a:latin typeface="Verdana" panose="020B0604030504040204" pitchFamily="34" charset="0"/>
                <a:ea typeface="Verdana" panose="020B0604030504040204" pitchFamily="34" charset="0"/>
                <a:cs typeface="Verdana" panose="020B0604030504040204" pitchFamily="34" charset="0"/>
              </a:rPr>
              <a:t>Business Overview</a:t>
            </a:r>
            <a:r>
              <a:rPr lang="en-US" sz="1050" dirty="0">
                <a:solidFill>
                  <a:schemeClr val="tx1"/>
                </a:solidFill>
                <a:latin typeface="Verdana" panose="020B0604030504040204" pitchFamily="34" charset="0"/>
                <a:ea typeface="Verdana" panose="020B0604030504040204" pitchFamily="34" charset="0"/>
                <a:cs typeface="Verdana" panose="020B0604030504040204" pitchFamily="34" charset="0"/>
              </a:rPr>
              <a:t>:</a:t>
            </a:r>
          </a:p>
          <a:p>
            <a:pPr marL="171450" indent="-171450" algn="just">
              <a:lnSpc>
                <a:spcPts val="2200"/>
              </a:lnSpc>
              <a:buFont typeface="Arial" panose="020B0604020202020204" pitchFamily="34" charset="0"/>
              <a:buChar char="•"/>
              <a:defRPr/>
            </a:pPr>
            <a:r>
              <a:rPr lang="en-US" sz="1050" dirty="0">
                <a:solidFill>
                  <a:schemeClr val="tx1"/>
                </a:solidFill>
                <a:latin typeface="Verdana" panose="020B0604030504040204" pitchFamily="34" charset="0"/>
                <a:ea typeface="Verdana" panose="020B0604030504040204" pitchFamily="34" charset="0"/>
              </a:rPr>
              <a:t>ZENITH </a:t>
            </a:r>
            <a:r>
              <a:rPr lang="en-US" sz="1050" dirty="0" err="1">
                <a:solidFill>
                  <a:schemeClr val="tx1"/>
                </a:solidFill>
                <a:latin typeface="Verdana" panose="020B0604030504040204" pitchFamily="34" charset="0"/>
                <a:ea typeface="Verdana" panose="020B0604030504040204" pitchFamily="34" charset="0"/>
              </a:rPr>
              <a:t>Maschinenfabrik</a:t>
            </a:r>
            <a:r>
              <a:rPr lang="en-US" sz="1050" dirty="0">
                <a:solidFill>
                  <a:schemeClr val="tx1"/>
                </a:solidFill>
                <a:latin typeface="Verdana" panose="020B0604030504040204" pitchFamily="34" charset="0"/>
                <a:ea typeface="Verdana" panose="020B0604030504040204" pitchFamily="34" charset="0"/>
              </a:rPr>
              <a:t> GmbH in Neunkirchen is leading manufacturers for the concrete block industry in Germany. The company more than 8,000 satisfied customers worldwide till date.</a:t>
            </a:r>
          </a:p>
          <a:p>
            <a:pPr marL="171450" indent="-171450" algn="just">
              <a:lnSpc>
                <a:spcPts val="2200"/>
              </a:lnSpc>
              <a:buFont typeface="Arial" panose="020B0604020202020204" pitchFamily="34" charset="0"/>
              <a:buChar char="•"/>
              <a:defRPr/>
            </a:pPr>
            <a:r>
              <a:rPr lang="en-US" sz="1050" dirty="0">
                <a:solidFill>
                  <a:schemeClr val="tx1"/>
                </a:solidFill>
                <a:latin typeface="Verdana" panose="020B0604030504040204" pitchFamily="34" charset="0"/>
                <a:ea typeface="Verdana" panose="020B0604030504040204" pitchFamily="34" charset="0"/>
              </a:rPr>
              <a:t>The company is engaged in providing machines of highest quality, individual and tailor-made turnkey concrete block plants for future-orientated production. Everything from a single source</a:t>
            </a:r>
          </a:p>
          <a:p>
            <a:pPr marL="171450" indent="-171450" algn="just">
              <a:lnSpc>
                <a:spcPts val="2200"/>
              </a:lnSpc>
              <a:buFont typeface="Arial" panose="020B0604020202020204" pitchFamily="34" charset="0"/>
              <a:buChar char="•"/>
              <a:defRPr/>
            </a:pPr>
            <a:r>
              <a:rPr lang="en-US" sz="1050" dirty="0">
                <a:solidFill>
                  <a:schemeClr val="tx1"/>
                </a:solidFill>
                <a:latin typeface="Verdana" panose="020B0604030504040204" pitchFamily="34" charset="0"/>
                <a:ea typeface="Verdana" panose="020B0604030504040204" pitchFamily="34" charset="0"/>
              </a:rPr>
              <a:t>ZENITH offers: from consulting to plant construction and machinery, from transport systems for concrete and finishing systems to extensive service offers (such as training and maintenance and modernization of existing manufacturers</a:t>
            </a:r>
          </a:p>
          <a:p>
            <a:pPr marL="96441" indent="-96441" algn="just">
              <a:buFont typeface="Arial" panose="020B0604020202020204" pitchFamily="34" charset="0"/>
              <a:buChar char="•"/>
            </a:pPr>
            <a:endParaRPr lang="en-IN" sz="1050" dirty="0">
              <a:solidFill>
                <a:schemeClr val="tx1"/>
              </a:solidFill>
              <a:latin typeface="Verdana" panose="020B0604030504040204" pitchFamily="34" charset="0"/>
              <a:ea typeface="Verdana" panose="020B0604030504040204" pitchFamily="34" charset="0"/>
              <a:cs typeface="Verdana" panose="020B0604030504040204" pitchFamily="34" charset="0"/>
            </a:endParaRPr>
          </a:p>
          <a:p>
            <a:pPr algn="just">
              <a:lnSpc>
                <a:spcPct val="150000"/>
              </a:lnSpc>
            </a:pPr>
            <a:endParaRPr lang="en-US" sz="1050" dirty="0">
              <a:solidFill>
                <a:schemeClr val="tx1"/>
              </a:solidFill>
              <a:latin typeface="Verdana" panose="020B0604030504040204" pitchFamily="34" charset="0"/>
              <a:ea typeface="Verdana" panose="020B0604030504040204" pitchFamily="34" charset="0"/>
              <a:cs typeface="Verdana" panose="020B0604030504040204" pitchFamily="34" charset="0"/>
            </a:endParaRPr>
          </a:p>
        </p:txBody>
      </p:sp>
      <p:sp>
        <p:nvSpPr>
          <p:cNvPr id="17" name="Rectangle 16">
            <a:extLst>
              <a:ext uri="{FF2B5EF4-FFF2-40B4-BE49-F238E27FC236}">
                <a16:creationId xmlns:a16="http://schemas.microsoft.com/office/drawing/2014/main" id="{61C163BA-5CF8-4655-ACBB-F152BC96CA7C}"/>
              </a:ext>
            </a:extLst>
          </p:cNvPr>
          <p:cNvSpPr/>
          <p:nvPr/>
        </p:nvSpPr>
        <p:spPr>
          <a:xfrm>
            <a:off x="5456191" y="1642204"/>
            <a:ext cx="4488927" cy="25550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50000"/>
              </a:lnSpc>
            </a:pPr>
            <a:r>
              <a:rPr lang="en-US" sz="1050" b="1" dirty="0">
                <a:solidFill>
                  <a:schemeClr val="tx1"/>
                </a:solidFill>
                <a:latin typeface="Verdana" panose="020B0604030504040204" pitchFamily="34" charset="0"/>
                <a:ea typeface="Verdana" panose="020B0604030504040204" pitchFamily="34" charset="0"/>
                <a:cs typeface="Verdana" panose="020B0604030504040204" pitchFamily="34" charset="0"/>
              </a:rPr>
              <a:t>Product Portfolio</a:t>
            </a:r>
            <a:r>
              <a:rPr lang="en-US" sz="1050" dirty="0">
                <a:solidFill>
                  <a:schemeClr val="tx1"/>
                </a:solidFill>
                <a:latin typeface="Verdana" panose="020B0604030504040204" pitchFamily="34" charset="0"/>
                <a:ea typeface="Verdana" panose="020B0604030504040204" pitchFamily="34" charset="0"/>
                <a:cs typeface="Verdana" panose="020B0604030504040204" pitchFamily="34" charset="0"/>
              </a:rPr>
              <a:t>:</a:t>
            </a:r>
          </a:p>
          <a:p>
            <a:pPr marL="171450" indent="-171450">
              <a:buFont typeface="Arial" panose="020B0604020202020204" pitchFamily="34" charset="0"/>
              <a:buChar char="•"/>
            </a:pPr>
            <a:r>
              <a:rPr lang="en-US" sz="1000" b="0" i="0" dirty="0">
                <a:solidFill>
                  <a:schemeClr val="tx1"/>
                </a:solidFill>
                <a:effectLst/>
                <a:latin typeface="Verdana" panose="020B0604030504040204" pitchFamily="34" charset="0"/>
                <a:ea typeface="Verdana" panose="020B0604030504040204" pitchFamily="34" charset="0"/>
              </a:rPr>
              <a:t>Multilayer Machines</a:t>
            </a:r>
          </a:p>
          <a:p>
            <a:pPr marL="171450" indent="-171450">
              <a:buFont typeface="Arial" panose="020B0604020202020204" pitchFamily="34" charset="0"/>
              <a:buChar char="•"/>
            </a:pPr>
            <a:r>
              <a:rPr lang="en-US" sz="1000" dirty="0">
                <a:solidFill>
                  <a:schemeClr val="tx1"/>
                </a:solidFill>
                <a:latin typeface="Verdana" panose="020B0604030504040204" pitchFamily="34" charset="0"/>
                <a:ea typeface="Verdana" panose="020B0604030504040204" pitchFamily="34" charset="0"/>
              </a:rPr>
              <a:t>Single Pallet Machine</a:t>
            </a:r>
          </a:p>
          <a:p>
            <a:pPr marL="171450" indent="-171450">
              <a:buFont typeface="Arial" panose="020B0604020202020204" pitchFamily="34" charset="0"/>
              <a:buChar char="•"/>
            </a:pPr>
            <a:r>
              <a:rPr lang="en-US" sz="1000" b="0" i="0" dirty="0" err="1">
                <a:solidFill>
                  <a:schemeClr val="tx1"/>
                </a:solidFill>
                <a:effectLst/>
                <a:latin typeface="Verdana" panose="020B0604030504040204" pitchFamily="34" charset="0"/>
                <a:ea typeface="Verdana" panose="020B0604030504040204" pitchFamily="34" charset="0"/>
              </a:rPr>
              <a:t>Travellers</a:t>
            </a:r>
            <a:endParaRPr lang="en-US" sz="1000" b="0" i="0" dirty="0">
              <a:solidFill>
                <a:schemeClr val="tx1"/>
              </a:solidFill>
              <a:effectLst/>
              <a:latin typeface="Verdana" panose="020B0604030504040204" pitchFamily="34" charset="0"/>
              <a:ea typeface="Verdana" panose="020B0604030504040204" pitchFamily="34" charset="0"/>
            </a:endParaRPr>
          </a:p>
          <a:p>
            <a:pPr marL="171450" indent="-171450">
              <a:buFont typeface="Arial" panose="020B0604020202020204" pitchFamily="34" charset="0"/>
              <a:buChar char="•"/>
            </a:pPr>
            <a:r>
              <a:rPr lang="en-US" sz="1000" dirty="0">
                <a:solidFill>
                  <a:schemeClr val="tx1"/>
                </a:solidFill>
                <a:latin typeface="Verdana" panose="020B0604030504040204" pitchFamily="34" charset="0"/>
                <a:ea typeface="Verdana" panose="020B0604030504040204" pitchFamily="34" charset="0"/>
              </a:rPr>
              <a:t>Single Pallet Plant</a:t>
            </a:r>
            <a:endParaRPr lang="en-US" sz="1000" b="0" i="0" dirty="0">
              <a:solidFill>
                <a:schemeClr val="tx1"/>
              </a:solidFill>
              <a:effectLst/>
              <a:latin typeface="Verdana" panose="020B0604030504040204" pitchFamily="34" charset="0"/>
              <a:ea typeface="Verdana" panose="020B0604030504040204" pitchFamily="34" charset="0"/>
            </a:endParaRPr>
          </a:p>
          <a:p>
            <a:endParaRPr lang="en-US" sz="1000" dirty="0">
              <a:solidFill>
                <a:schemeClr val="tx1"/>
              </a:solidFill>
              <a:latin typeface="Verdana" panose="020B0604030504040204" pitchFamily="34" charset="0"/>
              <a:ea typeface="Verdana" panose="020B0604030504040204" pitchFamily="34" charset="0"/>
              <a:cs typeface="Verdana" panose="020B0604030504040204" pitchFamily="34" charset="0"/>
            </a:endParaRPr>
          </a:p>
        </p:txBody>
      </p:sp>
      <p:sp>
        <p:nvSpPr>
          <p:cNvPr id="19" name="Rectangle 18">
            <a:extLst>
              <a:ext uri="{FF2B5EF4-FFF2-40B4-BE49-F238E27FC236}">
                <a16:creationId xmlns:a16="http://schemas.microsoft.com/office/drawing/2014/main" id="{D22A39F4-0A49-45D3-933A-D5B0D8BACE04}"/>
              </a:ext>
            </a:extLst>
          </p:cNvPr>
          <p:cNvSpPr/>
          <p:nvPr/>
        </p:nvSpPr>
        <p:spPr>
          <a:xfrm>
            <a:off x="5456191" y="3544317"/>
            <a:ext cx="4194169" cy="13886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50000"/>
              </a:lnSpc>
            </a:pPr>
            <a:r>
              <a:rPr lang="en-US" sz="1000" b="1"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Key Competitors:</a:t>
            </a:r>
            <a:endParaRPr lang="en-US" sz="10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endParaRPr>
          </a:p>
          <a:p>
            <a:pPr marL="96441" indent="-96441" algn="just">
              <a:buFont typeface="Arial" panose="020B0604020202020204" pitchFamily="34" charset="0"/>
              <a:buChar char="•"/>
            </a:pPr>
            <a:r>
              <a:rPr lang="en-IN" sz="10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Masa Henke</a:t>
            </a:r>
          </a:p>
          <a:p>
            <a:pPr marL="96441" indent="-96441" algn="just">
              <a:buFont typeface="Arial" panose="020B0604020202020204" pitchFamily="34" charset="0"/>
              <a:buChar char="•"/>
            </a:pPr>
            <a:r>
              <a:rPr lang="en-US" sz="10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Wehrhahn</a:t>
            </a:r>
          </a:p>
          <a:p>
            <a:pPr marL="96441" indent="-96441" algn="just">
              <a:buFont typeface="Arial" panose="020B0604020202020204" pitchFamily="34" charset="0"/>
              <a:buChar char="•"/>
            </a:pPr>
            <a:r>
              <a:rPr lang="en-US" sz="10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Hess AAC</a:t>
            </a:r>
          </a:p>
          <a:p>
            <a:pPr marL="96441" indent="-96441" algn="just">
              <a:buFont typeface="Arial" panose="020B0604020202020204" pitchFamily="34" charset="0"/>
              <a:buChar char="•"/>
            </a:pPr>
            <a:r>
              <a:rPr lang="en-IN" sz="1000" dirty="0" err="1">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Aircrete</a:t>
            </a:r>
            <a:endParaRPr lang="en-US" sz="10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endParaRPr>
          </a:p>
        </p:txBody>
      </p:sp>
      <p:pic>
        <p:nvPicPr>
          <p:cNvPr id="3074" name="Picture 2" descr="ZENITH Maschinenfabrik GmbH | LinkedIn">
            <a:extLst>
              <a:ext uri="{FF2B5EF4-FFF2-40B4-BE49-F238E27FC236}">
                <a16:creationId xmlns:a16="http://schemas.microsoft.com/office/drawing/2014/main" id="{04E1BE4A-F140-4EE3-913B-249B280676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9784" y="674260"/>
            <a:ext cx="2567416" cy="783219"/>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520263A4-7B5A-4079-A79D-F8BBC175C76D}"/>
              </a:ext>
            </a:extLst>
          </p:cNvPr>
          <p:cNvSpPr txBox="1"/>
          <p:nvPr/>
        </p:nvSpPr>
        <p:spPr>
          <a:xfrm>
            <a:off x="5291360" y="5389668"/>
            <a:ext cx="3303999" cy="984565"/>
          </a:xfrm>
          <a:prstGeom prst="rect">
            <a:avLst/>
          </a:prstGeom>
          <a:noFill/>
        </p:spPr>
        <p:txBody>
          <a:bodyPr wrap="square">
            <a:spAutoFit/>
          </a:bodyPr>
          <a:lstStyle/>
          <a:p>
            <a:pPr marL="171450" indent="-171450" algn="just">
              <a:lnSpc>
                <a:spcPct val="150000"/>
              </a:lnSpc>
              <a:buFont typeface="Wingdings" panose="05000000000000000000" pitchFamily="2" charset="2"/>
              <a:buChar char="q"/>
            </a:pPr>
            <a:r>
              <a:rPr lang="en-US" sz="1000" b="1" dirty="0">
                <a:solidFill>
                  <a:schemeClr val="tx1"/>
                </a:solidFill>
                <a:latin typeface="Verdana" panose="020B0604030504040204" pitchFamily="34" charset="0"/>
                <a:ea typeface="Verdana" panose="020B0604030504040204" pitchFamily="34" charset="0"/>
                <a:cs typeface="Verdana" panose="020B0604030504040204" pitchFamily="34" charset="0"/>
              </a:rPr>
              <a:t>Year of Establishment</a:t>
            </a:r>
            <a:r>
              <a:rPr lang="en-US" sz="1000" dirty="0">
                <a:solidFill>
                  <a:schemeClr val="tx1"/>
                </a:solidFill>
                <a:latin typeface="Verdana" panose="020B0604030504040204" pitchFamily="34" charset="0"/>
                <a:ea typeface="Verdana" panose="020B0604030504040204" pitchFamily="34" charset="0"/>
                <a:cs typeface="Verdana" panose="020B0604030504040204" pitchFamily="34" charset="0"/>
              </a:rPr>
              <a:t>: 2014</a:t>
            </a:r>
            <a:endParaRPr lang="en-US" sz="1000" b="1" dirty="0">
              <a:solidFill>
                <a:schemeClr val="tx1"/>
              </a:solidFill>
              <a:latin typeface="Verdana" panose="020B0604030504040204" pitchFamily="34" charset="0"/>
              <a:ea typeface="Verdana" panose="020B0604030504040204" pitchFamily="34" charset="0"/>
              <a:cs typeface="Verdana" panose="020B0604030504040204" pitchFamily="34" charset="0"/>
            </a:endParaRPr>
          </a:p>
          <a:p>
            <a:pPr marL="228600" indent="-228600" algn="just">
              <a:lnSpc>
                <a:spcPct val="150000"/>
              </a:lnSpc>
              <a:buFont typeface="Wingdings" panose="05000000000000000000" pitchFamily="2" charset="2"/>
              <a:buChar char="q"/>
            </a:pPr>
            <a:r>
              <a:rPr lang="en-US" sz="1000" b="1" dirty="0">
                <a:solidFill>
                  <a:schemeClr val="tx1"/>
                </a:solidFill>
                <a:latin typeface="Verdana" panose="020B0604030504040204" pitchFamily="34" charset="0"/>
                <a:ea typeface="Verdana" panose="020B0604030504040204" pitchFamily="34" charset="0"/>
                <a:cs typeface="Verdana" panose="020B0604030504040204" pitchFamily="34" charset="0"/>
              </a:rPr>
              <a:t>Total Number of Employees (2020)</a:t>
            </a:r>
            <a:r>
              <a:rPr lang="en-US" sz="1000" dirty="0">
                <a:solidFill>
                  <a:schemeClr val="tx1"/>
                </a:solidFill>
                <a:latin typeface="Verdana" panose="020B0604030504040204" pitchFamily="34" charset="0"/>
                <a:ea typeface="Verdana" panose="020B0604030504040204" pitchFamily="34" charset="0"/>
                <a:cs typeface="Verdana" panose="020B0604030504040204" pitchFamily="34" charset="0"/>
              </a:rPr>
              <a:t>: 120</a:t>
            </a:r>
          </a:p>
          <a:p>
            <a:pPr marL="228600" indent="-228600" algn="just">
              <a:lnSpc>
                <a:spcPct val="150000"/>
              </a:lnSpc>
              <a:buFont typeface="Wingdings" panose="05000000000000000000" pitchFamily="2" charset="2"/>
              <a:buChar char="q"/>
            </a:pPr>
            <a:r>
              <a:rPr lang="en-US" sz="1000" b="1" dirty="0">
                <a:solidFill>
                  <a:schemeClr val="tx1"/>
                </a:solidFill>
                <a:latin typeface="Verdana" panose="020B0604030504040204" pitchFamily="34" charset="0"/>
                <a:ea typeface="Verdana" panose="020B0604030504040204" pitchFamily="34" charset="0"/>
                <a:cs typeface="Verdana" panose="020B0604030504040204" pitchFamily="34" charset="0"/>
              </a:rPr>
              <a:t>Total Revenues (2021) –  29.72 Million USD</a:t>
            </a:r>
          </a:p>
        </p:txBody>
      </p:sp>
    </p:spTree>
    <p:extLst>
      <p:ext uri="{BB962C8B-B14F-4D97-AF65-F5344CB8AC3E}">
        <p14:creationId xmlns:p14="http://schemas.microsoft.com/office/powerpoint/2010/main" val="382340965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4898CD61-1053-4130-A45C-31824FC1846F}"/>
              </a:ext>
            </a:extLst>
          </p:cNvPr>
          <p:cNvSpPr/>
          <p:nvPr/>
        </p:nvSpPr>
        <p:spPr>
          <a:xfrm>
            <a:off x="0" y="676939"/>
            <a:ext cx="9144000" cy="46131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FB20E5FD-918C-4701-9890-3A2D64325807}"/>
              </a:ext>
            </a:extLst>
          </p:cNvPr>
          <p:cNvGrpSpPr/>
          <p:nvPr/>
        </p:nvGrpSpPr>
        <p:grpSpPr>
          <a:xfrm>
            <a:off x="711711" y="1266329"/>
            <a:ext cx="3508830" cy="476658"/>
            <a:chOff x="1980039" y="791039"/>
            <a:chExt cx="8514600" cy="461311"/>
          </a:xfrm>
          <a:noFill/>
        </p:grpSpPr>
        <p:sp>
          <p:nvSpPr>
            <p:cNvPr id="24" name="Rectangle 2">
              <a:extLst>
                <a:ext uri="{FF2B5EF4-FFF2-40B4-BE49-F238E27FC236}">
                  <a16:creationId xmlns:a16="http://schemas.microsoft.com/office/drawing/2014/main" id="{FFEEB91A-6063-42D9-A88F-204246F0BA8C}"/>
                </a:ext>
              </a:extLst>
            </p:cNvPr>
            <p:cNvSpPr/>
            <p:nvPr/>
          </p:nvSpPr>
          <p:spPr>
            <a:xfrm>
              <a:off x="1980039" y="791039"/>
              <a:ext cx="6857614" cy="461311"/>
            </a:xfrm>
            <a:custGeom>
              <a:avLst/>
              <a:gdLst>
                <a:gd name="connsiteX0" fmla="*/ 0 w 6857614"/>
                <a:gd name="connsiteY0" fmla="*/ 0 h 668740"/>
                <a:gd name="connsiteX1" fmla="*/ 6857614 w 6857614"/>
                <a:gd name="connsiteY1" fmla="*/ 0 h 668740"/>
                <a:gd name="connsiteX2" fmla="*/ 6857614 w 6857614"/>
                <a:gd name="connsiteY2" fmla="*/ 668740 h 668740"/>
                <a:gd name="connsiteX3" fmla="*/ 0 w 6857614"/>
                <a:gd name="connsiteY3" fmla="*/ 668740 h 668740"/>
                <a:gd name="connsiteX4" fmla="*/ 0 w 6857614"/>
                <a:gd name="connsiteY4" fmla="*/ 0 h 668740"/>
                <a:gd name="connsiteX0" fmla="*/ 0 w 6857614"/>
                <a:gd name="connsiteY0" fmla="*/ 0 h 668740"/>
                <a:gd name="connsiteX1" fmla="*/ 6248014 w 6857614"/>
                <a:gd name="connsiteY1" fmla="*/ 0 h 668740"/>
                <a:gd name="connsiteX2" fmla="*/ 6857614 w 6857614"/>
                <a:gd name="connsiteY2" fmla="*/ 668740 h 668740"/>
                <a:gd name="connsiteX3" fmla="*/ 0 w 6857614"/>
                <a:gd name="connsiteY3" fmla="*/ 668740 h 668740"/>
                <a:gd name="connsiteX4" fmla="*/ 0 w 6857614"/>
                <a:gd name="connsiteY4" fmla="*/ 0 h 668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7614" h="668740">
                  <a:moveTo>
                    <a:pt x="0" y="0"/>
                  </a:moveTo>
                  <a:lnTo>
                    <a:pt x="6248014" y="0"/>
                  </a:lnTo>
                  <a:lnTo>
                    <a:pt x="6857614" y="668740"/>
                  </a:lnTo>
                  <a:lnTo>
                    <a:pt x="0" y="668740"/>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895350">
                <a:buSzPct val="120000"/>
                <a:defRPr/>
              </a:pPr>
              <a:r>
                <a:rPr lang="en-US" sz="1000" b="1" dirty="0">
                  <a:solidFill>
                    <a:schemeClr val="bg2">
                      <a:lumMod val="10000"/>
                    </a:schemeClr>
                  </a:solidFill>
                  <a:latin typeface="Open Sans" panose="020B0606030504020204" pitchFamily="34" charset="0"/>
                  <a:ea typeface="Open Sans" panose="020B0606030504020204" pitchFamily="34" charset="0"/>
                  <a:cs typeface="Open Sans" panose="020B0606030504020204" pitchFamily="34" charset="0"/>
                </a:rPr>
                <a:t>RECENT DEVELOPMENTS</a:t>
              </a:r>
            </a:p>
          </p:txBody>
        </p:sp>
        <p:cxnSp>
          <p:nvCxnSpPr>
            <p:cNvPr id="25" name="Straight Connector 24">
              <a:extLst>
                <a:ext uri="{FF2B5EF4-FFF2-40B4-BE49-F238E27FC236}">
                  <a16:creationId xmlns:a16="http://schemas.microsoft.com/office/drawing/2014/main" id="{8112992C-70C8-48CF-A43E-3FC1016528CD}"/>
                </a:ext>
              </a:extLst>
            </p:cNvPr>
            <p:cNvCxnSpPr>
              <a:cxnSpLocks/>
              <a:stCxn id="24" idx="3"/>
            </p:cNvCxnSpPr>
            <p:nvPr/>
          </p:nvCxnSpPr>
          <p:spPr>
            <a:xfrm>
              <a:off x="1980039" y="1252350"/>
              <a:ext cx="8514600" cy="0"/>
            </a:xfrm>
            <a:prstGeom prst="line">
              <a:avLst/>
            </a:prstGeom>
            <a:grpFill/>
            <a:ln w="28575">
              <a:noFill/>
            </a:ln>
          </p:spPr>
          <p:style>
            <a:lnRef idx="1">
              <a:schemeClr val="accent1"/>
            </a:lnRef>
            <a:fillRef idx="0">
              <a:schemeClr val="accent1"/>
            </a:fillRef>
            <a:effectRef idx="0">
              <a:schemeClr val="accent1"/>
            </a:effectRef>
            <a:fontRef idx="minor">
              <a:schemeClr val="tx1"/>
            </a:fontRef>
          </p:style>
        </p:cxnSp>
      </p:grpSp>
      <p:grpSp>
        <p:nvGrpSpPr>
          <p:cNvPr id="26" name="Group 25">
            <a:extLst>
              <a:ext uri="{FF2B5EF4-FFF2-40B4-BE49-F238E27FC236}">
                <a16:creationId xmlns:a16="http://schemas.microsoft.com/office/drawing/2014/main" id="{8A37CA20-DBB6-4AEB-BFC6-F0E41923D069}"/>
              </a:ext>
            </a:extLst>
          </p:cNvPr>
          <p:cNvGrpSpPr/>
          <p:nvPr/>
        </p:nvGrpSpPr>
        <p:grpSpPr>
          <a:xfrm>
            <a:off x="4965077" y="1301583"/>
            <a:ext cx="3508830" cy="476658"/>
            <a:chOff x="710064" y="854169"/>
            <a:chExt cx="8514600" cy="461311"/>
          </a:xfrm>
          <a:noFill/>
        </p:grpSpPr>
        <p:sp>
          <p:nvSpPr>
            <p:cNvPr id="27" name="Rectangle 2">
              <a:extLst>
                <a:ext uri="{FF2B5EF4-FFF2-40B4-BE49-F238E27FC236}">
                  <a16:creationId xmlns:a16="http://schemas.microsoft.com/office/drawing/2014/main" id="{623BDA86-9340-47F2-B9BC-F4C80D61A1C9}"/>
                </a:ext>
              </a:extLst>
            </p:cNvPr>
            <p:cNvSpPr/>
            <p:nvPr/>
          </p:nvSpPr>
          <p:spPr>
            <a:xfrm>
              <a:off x="710064" y="854169"/>
              <a:ext cx="6857614" cy="461311"/>
            </a:xfrm>
            <a:custGeom>
              <a:avLst/>
              <a:gdLst>
                <a:gd name="connsiteX0" fmla="*/ 0 w 6857614"/>
                <a:gd name="connsiteY0" fmla="*/ 0 h 668740"/>
                <a:gd name="connsiteX1" fmla="*/ 6857614 w 6857614"/>
                <a:gd name="connsiteY1" fmla="*/ 0 h 668740"/>
                <a:gd name="connsiteX2" fmla="*/ 6857614 w 6857614"/>
                <a:gd name="connsiteY2" fmla="*/ 668740 h 668740"/>
                <a:gd name="connsiteX3" fmla="*/ 0 w 6857614"/>
                <a:gd name="connsiteY3" fmla="*/ 668740 h 668740"/>
                <a:gd name="connsiteX4" fmla="*/ 0 w 6857614"/>
                <a:gd name="connsiteY4" fmla="*/ 0 h 668740"/>
                <a:gd name="connsiteX0" fmla="*/ 0 w 6857614"/>
                <a:gd name="connsiteY0" fmla="*/ 0 h 668740"/>
                <a:gd name="connsiteX1" fmla="*/ 6248014 w 6857614"/>
                <a:gd name="connsiteY1" fmla="*/ 0 h 668740"/>
                <a:gd name="connsiteX2" fmla="*/ 6857614 w 6857614"/>
                <a:gd name="connsiteY2" fmla="*/ 668740 h 668740"/>
                <a:gd name="connsiteX3" fmla="*/ 0 w 6857614"/>
                <a:gd name="connsiteY3" fmla="*/ 668740 h 668740"/>
                <a:gd name="connsiteX4" fmla="*/ 0 w 6857614"/>
                <a:gd name="connsiteY4" fmla="*/ 0 h 668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7614" h="668740">
                  <a:moveTo>
                    <a:pt x="0" y="0"/>
                  </a:moveTo>
                  <a:lnTo>
                    <a:pt x="6248014" y="0"/>
                  </a:lnTo>
                  <a:lnTo>
                    <a:pt x="6857614" y="668740"/>
                  </a:lnTo>
                  <a:lnTo>
                    <a:pt x="0" y="668740"/>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895350">
                <a:buSzPct val="120000"/>
                <a:defRPr/>
              </a:pPr>
              <a:r>
                <a:rPr lang="en-US" sz="1000" b="1" dirty="0">
                  <a:solidFill>
                    <a:schemeClr val="bg2">
                      <a:lumMod val="10000"/>
                    </a:schemeClr>
                  </a:solidFill>
                  <a:latin typeface="Open Sans" panose="020B0606030504020204" pitchFamily="34" charset="0"/>
                  <a:ea typeface="Open Sans" panose="020B0606030504020204" pitchFamily="34" charset="0"/>
                  <a:cs typeface="Open Sans" panose="020B0606030504020204" pitchFamily="34" charset="0"/>
                </a:rPr>
                <a:t>GROWTH STRATEGIES</a:t>
              </a:r>
            </a:p>
          </p:txBody>
        </p:sp>
        <p:cxnSp>
          <p:nvCxnSpPr>
            <p:cNvPr id="28" name="Straight Connector 27">
              <a:extLst>
                <a:ext uri="{FF2B5EF4-FFF2-40B4-BE49-F238E27FC236}">
                  <a16:creationId xmlns:a16="http://schemas.microsoft.com/office/drawing/2014/main" id="{9CAF89F1-1B55-4DA8-92FC-D61F3D9B90C9}"/>
                </a:ext>
              </a:extLst>
            </p:cNvPr>
            <p:cNvCxnSpPr>
              <a:cxnSpLocks/>
              <a:stCxn id="27" idx="3"/>
            </p:cNvCxnSpPr>
            <p:nvPr/>
          </p:nvCxnSpPr>
          <p:spPr>
            <a:xfrm>
              <a:off x="710064" y="1315480"/>
              <a:ext cx="8514600" cy="0"/>
            </a:xfrm>
            <a:prstGeom prst="line">
              <a:avLst/>
            </a:prstGeom>
            <a:grpFill/>
            <a:ln w="28575">
              <a:noFill/>
            </a:ln>
          </p:spPr>
          <p:style>
            <a:lnRef idx="1">
              <a:schemeClr val="accent1"/>
            </a:lnRef>
            <a:fillRef idx="0">
              <a:schemeClr val="accent1"/>
            </a:fillRef>
            <a:effectRef idx="0">
              <a:schemeClr val="accent1"/>
            </a:effectRef>
            <a:fontRef idx="minor">
              <a:schemeClr val="tx1"/>
            </a:fontRef>
          </p:style>
        </p:cxnSp>
      </p:grpSp>
      <p:sp>
        <p:nvSpPr>
          <p:cNvPr id="14" name="Rectangle 13">
            <a:extLst>
              <a:ext uri="{FF2B5EF4-FFF2-40B4-BE49-F238E27FC236}">
                <a16:creationId xmlns:a16="http://schemas.microsoft.com/office/drawing/2014/main" id="{3AC4771F-1816-47FB-8BC2-B6BFBE91AB69}"/>
              </a:ext>
            </a:extLst>
          </p:cNvPr>
          <p:cNvSpPr/>
          <p:nvPr/>
        </p:nvSpPr>
        <p:spPr>
          <a:xfrm>
            <a:off x="277037" y="1639487"/>
            <a:ext cx="3501367" cy="318430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1450" indent="-171450" algn="just">
              <a:lnSpc>
                <a:spcPct val="150000"/>
              </a:lnSpc>
              <a:buFont typeface="Wingdings" panose="05000000000000000000" pitchFamily="2" charset="2"/>
              <a:buChar char="§"/>
            </a:pPr>
            <a:r>
              <a:rPr lang="en-US" sz="1000" dirty="0">
                <a:solidFill>
                  <a:schemeClr val="tx1"/>
                </a:solidFill>
                <a:latin typeface="Verdana" panose="020B0604030504040204" pitchFamily="34" charset="0"/>
                <a:ea typeface="Verdana" panose="020B0604030504040204" pitchFamily="34" charset="0"/>
              </a:rPr>
              <a:t>Despite of Covid 19 Pandemic, production lines at Zenith </a:t>
            </a:r>
            <a:r>
              <a:rPr lang="en-US" sz="1000" dirty="0" err="1">
                <a:solidFill>
                  <a:schemeClr val="tx1"/>
                </a:solidFill>
                <a:latin typeface="Verdana" panose="020B0604030504040204" pitchFamily="34" charset="0"/>
                <a:ea typeface="Verdana" panose="020B0604030504040204" pitchFamily="34" charset="0"/>
              </a:rPr>
              <a:t>Maschinenfabrik</a:t>
            </a:r>
            <a:r>
              <a:rPr lang="en-US" sz="1000" dirty="0">
                <a:solidFill>
                  <a:schemeClr val="tx1"/>
                </a:solidFill>
                <a:latin typeface="Verdana" panose="020B0604030504040204" pitchFamily="34" charset="0"/>
                <a:ea typeface="Verdana" panose="020B0604030504040204" pitchFamily="34" charset="0"/>
              </a:rPr>
              <a:t> in </a:t>
            </a:r>
            <a:r>
              <a:rPr lang="en-US" sz="1000" dirty="0" err="1">
                <a:solidFill>
                  <a:schemeClr val="tx1"/>
                </a:solidFill>
                <a:latin typeface="Verdana" panose="020B0604030504040204" pitchFamily="34" charset="0"/>
                <a:ea typeface="Verdana" panose="020B0604030504040204" pitchFamily="34" charset="0"/>
              </a:rPr>
              <a:t>Neunkirchan</a:t>
            </a:r>
            <a:r>
              <a:rPr lang="en-US" sz="1000" dirty="0">
                <a:solidFill>
                  <a:schemeClr val="tx1"/>
                </a:solidFill>
                <a:latin typeface="Verdana" panose="020B0604030504040204" pitchFamily="34" charset="0"/>
                <a:ea typeface="Verdana" panose="020B0604030504040204" pitchFamily="34" charset="0"/>
              </a:rPr>
              <a:t> ran at full speed &amp; did good business deals like </a:t>
            </a:r>
          </a:p>
          <a:p>
            <a:pPr algn="just">
              <a:lnSpc>
                <a:spcPct val="150000"/>
              </a:lnSpc>
            </a:pPr>
            <a:endParaRPr lang="en-US" sz="1000" dirty="0">
              <a:solidFill>
                <a:schemeClr val="tx1"/>
              </a:solidFill>
              <a:latin typeface="Verdana" panose="020B0604030504040204" pitchFamily="34" charset="0"/>
              <a:ea typeface="Verdana" panose="020B0604030504040204" pitchFamily="34" charset="0"/>
            </a:endParaRPr>
          </a:p>
          <a:p>
            <a:pPr marL="171450" indent="-171450" algn="just">
              <a:lnSpc>
                <a:spcPct val="150000"/>
              </a:lnSpc>
              <a:buFont typeface="Arial" panose="020B0604020202020204" pitchFamily="34" charset="0"/>
              <a:buChar char="•"/>
            </a:pPr>
            <a:r>
              <a:rPr lang="en-US" sz="1000" dirty="0">
                <a:solidFill>
                  <a:schemeClr val="tx1"/>
                </a:solidFill>
                <a:latin typeface="Verdana" panose="020B0604030504040204" pitchFamily="34" charset="0"/>
                <a:ea typeface="Verdana" panose="020B0604030504040204" pitchFamily="34" charset="0"/>
              </a:rPr>
              <a:t>Replaced stationary Zenith 844 multilayer machine had been in operation for 38 years with new </a:t>
            </a:r>
            <a:r>
              <a:rPr lang="en-US" sz="1000" dirty="0" err="1">
                <a:solidFill>
                  <a:schemeClr val="tx1"/>
                </a:solidFill>
                <a:latin typeface="Verdana" panose="020B0604030504040204" pitchFamily="34" charset="0"/>
                <a:ea typeface="Verdana" panose="020B0604030504040204" pitchFamily="34" charset="0"/>
              </a:rPr>
              <a:t>Statoney</a:t>
            </a:r>
            <a:r>
              <a:rPr lang="en-US" sz="1000" dirty="0">
                <a:solidFill>
                  <a:schemeClr val="tx1"/>
                </a:solidFill>
                <a:latin typeface="Verdana" panose="020B0604030504040204" pitchFamily="34" charset="0"/>
                <a:ea typeface="Verdana" panose="020B0604030504040204" pitchFamily="34" charset="0"/>
              </a:rPr>
              <a:t> multilayer Machine at </a:t>
            </a:r>
            <a:r>
              <a:rPr lang="en-IN" sz="1000" dirty="0" err="1">
                <a:solidFill>
                  <a:schemeClr val="tx1"/>
                </a:solidFill>
                <a:latin typeface="Verdana" panose="020B0604030504040204" pitchFamily="34" charset="0"/>
                <a:ea typeface="Verdana" panose="020B0604030504040204" pitchFamily="34" charset="0"/>
              </a:rPr>
              <a:t>Betonwerk</a:t>
            </a:r>
            <a:r>
              <a:rPr lang="en-IN" sz="1000" dirty="0">
                <a:solidFill>
                  <a:schemeClr val="tx1"/>
                </a:solidFill>
                <a:latin typeface="Verdana" panose="020B0604030504040204" pitchFamily="34" charset="0"/>
                <a:ea typeface="Verdana" panose="020B0604030504040204" pitchFamily="34" charset="0"/>
              </a:rPr>
              <a:t> Strauch </a:t>
            </a:r>
            <a:r>
              <a:rPr lang="en-US" sz="1000" dirty="0">
                <a:solidFill>
                  <a:schemeClr val="tx1"/>
                </a:solidFill>
                <a:latin typeface="Verdana" panose="020B0604030504040204" pitchFamily="34" charset="0"/>
                <a:ea typeface="Verdana" panose="020B0604030504040204" pitchFamily="34" charset="0"/>
              </a:rPr>
              <a:t>.</a:t>
            </a:r>
          </a:p>
          <a:p>
            <a:pPr marL="171450" indent="-171450" algn="just">
              <a:lnSpc>
                <a:spcPct val="150000"/>
              </a:lnSpc>
              <a:buFont typeface="Arial" panose="020B0604020202020204" pitchFamily="34" charset="0"/>
              <a:buChar char="•"/>
            </a:pPr>
            <a:r>
              <a:rPr lang="en-US" sz="1000" dirty="0">
                <a:solidFill>
                  <a:schemeClr val="tx1"/>
                </a:solidFill>
                <a:latin typeface="Verdana" panose="020B0604030504040204" pitchFamily="34" charset="0"/>
                <a:ea typeface="Verdana" panose="020B0604030504040204" pitchFamily="34" charset="0"/>
              </a:rPr>
              <a:t>Zenith </a:t>
            </a:r>
            <a:r>
              <a:rPr lang="en-US" sz="1000" dirty="0" err="1">
                <a:solidFill>
                  <a:schemeClr val="tx1"/>
                </a:solidFill>
                <a:latin typeface="Verdana" panose="020B0604030504040204" pitchFamily="34" charset="0"/>
                <a:ea typeface="Verdana" panose="020B0604030504040204" pitchFamily="34" charset="0"/>
              </a:rPr>
              <a:t>Maschinenfabrik</a:t>
            </a:r>
            <a:r>
              <a:rPr lang="en-US" sz="1000" dirty="0">
                <a:solidFill>
                  <a:schemeClr val="tx1"/>
                </a:solidFill>
                <a:latin typeface="Verdana" panose="020B0604030504040204" pitchFamily="34" charset="0"/>
                <a:ea typeface="Verdana" panose="020B0604030504040204" pitchFamily="34" charset="0"/>
              </a:rPr>
              <a:t> from Neunkirchen has accepted an order from the Toguna Group to set up a Zenith 1500-2 high- performance single pallet machine in Bamako</a:t>
            </a:r>
          </a:p>
          <a:p>
            <a:pPr marL="171450" indent="-171450" algn="just">
              <a:lnSpc>
                <a:spcPct val="150000"/>
              </a:lnSpc>
              <a:buFont typeface="Arial" panose="020B0604020202020204" pitchFamily="34" charset="0"/>
              <a:buChar char="•"/>
            </a:pPr>
            <a:r>
              <a:rPr lang="en-US" sz="1000" b="0" i="0" dirty="0">
                <a:solidFill>
                  <a:srgbClr val="002D59"/>
                </a:solidFill>
                <a:effectLst/>
                <a:latin typeface="Montserrat" panose="00000500000000000000" pitchFamily="2" charset="0"/>
              </a:rPr>
              <a:t>.</a:t>
            </a:r>
            <a:endParaRPr lang="en-US" sz="1000" dirty="0">
              <a:solidFill>
                <a:schemeClr val="tx1"/>
              </a:solidFill>
              <a:latin typeface="Verdana" panose="020B0604030504040204" pitchFamily="34" charset="0"/>
              <a:ea typeface="Verdana" panose="020B0604030504040204" pitchFamily="34" charset="0"/>
            </a:endParaRPr>
          </a:p>
          <a:p>
            <a:pPr algn="just">
              <a:lnSpc>
                <a:spcPct val="150000"/>
              </a:lnSpc>
            </a:pPr>
            <a:endParaRPr lang="en-US" sz="1000" dirty="0">
              <a:solidFill>
                <a:schemeClr val="tx1"/>
              </a:solidFill>
              <a:latin typeface="Verdana" panose="020B0604030504040204" pitchFamily="34" charset="0"/>
              <a:ea typeface="Verdana" panose="020B0604030504040204" pitchFamily="34" charset="0"/>
              <a:cs typeface="Verdana" panose="020B0604030504040204" pitchFamily="34" charset="0"/>
            </a:endParaRPr>
          </a:p>
          <a:p>
            <a:pPr algn="just">
              <a:lnSpc>
                <a:spcPct val="150000"/>
              </a:lnSpc>
            </a:pPr>
            <a:endParaRPr lang="en-US" sz="1000" dirty="0">
              <a:solidFill>
                <a:schemeClr val="tx1"/>
              </a:solidFill>
              <a:latin typeface="Verdana" panose="020B0604030504040204" pitchFamily="34" charset="0"/>
              <a:ea typeface="Verdana" panose="020B0604030504040204" pitchFamily="34" charset="0"/>
              <a:cs typeface="Verdana" panose="020B0604030504040204" pitchFamily="34" charset="0"/>
            </a:endParaRPr>
          </a:p>
        </p:txBody>
      </p:sp>
      <p:sp>
        <p:nvSpPr>
          <p:cNvPr id="15" name="Rectangle 14">
            <a:extLst>
              <a:ext uri="{FF2B5EF4-FFF2-40B4-BE49-F238E27FC236}">
                <a16:creationId xmlns:a16="http://schemas.microsoft.com/office/drawing/2014/main" id="{14496D0B-E3D8-4824-9321-D2E74BC87276}"/>
              </a:ext>
            </a:extLst>
          </p:cNvPr>
          <p:cNvSpPr/>
          <p:nvPr/>
        </p:nvSpPr>
        <p:spPr>
          <a:xfrm>
            <a:off x="4959034" y="1766472"/>
            <a:ext cx="3837946" cy="30573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1450" indent="-171450" algn="just">
              <a:lnSpc>
                <a:spcPct val="150000"/>
              </a:lnSpc>
              <a:buFont typeface="Arial" panose="020B0604020202020204" pitchFamily="34" charset="0"/>
              <a:buChar char="•"/>
            </a:pPr>
            <a:r>
              <a:rPr lang="en-US" sz="1000" dirty="0">
                <a:solidFill>
                  <a:schemeClr val="tx1"/>
                </a:solidFill>
                <a:latin typeface="Verdana" panose="020B0604030504040204" pitchFamily="34" charset="0"/>
                <a:ea typeface="Verdana" panose="020B0604030504040204" pitchFamily="34" charset="0"/>
                <a:cs typeface="Verdana" panose="020B0604030504040204" pitchFamily="34" charset="0"/>
              </a:rPr>
              <a:t>Zenith </a:t>
            </a:r>
            <a:r>
              <a:rPr lang="en-US" sz="1000" dirty="0" err="1">
                <a:solidFill>
                  <a:schemeClr val="tx1"/>
                </a:solidFill>
                <a:latin typeface="Verdana" panose="020B0604030504040204" pitchFamily="34" charset="0"/>
                <a:ea typeface="Verdana" panose="020B0604030504040204" pitchFamily="34" charset="0"/>
                <a:cs typeface="Verdana" panose="020B0604030504040204" pitchFamily="34" charset="0"/>
              </a:rPr>
              <a:t>Maschinenfabrik</a:t>
            </a:r>
            <a:r>
              <a:rPr lang="en-US" sz="1000" dirty="0">
                <a:solidFill>
                  <a:schemeClr val="tx1"/>
                </a:solidFill>
                <a:latin typeface="Verdana" panose="020B0604030504040204" pitchFamily="34" charset="0"/>
                <a:ea typeface="Verdana" panose="020B0604030504040204" pitchFamily="34" charset="0"/>
                <a:cs typeface="Verdana" panose="020B0604030504040204" pitchFamily="34" charset="0"/>
              </a:rPr>
              <a:t> focus on providing the customer centric product &amp; service.</a:t>
            </a:r>
          </a:p>
          <a:p>
            <a:pPr marL="171450" indent="-171450" algn="just">
              <a:lnSpc>
                <a:spcPct val="150000"/>
              </a:lnSpc>
              <a:buFont typeface="Arial" panose="020B0604020202020204" pitchFamily="34" charset="0"/>
              <a:buChar char="•"/>
            </a:pPr>
            <a:r>
              <a:rPr lang="en-US" sz="1000" dirty="0">
                <a:solidFill>
                  <a:schemeClr val="tx1"/>
                </a:solidFill>
                <a:latin typeface="Verdana" panose="020B0604030504040204" pitchFamily="34" charset="0"/>
                <a:ea typeface="Verdana" panose="020B0604030504040204" pitchFamily="34" charset="0"/>
                <a:cs typeface="Verdana" panose="020B0604030504040204" pitchFamily="34" charset="0"/>
              </a:rPr>
              <a:t>From last 6 decades The company are focusing on the R&amp;D of non pallet block machine and today Zenith has become the worldwide leader in non pallet block machine manufacturing industry.</a:t>
            </a:r>
          </a:p>
          <a:p>
            <a:pPr marL="171450" indent="-171450" algn="just">
              <a:lnSpc>
                <a:spcPct val="150000"/>
              </a:lnSpc>
              <a:buFont typeface="Arial" panose="020B0604020202020204" pitchFamily="34" charset="0"/>
              <a:buChar char="•"/>
            </a:pPr>
            <a:r>
              <a:rPr lang="en-US" sz="1000" dirty="0">
                <a:solidFill>
                  <a:schemeClr val="tx1"/>
                </a:solidFill>
                <a:latin typeface="Verdana" panose="020B0604030504040204" pitchFamily="34" charset="0"/>
                <a:ea typeface="Verdana" panose="020B0604030504040204" pitchFamily="34" charset="0"/>
                <a:cs typeface="Verdana" panose="020B0604030504040204" pitchFamily="34" charset="0"/>
              </a:rPr>
              <a:t>Having good product portfolio &amp; lot of experience makes them one of the pioneer in this industry, this includes around 8000 customer believe in the Zenith product.</a:t>
            </a:r>
          </a:p>
          <a:p>
            <a:pPr marL="171450" indent="-171450" algn="just">
              <a:lnSpc>
                <a:spcPct val="150000"/>
              </a:lnSpc>
              <a:buFont typeface="Arial" panose="020B0604020202020204" pitchFamily="34" charset="0"/>
              <a:buChar char="•"/>
            </a:pPr>
            <a:endParaRPr lang="en-US" sz="1000" dirty="0">
              <a:solidFill>
                <a:schemeClr val="tx1"/>
              </a:solidFill>
              <a:latin typeface="Verdana" panose="020B0604030504040204" pitchFamily="34" charset="0"/>
              <a:ea typeface="Verdana" panose="020B0604030504040204" pitchFamily="34" charset="0"/>
              <a:cs typeface="Verdana" panose="020B0604030504040204" pitchFamily="34" charset="0"/>
            </a:endParaRPr>
          </a:p>
          <a:p>
            <a:pPr marL="171450" indent="-171450" algn="just">
              <a:lnSpc>
                <a:spcPct val="150000"/>
              </a:lnSpc>
              <a:buFont typeface="Arial" panose="020B0604020202020204" pitchFamily="34" charset="0"/>
              <a:buChar char="•"/>
            </a:pPr>
            <a:endParaRPr lang="en-US" sz="1000" dirty="0">
              <a:solidFill>
                <a:schemeClr val="tx1"/>
              </a:solidFill>
              <a:latin typeface="Verdana" panose="020B0604030504040204" pitchFamily="34" charset="0"/>
              <a:ea typeface="Verdana" panose="020B0604030504040204" pitchFamily="34" charset="0"/>
              <a:cs typeface="Verdana" panose="020B0604030504040204" pitchFamily="34" charset="0"/>
            </a:endParaRPr>
          </a:p>
        </p:txBody>
      </p:sp>
      <p:sp>
        <p:nvSpPr>
          <p:cNvPr id="38" name="Text Placeholder 3">
            <a:extLst>
              <a:ext uri="{FF2B5EF4-FFF2-40B4-BE49-F238E27FC236}">
                <a16:creationId xmlns:a16="http://schemas.microsoft.com/office/drawing/2014/main" id="{EA62A440-79BE-4A4D-9072-C8AD87B6D4F0}"/>
              </a:ext>
            </a:extLst>
          </p:cNvPr>
          <p:cNvSpPr>
            <a:spLocks noGrp="1"/>
          </p:cNvSpPr>
          <p:nvPr>
            <p:ph type="body" sz="quarter" idx="14"/>
          </p:nvPr>
        </p:nvSpPr>
        <p:spPr/>
        <p:txBody>
          <a:bodyPr>
            <a:normAutofit lnSpcReduction="10000"/>
          </a:bodyPr>
          <a:lstStyle/>
          <a:p>
            <a:pPr>
              <a:spcBef>
                <a:spcPts val="0"/>
              </a:spcBef>
            </a:pPr>
            <a:r>
              <a:rPr lang="nb-NO" dirty="0">
                <a:solidFill>
                  <a:schemeClr val="tx1">
                    <a:lumMod val="85000"/>
                    <a:lumOff val="15000"/>
                  </a:schemeClr>
                </a:solidFill>
              </a:rPr>
              <a:t>Competitor Profile </a:t>
            </a:r>
            <a:br>
              <a:rPr lang="nb-NO" dirty="0">
                <a:solidFill>
                  <a:schemeClr val="tx1">
                    <a:lumMod val="85000"/>
                    <a:lumOff val="15000"/>
                  </a:schemeClr>
                </a:solidFill>
              </a:rPr>
            </a:br>
            <a:r>
              <a:rPr lang="en-IN" sz="1400" b="1" i="0" dirty="0">
                <a:effectLst/>
                <a:latin typeface="-apple-system"/>
              </a:rPr>
              <a:t>ZENITH </a:t>
            </a:r>
            <a:r>
              <a:rPr lang="en-IN" sz="1400" b="1" i="0" dirty="0" err="1">
                <a:effectLst/>
                <a:latin typeface="-apple-system"/>
              </a:rPr>
              <a:t>Maschinenfabrik</a:t>
            </a:r>
            <a:r>
              <a:rPr lang="en-IN" sz="1400" b="1" i="0" dirty="0">
                <a:effectLst/>
                <a:latin typeface="-apple-system"/>
              </a:rPr>
              <a:t> GmbH</a:t>
            </a:r>
          </a:p>
          <a:p>
            <a:pPr>
              <a:spcBef>
                <a:spcPts val="0"/>
              </a:spcBef>
            </a:pPr>
            <a:endParaRPr lang="nb-NO" sz="1200" b="0" dirty="0">
              <a:solidFill>
                <a:schemeClr val="tx1">
                  <a:lumMod val="85000"/>
                  <a:lumOff val="15000"/>
                </a:schemeClr>
              </a:solidFill>
            </a:endParaRPr>
          </a:p>
        </p:txBody>
      </p:sp>
      <p:pic>
        <p:nvPicPr>
          <p:cNvPr id="21" name="Picture 2" descr="ZENITH Maschinenfabrik GmbH | LinkedIn">
            <a:extLst>
              <a:ext uri="{FF2B5EF4-FFF2-40B4-BE49-F238E27FC236}">
                <a16:creationId xmlns:a16="http://schemas.microsoft.com/office/drawing/2014/main" id="{DED14C71-4184-43C4-8D61-36670DF73C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3883" y="641854"/>
            <a:ext cx="2567416" cy="7832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329403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 Placeholder 3">
            <a:extLst>
              <a:ext uri="{FF2B5EF4-FFF2-40B4-BE49-F238E27FC236}">
                <a16:creationId xmlns:a16="http://schemas.microsoft.com/office/drawing/2014/main" id="{4361833B-334D-4AA4-BB92-FECBDAE3AF51}"/>
              </a:ext>
            </a:extLst>
          </p:cNvPr>
          <p:cNvSpPr>
            <a:spLocks noGrp="1"/>
          </p:cNvSpPr>
          <p:nvPr>
            <p:ph type="body" sz="quarter" idx="14"/>
          </p:nvPr>
        </p:nvSpPr>
        <p:spPr/>
        <p:txBody>
          <a:bodyPr>
            <a:normAutofit lnSpcReduction="10000"/>
          </a:bodyPr>
          <a:lstStyle/>
          <a:p>
            <a:pPr>
              <a:spcBef>
                <a:spcPts val="0"/>
              </a:spcBef>
            </a:pPr>
            <a:r>
              <a:rPr lang="nb-NO" dirty="0">
                <a:solidFill>
                  <a:schemeClr val="tx1">
                    <a:lumMod val="85000"/>
                    <a:lumOff val="15000"/>
                  </a:schemeClr>
                </a:solidFill>
              </a:rPr>
              <a:t>Competitor Profile </a:t>
            </a:r>
            <a:br>
              <a:rPr lang="nb-NO" dirty="0">
                <a:solidFill>
                  <a:schemeClr val="tx1">
                    <a:lumMod val="85000"/>
                    <a:lumOff val="15000"/>
                  </a:schemeClr>
                </a:solidFill>
              </a:rPr>
            </a:br>
            <a:r>
              <a:rPr lang="en-IN" sz="1200" b="0" dirty="0">
                <a:solidFill>
                  <a:schemeClr val="tx1">
                    <a:lumMod val="85000"/>
                    <a:lumOff val="15000"/>
                  </a:schemeClr>
                </a:solidFill>
              </a:rPr>
              <a:t>Masa </a:t>
            </a:r>
          </a:p>
          <a:p>
            <a:pPr>
              <a:spcBef>
                <a:spcPts val="0"/>
              </a:spcBef>
            </a:pPr>
            <a:endParaRPr lang="nb-NO" sz="1200" b="0" dirty="0">
              <a:solidFill>
                <a:schemeClr val="tx1">
                  <a:lumMod val="85000"/>
                  <a:lumOff val="15000"/>
                </a:schemeClr>
              </a:solidFill>
            </a:endParaRPr>
          </a:p>
        </p:txBody>
      </p:sp>
      <p:grpSp>
        <p:nvGrpSpPr>
          <p:cNvPr id="58" name="Group 57">
            <a:extLst>
              <a:ext uri="{FF2B5EF4-FFF2-40B4-BE49-F238E27FC236}">
                <a16:creationId xmlns:a16="http://schemas.microsoft.com/office/drawing/2014/main" id="{54FA0EE0-0D7E-42E7-8EE0-075E1DD309BA}"/>
              </a:ext>
            </a:extLst>
          </p:cNvPr>
          <p:cNvGrpSpPr/>
          <p:nvPr/>
        </p:nvGrpSpPr>
        <p:grpSpPr>
          <a:xfrm>
            <a:off x="800998" y="1198114"/>
            <a:ext cx="3508830" cy="476658"/>
            <a:chOff x="2196708" y="912537"/>
            <a:chExt cx="8514600" cy="461311"/>
          </a:xfrm>
          <a:noFill/>
        </p:grpSpPr>
        <p:sp>
          <p:nvSpPr>
            <p:cNvPr id="59" name="Rectangle 2">
              <a:extLst>
                <a:ext uri="{FF2B5EF4-FFF2-40B4-BE49-F238E27FC236}">
                  <a16:creationId xmlns:a16="http://schemas.microsoft.com/office/drawing/2014/main" id="{2C2CA754-8D84-4AC7-B40F-07638888A403}"/>
                </a:ext>
              </a:extLst>
            </p:cNvPr>
            <p:cNvSpPr/>
            <p:nvPr/>
          </p:nvSpPr>
          <p:spPr>
            <a:xfrm>
              <a:off x="2196708" y="912537"/>
              <a:ext cx="6857614" cy="461311"/>
            </a:xfrm>
            <a:custGeom>
              <a:avLst/>
              <a:gdLst>
                <a:gd name="connsiteX0" fmla="*/ 0 w 6857614"/>
                <a:gd name="connsiteY0" fmla="*/ 0 h 668740"/>
                <a:gd name="connsiteX1" fmla="*/ 6857614 w 6857614"/>
                <a:gd name="connsiteY1" fmla="*/ 0 h 668740"/>
                <a:gd name="connsiteX2" fmla="*/ 6857614 w 6857614"/>
                <a:gd name="connsiteY2" fmla="*/ 668740 h 668740"/>
                <a:gd name="connsiteX3" fmla="*/ 0 w 6857614"/>
                <a:gd name="connsiteY3" fmla="*/ 668740 h 668740"/>
                <a:gd name="connsiteX4" fmla="*/ 0 w 6857614"/>
                <a:gd name="connsiteY4" fmla="*/ 0 h 668740"/>
                <a:gd name="connsiteX0" fmla="*/ 0 w 6857614"/>
                <a:gd name="connsiteY0" fmla="*/ 0 h 668740"/>
                <a:gd name="connsiteX1" fmla="*/ 6248014 w 6857614"/>
                <a:gd name="connsiteY1" fmla="*/ 0 h 668740"/>
                <a:gd name="connsiteX2" fmla="*/ 6857614 w 6857614"/>
                <a:gd name="connsiteY2" fmla="*/ 668740 h 668740"/>
                <a:gd name="connsiteX3" fmla="*/ 0 w 6857614"/>
                <a:gd name="connsiteY3" fmla="*/ 668740 h 668740"/>
                <a:gd name="connsiteX4" fmla="*/ 0 w 6857614"/>
                <a:gd name="connsiteY4" fmla="*/ 0 h 668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7614" h="668740">
                  <a:moveTo>
                    <a:pt x="0" y="0"/>
                  </a:moveTo>
                  <a:lnTo>
                    <a:pt x="6248014" y="0"/>
                  </a:lnTo>
                  <a:lnTo>
                    <a:pt x="6857614" y="668740"/>
                  </a:lnTo>
                  <a:lnTo>
                    <a:pt x="0" y="668740"/>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895350">
                <a:buSzPct val="120000"/>
                <a:defRPr/>
              </a:pPr>
              <a:r>
                <a:rPr lang="en-US" sz="1000" b="1" dirty="0">
                  <a:solidFill>
                    <a:schemeClr val="bg2">
                      <a:lumMod val="10000"/>
                    </a:schemeClr>
                  </a:solidFill>
                  <a:latin typeface="Open Sans" panose="020B0606030504020204" pitchFamily="34" charset="0"/>
                  <a:ea typeface="Open Sans" panose="020B0606030504020204" pitchFamily="34" charset="0"/>
                  <a:cs typeface="Open Sans" panose="020B0606030504020204" pitchFamily="34" charset="0"/>
                </a:rPr>
                <a:t>COMPANY DESCRIPTION</a:t>
              </a:r>
            </a:p>
          </p:txBody>
        </p:sp>
        <p:cxnSp>
          <p:nvCxnSpPr>
            <p:cNvPr id="60" name="Straight Connector 59">
              <a:extLst>
                <a:ext uri="{FF2B5EF4-FFF2-40B4-BE49-F238E27FC236}">
                  <a16:creationId xmlns:a16="http://schemas.microsoft.com/office/drawing/2014/main" id="{54781B6C-4FE4-46CF-A7C2-FABE3593ABAD}"/>
                </a:ext>
              </a:extLst>
            </p:cNvPr>
            <p:cNvCxnSpPr>
              <a:cxnSpLocks/>
              <a:stCxn id="59" idx="3"/>
            </p:cNvCxnSpPr>
            <p:nvPr/>
          </p:nvCxnSpPr>
          <p:spPr>
            <a:xfrm>
              <a:off x="2196708" y="1373848"/>
              <a:ext cx="8514600" cy="0"/>
            </a:xfrm>
            <a:prstGeom prst="line">
              <a:avLst/>
            </a:prstGeom>
            <a:grpFill/>
            <a:ln w="28575">
              <a:noFill/>
            </a:ln>
          </p:spPr>
          <p:style>
            <a:lnRef idx="1">
              <a:schemeClr val="accent1"/>
            </a:lnRef>
            <a:fillRef idx="0">
              <a:schemeClr val="accent1"/>
            </a:fillRef>
            <a:effectRef idx="0">
              <a:schemeClr val="accent1"/>
            </a:effectRef>
            <a:fontRef idx="minor">
              <a:schemeClr val="tx1"/>
            </a:fontRef>
          </p:style>
        </p:cxnSp>
      </p:grpSp>
      <p:sp>
        <p:nvSpPr>
          <p:cNvPr id="32" name="Rectangle 31">
            <a:extLst>
              <a:ext uri="{FF2B5EF4-FFF2-40B4-BE49-F238E27FC236}">
                <a16:creationId xmlns:a16="http://schemas.microsoft.com/office/drawing/2014/main" id="{4898CD61-1053-4130-A45C-31824FC1846F}"/>
              </a:ext>
            </a:extLst>
          </p:cNvPr>
          <p:cNvSpPr/>
          <p:nvPr/>
        </p:nvSpPr>
        <p:spPr>
          <a:xfrm>
            <a:off x="0" y="676939"/>
            <a:ext cx="9144000" cy="46131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6" name="Straight Connector 65">
            <a:extLst>
              <a:ext uri="{FF2B5EF4-FFF2-40B4-BE49-F238E27FC236}">
                <a16:creationId xmlns:a16="http://schemas.microsoft.com/office/drawing/2014/main" id="{F6BE63CB-0C13-411E-BA8D-349C29227EF5}"/>
              </a:ext>
            </a:extLst>
          </p:cNvPr>
          <p:cNvCxnSpPr>
            <a:cxnSpLocks/>
          </p:cNvCxnSpPr>
          <p:nvPr/>
        </p:nvCxnSpPr>
        <p:spPr>
          <a:xfrm>
            <a:off x="5291361" y="1600814"/>
            <a:ext cx="3508830" cy="0"/>
          </a:xfrm>
          <a:prstGeom prst="line">
            <a:avLst/>
          </a:prstGeom>
          <a:noFill/>
          <a:ln w="28575">
            <a:noFill/>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13D00588-ED01-4FCB-94E4-3272B98EBCCB}"/>
              </a:ext>
            </a:extLst>
          </p:cNvPr>
          <p:cNvSpPr/>
          <p:nvPr/>
        </p:nvSpPr>
        <p:spPr>
          <a:xfrm>
            <a:off x="397101" y="1433132"/>
            <a:ext cx="5059089" cy="37789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200000"/>
              </a:lnSpc>
            </a:pPr>
            <a:r>
              <a:rPr lang="en-US" sz="1000" b="1" dirty="0">
                <a:solidFill>
                  <a:schemeClr val="tx1"/>
                </a:solidFill>
                <a:latin typeface="Verdana" panose="020B0604030504040204" pitchFamily="34" charset="0"/>
                <a:ea typeface="Verdana" panose="020B0604030504040204" pitchFamily="34" charset="0"/>
                <a:cs typeface="Verdana" panose="020B0604030504040204" pitchFamily="34" charset="0"/>
              </a:rPr>
              <a:t>Business Overview</a:t>
            </a:r>
            <a:r>
              <a:rPr lang="en-US" sz="1000" dirty="0">
                <a:solidFill>
                  <a:schemeClr val="tx1"/>
                </a:solidFill>
                <a:latin typeface="Verdana" panose="020B0604030504040204" pitchFamily="34" charset="0"/>
                <a:ea typeface="Verdana" panose="020B0604030504040204" pitchFamily="34" charset="0"/>
                <a:cs typeface="Verdana" panose="020B0604030504040204" pitchFamily="34" charset="0"/>
              </a:rPr>
              <a:t>:</a:t>
            </a:r>
          </a:p>
          <a:p>
            <a:pPr marL="171450" indent="-171450" algn="just">
              <a:lnSpc>
                <a:spcPts val="2200"/>
              </a:lnSpc>
              <a:buFont typeface="Arial" panose="020B0604020202020204" pitchFamily="34" charset="0"/>
              <a:buChar char="•"/>
              <a:defRPr/>
            </a:pPr>
            <a:r>
              <a:rPr lang="en-US" sz="1000" b="0" i="0" dirty="0">
                <a:solidFill>
                  <a:schemeClr val="tx1"/>
                </a:solidFill>
                <a:effectLst/>
                <a:latin typeface="Verdana" panose="020B0604030504040204" pitchFamily="34" charset="0"/>
                <a:ea typeface="Verdana" panose="020B0604030504040204" pitchFamily="34" charset="0"/>
              </a:rPr>
              <a:t>With decades of experience and continuous developments, Masa builds efficient, high output, and enduring production facilities for the worldwide building materials industry. The century old company, filled with legacy and industry innovations, offers tailor made production plants for manufacturing a multitude of products </a:t>
            </a:r>
            <a:r>
              <a:rPr lang="en-US" sz="1000" b="0" i="0" dirty="0" err="1">
                <a:solidFill>
                  <a:schemeClr val="tx1"/>
                </a:solidFill>
                <a:effectLst/>
                <a:latin typeface="Verdana" panose="020B0604030504040204" pitchFamily="34" charset="0"/>
                <a:ea typeface="Verdana" panose="020B0604030504040204" pitchFamily="34" charset="0"/>
              </a:rPr>
              <a:t>utilising</a:t>
            </a:r>
            <a:r>
              <a:rPr lang="en-US" sz="1000" b="0" i="0" dirty="0">
                <a:solidFill>
                  <a:schemeClr val="tx1"/>
                </a:solidFill>
                <a:effectLst/>
                <a:latin typeface="Verdana" panose="020B0604030504040204" pitchFamily="34" charset="0"/>
                <a:ea typeface="Verdana" panose="020B0604030504040204" pitchFamily="34" charset="0"/>
              </a:rPr>
              <a:t> a variety of technologies including: AAC, sand lime brick, and an array of dry-cast concrete products (I.e. hollow blocks, </a:t>
            </a:r>
            <a:r>
              <a:rPr lang="en-US" sz="1000" b="0" i="0" dirty="0" err="1">
                <a:solidFill>
                  <a:schemeClr val="tx1"/>
                </a:solidFill>
                <a:effectLst/>
                <a:latin typeface="Verdana" panose="020B0604030504040204" pitchFamily="34" charset="0"/>
                <a:ea typeface="Verdana" panose="020B0604030504040204" pitchFamily="34" charset="0"/>
              </a:rPr>
              <a:t>kerbstones</a:t>
            </a:r>
            <a:r>
              <a:rPr lang="en-US" sz="1000" b="0" i="0" dirty="0">
                <a:solidFill>
                  <a:schemeClr val="tx1"/>
                </a:solidFill>
                <a:effectLst/>
                <a:latin typeface="Verdana" panose="020B0604030504040204" pitchFamily="34" charset="0"/>
                <a:ea typeface="Verdana" panose="020B0604030504040204" pitchFamily="34" charset="0"/>
              </a:rPr>
              <a:t>, paving stones, and hardscape products). Products can be individually </a:t>
            </a:r>
            <a:r>
              <a:rPr lang="en-US" sz="1000" b="0" i="0" dirty="0" err="1">
                <a:solidFill>
                  <a:schemeClr val="tx1"/>
                </a:solidFill>
                <a:effectLst/>
                <a:latin typeface="Verdana" panose="020B0604030504040204" pitchFamily="34" charset="0"/>
                <a:ea typeface="Verdana" panose="020B0604030504040204" pitchFamily="34" charset="0"/>
              </a:rPr>
              <a:t>customised</a:t>
            </a:r>
            <a:r>
              <a:rPr lang="en-US" sz="1000" b="0" i="0" dirty="0">
                <a:solidFill>
                  <a:schemeClr val="tx1"/>
                </a:solidFill>
                <a:effectLst/>
                <a:latin typeface="Verdana" panose="020B0604030504040204" pitchFamily="34" charset="0"/>
                <a:ea typeface="Verdana" panose="020B0604030504040204" pitchFamily="34" charset="0"/>
              </a:rPr>
              <a:t> to produce an assortment of shapes, </a:t>
            </a:r>
            <a:r>
              <a:rPr lang="en-US" sz="1000" b="0" i="0" dirty="0" err="1">
                <a:solidFill>
                  <a:schemeClr val="tx1"/>
                </a:solidFill>
                <a:effectLst/>
                <a:latin typeface="Verdana" panose="020B0604030504040204" pitchFamily="34" charset="0"/>
                <a:ea typeface="Verdana" panose="020B0604030504040204" pitchFamily="34" charset="0"/>
              </a:rPr>
              <a:t>colours</a:t>
            </a:r>
            <a:r>
              <a:rPr lang="en-US" sz="1000" b="0" i="0" dirty="0">
                <a:solidFill>
                  <a:schemeClr val="tx1"/>
                </a:solidFill>
                <a:effectLst/>
                <a:latin typeface="Verdana" panose="020B0604030504040204" pitchFamily="34" charset="0"/>
                <a:ea typeface="Verdana" panose="020B0604030504040204" pitchFamily="34" charset="0"/>
              </a:rPr>
              <a:t>, and sizes with few limitations. In addition to new plant installations, retrofit projects for single plant components, and customer-oriented service and support programs make up a significant portion of Masa’s portfolio of capabilities. To further support customers around the world the two German production facilities in </a:t>
            </a:r>
            <a:r>
              <a:rPr lang="en-US" sz="1000" b="0" i="0" dirty="0" err="1">
                <a:solidFill>
                  <a:schemeClr val="tx1"/>
                </a:solidFill>
                <a:effectLst/>
                <a:latin typeface="Verdana" panose="020B0604030504040204" pitchFamily="34" charset="0"/>
                <a:ea typeface="Verdana" panose="020B0604030504040204" pitchFamily="34" charset="0"/>
              </a:rPr>
              <a:t>Andernach</a:t>
            </a:r>
            <a:r>
              <a:rPr lang="en-US" sz="1000" b="0" i="0" dirty="0">
                <a:solidFill>
                  <a:schemeClr val="tx1"/>
                </a:solidFill>
                <a:effectLst/>
                <a:latin typeface="Verdana" panose="020B0604030504040204" pitchFamily="34" charset="0"/>
                <a:ea typeface="Verdana" panose="020B0604030504040204" pitchFamily="34" charset="0"/>
              </a:rPr>
              <a:t> and Porta </a:t>
            </a:r>
            <a:r>
              <a:rPr lang="en-US" sz="1000" b="0" i="0" dirty="0" err="1">
                <a:solidFill>
                  <a:schemeClr val="tx1"/>
                </a:solidFill>
                <a:effectLst/>
                <a:latin typeface="Verdana" panose="020B0604030504040204" pitchFamily="34" charset="0"/>
                <a:ea typeface="Verdana" panose="020B0604030504040204" pitchFamily="34" charset="0"/>
              </a:rPr>
              <a:t>Westfalica</a:t>
            </a:r>
            <a:r>
              <a:rPr lang="en-US" sz="1000" b="0" i="0" dirty="0">
                <a:solidFill>
                  <a:schemeClr val="tx1"/>
                </a:solidFill>
                <a:effectLst/>
                <a:latin typeface="Verdana" panose="020B0604030504040204" pitchFamily="34" charset="0"/>
                <a:ea typeface="Verdana" panose="020B0604030504040204" pitchFamily="34" charset="0"/>
              </a:rPr>
              <a:t> and subsidiaries in USA, China, Russia, UAE, India, and Thailand are always available. </a:t>
            </a:r>
            <a:endParaRPr lang="en-US" sz="1000" dirty="0">
              <a:solidFill>
                <a:schemeClr val="tx1"/>
              </a:solidFill>
              <a:latin typeface="Verdana" panose="020B0604030504040204" pitchFamily="34" charset="0"/>
              <a:ea typeface="Verdana" panose="020B0604030504040204" pitchFamily="34" charset="0"/>
            </a:endParaRPr>
          </a:p>
          <a:p>
            <a:pPr marL="171450" indent="-171450" algn="just">
              <a:lnSpc>
                <a:spcPct val="150000"/>
              </a:lnSpc>
              <a:buFont typeface="Wingdings" panose="05000000000000000000" pitchFamily="2" charset="2"/>
              <a:buChar char="q"/>
            </a:pPr>
            <a:r>
              <a:rPr lang="en-US" sz="1000" b="1" dirty="0">
                <a:solidFill>
                  <a:schemeClr val="tx1"/>
                </a:solidFill>
                <a:latin typeface="Verdana" panose="020B0604030504040204" pitchFamily="34" charset="0"/>
                <a:ea typeface="Verdana" panose="020B0604030504040204" pitchFamily="34" charset="0"/>
                <a:cs typeface="Verdana" panose="020B0604030504040204" pitchFamily="34" charset="0"/>
              </a:rPr>
              <a:t>Year of Establishment</a:t>
            </a:r>
            <a:r>
              <a:rPr lang="en-US" sz="1000" dirty="0">
                <a:solidFill>
                  <a:schemeClr val="tx1"/>
                </a:solidFill>
                <a:latin typeface="Verdana" panose="020B0604030504040204" pitchFamily="34" charset="0"/>
                <a:ea typeface="Verdana" panose="020B0604030504040204" pitchFamily="34" charset="0"/>
                <a:cs typeface="Verdana" panose="020B0604030504040204" pitchFamily="34" charset="0"/>
              </a:rPr>
              <a:t>: 1905</a:t>
            </a:r>
            <a:endParaRPr lang="en-US" sz="1000" b="1" dirty="0">
              <a:solidFill>
                <a:schemeClr val="tx1"/>
              </a:solidFill>
              <a:latin typeface="Verdana" panose="020B0604030504040204" pitchFamily="34" charset="0"/>
              <a:ea typeface="Verdana" panose="020B0604030504040204" pitchFamily="34" charset="0"/>
              <a:cs typeface="Verdana" panose="020B0604030504040204" pitchFamily="34" charset="0"/>
            </a:endParaRPr>
          </a:p>
          <a:p>
            <a:pPr marL="228600" indent="-228600" algn="just">
              <a:lnSpc>
                <a:spcPct val="150000"/>
              </a:lnSpc>
              <a:buFont typeface="Wingdings" panose="05000000000000000000" pitchFamily="2" charset="2"/>
              <a:buChar char="q"/>
            </a:pPr>
            <a:r>
              <a:rPr lang="en-US" sz="1000" b="1" dirty="0">
                <a:solidFill>
                  <a:schemeClr val="tx1"/>
                </a:solidFill>
                <a:latin typeface="Verdana" panose="020B0604030504040204" pitchFamily="34" charset="0"/>
                <a:ea typeface="Verdana" panose="020B0604030504040204" pitchFamily="34" charset="0"/>
                <a:cs typeface="Verdana" panose="020B0604030504040204" pitchFamily="34" charset="0"/>
              </a:rPr>
              <a:t>Total Number of Employees (2020)</a:t>
            </a:r>
            <a:r>
              <a:rPr lang="en-US" sz="1000" dirty="0">
                <a:solidFill>
                  <a:schemeClr val="tx1"/>
                </a:solidFill>
                <a:latin typeface="Verdana" panose="020B0604030504040204" pitchFamily="34" charset="0"/>
                <a:ea typeface="Verdana" panose="020B0604030504040204" pitchFamily="34" charset="0"/>
                <a:cs typeface="Verdana" panose="020B0604030504040204" pitchFamily="34" charset="0"/>
              </a:rPr>
              <a:t>: 500</a:t>
            </a:r>
          </a:p>
          <a:p>
            <a:pPr marL="228600" indent="-228600" algn="just">
              <a:lnSpc>
                <a:spcPct val="150000"/>
              </a:lnSpc>
              <a:buFont typeface="Wingdings" panose="05000000000000000000" pitchFamily="2" charset="2"/>
              <a:buChar char="q"/>
            </a:pPr>
            <a:r>
              <a:rPr lang="en-US" sz="1000" b="1" dirty="0">
                <a:solidFill>
                  <a:schemeClr val="tx1"/>
                </a:solidFill>
                <a:latin typeface="Verdana" panose="020B0604030504040204" pitchFamily="34" charset="0"/>
                <a:ea typeface="Verdana" panose="020B0604030504040204" pitchFamily="34" charset="0"/>
                <a:cs typeface="Verdana" panose="020B0604030504040204" pitchFamily="34" charset="0"/>
              </a:rPr>
              <a:t>Total Revenues (2020) – 123.6 million USD</a:t>
            </a:r>
            <a:endParaRPr lang="en-US" sz="1000" dirty="0">
              <a:solidFill>
                <a:schemeClr val="tx1"/>
              </a:solidFill>
              <a:latin typeface="Verdana" panose="020B0604030504040204" pitchFamily="34" charset="0"/>
              <a:ea typeface="Verdana" panose="020B0604030504040204" pitchFamily="34" charset="0"/>
              <a:cs typeface="Verdana" panose="020B0604030504040204" pitchFamily="34" charset="0"/>
            </a:endParaRPr>
          </a:p>
        </p:txBody>
      </p:sp>
      <p:sp>
        <p:nvSpPr>
          <p:cNvPr id="17" name="Rectangle 16">
            <a:extLst>
              <a:ext uri="{FF2B5EF4-FFF2-40B4-BE49-F238E27FC236}">
                <a16:creationId xmlns:a16="http://schemas.microsoft.com/office/drawing/2014/main" id="{61C163BA-5CF8-4655-ACBB-F152BC96CA7C}"/>
              </a:ext>
            </a:extLst>
          </p:cNvPr>
          <p:cNvSpPr/>
          <p:nvPr/>
        </p:nvSpPr>
        <p:spPr>
          <a:xfrm>
            <a:off x="5456192" y="1642204"/>
            <a:ext cx="3344000" cy="25550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50000"/>
              </a:lnSpc>
            </a:pPr>
            <a:r>
              <a:rPr lang="en-US" sz="1050" b="1" dirty="0">
                <a:solidFill>
                  <a:schemeClr val="tx1"/>
                </a:solidFill>
                <a:latin typeface="Verdana" panose="020B0604030504040204" pitchFamily="34" charset="0"/>
                <a:ea typeface="Verdana" panose="020B0604030504040204" pitchFamily="34" charset="0"/>
                <a:cs typeface="Verdana" panose="020B0604030504040204" pitchFamily="34" charset="0"/>
              </a:rPr>
              <a:t>Product Portfolio</a:t>
            </a:r>
            <a:r>
              <a:rPr lang="en-US" sz="1050" dirty="0">
                <a:solidFill>
                  <a:schemeClr val="tx1"/>
                </a:solidFill>
                <a:latin typeface="Verdana" panose="020B0604030504040204" pitchFamily="34" charset="0"/>
                <a:ea typeface="Verdana" panose="020B0604030504040204" pitchFamily="34" charset="0"/>
                <a:cs typeface="Verdana" panose="020B0604030504040204" pitchFamily="34" charset="0"/>
              </a:rPr>
              <a:t>:</a:t>
            </a:r>
          </a:p>
          <a:p>
            <a:r>
              <a:rPr lang="en-US" sz="1000" b="0" i="0" dirty="0">
                <a:solidFill>
                  <a:schemeClr val="tx1"/>
                </a:solidFill>
                <a:effectLst/>
                <a:latin typeface="Verdana" panose="020B0604030504040204" pitchFamily="34" charset="0"/>
                <a:ea typeface="Verdana" panose="020B0604030504040204" pitchFamily="34" charset="0"/>
              </a:rPr>
              <a:t>This include machine for the production for the below items</a:t>
            </a:r>
          </a:p>
          <a:p>
            <a:endParaRPr lang="en-US" sz="1000" dirty="0">
              <a:solidFill>
                <a:schemeClr val="tx1"/>
              </a:solidFill>
              <a:latin typeface="Verdana" panose="020B0604030504040204" pitchFamily="34" charset="0"/>
              <a:ea typeface="Verdana" panose="020B0604030504040204" pitchFamily="34" charset="0"/>
            </a:endParaRPr>
          </a:p>
          <a:p>
            <a:pPr marL="171450" indent="-171450">
              <a:buFont typeface="Arial" panose="020B0604020202020204" pitchFamily="34" charset="0"/>
              <a:buChar char="•"/>
            </a:pPr>
            <a:r>
              <a:rPr lang="en-US" sz="1000" dirty="0">
                <a:solidFill>
                  <a:schemeClr val="tx1"/>
                </a:solidFill>
                <a:latin typeface="Verdana" panose="020B0604030504040204" pitchFamily="34" charset="0"/>
                <a:ea typeface="Verdana" panose="020B0604030504040204" pitchFamily="34" charset="0"/>
              </a:rPr>
              <a:t>Concrete block production</a:t>
            </a:r>
          </a:p>
          <a:p>
            <a:pPr marL="171450" indent="-171450">
              <a:buFont typeface="Arial" panose="020B0604020202020204" pitchFamily="34" charset="0"/>
              <a:buChar char="•"/>
            </a:pPr>
            <a:r>
              <a:rPr lang="en-US" sz="1000" dirty="0">
                <a:solidFill>
                  <a:schemeClr val="tx1"/>
                </a:solidFill>
                <a:latin typeface="Verdana" panose="020B0604030504040204" pitchFamily="34" charset="0"/>
                <a:ea typeface="Verdana" panose="020B0604030504040204" pitchFamily="34" charset="0"/>
              </a:rPr>
              <a:t>Sand lime brick production</a:t>
            </a:r>
          </a:p>
          <a:p>
            <a:pPr marL="171450" indent="-171450">
              <a:buFont typeface="Arial" panose="020B0604020202020204" pitchFamily="34" charset="0"/>
              <a:buChar char="•"/>
            </a:pPr>
            <a:r>
              <a:rPr lang="en-US" sz="1000" dirty="0">
                <a:solidFill>
                  <a:schemeClr val="tx1"/>
                </a:solidFill>
                <a:latin typeface="Verdana" panose="020B0604030504040204" pitchFamily="34" charset="0"/>
                <a:ea typeface="Verdana" panose="020B0604030504040204" pitchFamily="34" charset="0"/>
              </a:rPr>
              <a:t>AAC production</a:t>
            </a:r>
          </a:p>
          <a:p>
            <a:pPr marL="171450" indent="-171450">
              <a:buFont typeface="Arial" panose="020B0604020202020204" pitchFamily="34" charset="0"/>
              <a:buChar char="•"/>
            </a:pPr>
            <a:r>
              <a:rPr lang="en-US" sz="1000" dirty="0" err="1">
                <a:solidFill>
                  <a:schemeClr val="tx1"/>
                </a:solidFill>
                <a:latin typeface="Verdana" panose="020B0604030504040204" pitchFamily="34" charset="0"/>
                <a:ea typeface="Verdana" panose="020B0604030504040204" pitchFamily="34" charset="0"/>
              </a:rPr>
              <a:t>Kerbstone</a:t>
            </a:r>
            <a:r>
              <a:rPr lang="en-US" sz="1000" dirty="0">
                <a:solidFill>
                  <a:schemeClr val="tx1"/>
                </a:solidFill>
                <a:latin typeface="Verdana" panose="020B0604030504040204" pitchFamily="34" charset="0"/>
                <a:ea typeface="Verdana" panose="020B0604030504040204" pitchFamily="34" charset="0"/>
              </a:rPr>
              <a:t> production</a:t>
            </a:r>
          </a:p>
          <a:p>
            <a:pPr marL="171450" indent="-171450">
              <a:buFont typeface="Arial" panose="020B0604020202020204" pitchFamily="34" charset="0"/>
              <a:buChar char="•"/>
            </a:pPr>
            <a:endParaRPr lang="en-US" sz="1000" dirty="0">
              <a:solidFill>
                <a:schemeClr val="tx1"/>
              </a:solidFill>
              <a:latin typeface="Verdana" panose="020B0604030504040204" pitchFamily="34" charset="0"/>
              <a:ea typeface="Verdana" panose="020B0604030504040204" pitchFamily="34" charset="0"/>
            </a:endParaRPr>
          </a:p>
          <a:p>
            <a:endParaRPr lang="en-US" sz="1000" dirty="0">
              <a:solidFill>
                <a:schemeClr val="tx1"/>
              </a:solidFill>
              <a:latin typeface="Verdana" panose="020B0604030504040204" pitchFamily="34" charset="0"/>
              <a:ea typeface="Verdana" panose="020B0604030504040204" pitchFamily="34" charset="0"/>
              <a:cs typeface="Verdana" panose="020B0604030504040204" pitchFamily="34" charset="0"/>
            </a:endParaRPr>
          </a:p>
        </p:txBody>
      </p:sp>
      <p:sp>
        <p:nvSpPr>
          <p:cNvPr id="19" name="Rectangle 18">
            <a:extLst>
              <a:ext uri="{FF2B5EF4-FFF2-40B4-BE49-F238E27FC236}">
                <a16:creationId xmlns:a16="http://schemas.microsoft.com/office/drawing/2014/main" id="{D22A39F4-0A49-45D3-933A-D5B0D8BACE04}"/>
              </a:ext>
            </a:extLst>
          </p:cNvPr>
          <p:cNvSpPr/>
          <p:nvPr/>
        </p:nvSpPr>
        <p:spPr>
          <a:xfrm>
            <a:off x="5618895" y="3429000"/>
            <a:ext cx="2853762" cy="13886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50000"/>
              </a:lnSpc>
            </a:pPr>
            <a:r>
              <a:rPr lang="en-US" sz="1000" b="1" dirty="0">
                <a:solidFill>
                  <a:schemeClr val="tx1"/>
                </a:solidFill>
                <a:latin typeface="Verdana" panose="020B0604030504040204" pitchFamily="34" charset="0"/>
                <a:ea typeface="Verdana" panose="020B0604030504040204" pitchFamily="34" charset="0"/>
                <a:cs typeface="Verdana" panose="020B0604030504040204" pitchFamily="34" charset="0"/>
              </a:rPr>
              <a:t>Key Competitors:</a:t>
            </a:r>
          </a:p>
          <a:p>
            <a:pPr marL="96441" indent="-96441" algn="just">
              <a:buFont typeface="Arial" panose="020B0604020202020204" pitchFamily="34" charset="0"/>
              <a:buChar char="•"/>
            </a:pPr>
            <a:r>
              <a:rPr lang="en-IN" sz="1000" dirty="0" err="1">
                <a:solidFill>
                  <a:schemeClr val="tx1"/>
                </a:solidFill>
                <a:latin typeface="Verdana" panose="020B0604030504040204" pitchFamily="34" charset="0"/>
                <a:ea typeface="Verdana" panose="020B0604030504040204" pitchFamily="34" charset="0"/>
                <a:cs typeface="Verdana" panose="020B0604030504040204" pitchFamily="34" charset="0"/>
              </a:rPr>
              <a:t>Aircrete</a:t>
            </a:r>
            <a:r>
              <a:rPr lang="en-IN" sz="1000" dirty="0">
                <a:solidFill>
                  <a:schemeClr val="tx1"/>
                </a:solidFill>
                <a:latin typeface="Verdana" panose="020B0604030504040204" pitchFamily="34" charset="0"/>
                <a:ea typeface="Verdana" panose="020B0604030504040204" pitchFamily="34" charset="0"/>
                <a:cs typeface="Verdana" panose="020B0604030504040204" pitchFamily="34" charset="0"/>
              </a:rPr>
              <a:t> Europe</a:t>
            </a:r>
          </a:p>
          <a:p>
            <a:pPr marL="96441" indent="-96441" algn="just">
              <a:buFont typeface="Arial" panose="020B0604020202020204" pitchFamily="34" charset="0"/>
              <a:buChar char="•"/>
            </a:pPr>
            <a:r>
              <a:rPr lang="en-US" sz="1000" dirty="0">
                <a:solidFill>
                  <a:schemeClr val="tx1"/>
                </a:solidFill>
                <a:latin typeface="Verdana" panose="020B0604030504040204" pitchFamily="34" charset="0"/>
                <a:ea typeface="Verdana" panose="020B0604030504040204" pitchFamily="34" charset="0"/>
                <a:cs typeface="Verdana" panose="020B0604030504040204" pitchFamily="34" charset="0"/>
              </a:rPr>
              <a:t>Wehrhahn</a:t>
            </a:r>
          </a:p>
          <a:p>
            <a:pPr marL="96441" indent="-96441" algn="just">
              <a:buFont typeface="Arial" panose="020B0604020202020204" pitchFamily="34" charset="0"/>
              <a:buChar char="•"/>
            </a:pPr>
            <a:r>
              <a:rPr lang="en-US" sz="1000" dirty="0">
                <a:solidFill>
                  <a:schemeClr val="tx1"/>
                </a:solidFill>
                <a:latin typeface="Verdana" panose="020B0604030504040204" pitchFamily="34" charset="0"/>
                <a:ea typeface="Verdana" panose="020B0604030504040204" pitchFamily="34" charset="0"/>
                <a:cs typeface="Verdana" panose="020B0604030504040204" pitchFamily="34" charset="0"/>
              </a:rPr>
              <a:t>Hess AAC</a:t>
            </a:r>
          </a:p>
          <a:p>
            <a:pPr marL="171450" indent="-171450">
              <a:spcBef>
                <a:spcPts val="0"/>
              </a:spcBef>
              <a:buFont typeface="Arial" panose="020B0604020202020204" pitchFamily="34" charset="0"/>
              <a:buChar char="•"/>
            </a:pPr>
            <a:r>
              <a:rPr lang="en-IN" sz="1000" i="0" dirty="0">
                <a:solidFill>
                  <a:schemeClr val="tx1"/>
                </a:solidFill>
                <a:effectLst/>
                <a:latin typeface="Verdana" panose="020B0604030504040204" pitchFamily="34" charset="0"/>
                <a:ea typeface="Verdana" panose="020B0604030504040204" pitchFamily="34" charset="0"/>
              </a:rPr>
              <a:t>ZENITH </a:t>
            </a:r>
            <a:r>
              <a:rPr lang="en-IN" sz="1000" i="0" dirty="0" err="1">
                <a:solidFill>
                  <a:schemeClr val="tx1"/>
                </a:solidFill>
                <a:effectLst/>
                <a:latin typeface="Verdana" panose="020B0604030504040204" pitchFamily="34" charset="0"/>
                <a:ea typeface="Verdana" panose="020B0604030504040204" pitchFamily="34" charset="0"/>
              </a:rPr>
              <a:t>Maschinenfabrik</a:t>
            </a:r>
            <a:r>
              <a:rPr lang="en-IN" sz="1000" i="0" dirty="0">
                <a:solidFill>
                  <a:schemeClr val="tx1"/>
                </a:solidFill>
                <a:effectLst/>
                <a:latin typeface="Verdana" panose="020B0604030504040204" pitchFamily="34" charset="0"/>
                <a:ea typeface="Verdana" panose="020B0604030504040204" pitchFamily="34" charset="0"/>
              </a:rPr>
              <a:t> GmbH</a:t>
            </a:r>
          </a:p>
        </p:txBody>
      </p:sp>
      <p:pic>
        <p:nvPicPr>
          <p:cNvPr id="15" name="Picture 2" descr="Masa Group - Home | Facebook">
            <a:extLst>
              <a:ext uri="{FF2B5EF4-FFF2-40B4-BE49-F238E27FC236}">
                <a16:creationId xmlns:a16="http://schemas.microsoft.com/office/drawing/2014/main" id="{22142A09-337B-4753-98D7-54F78DF5E8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7101" y="657618"/>
            <a:ext cx="2143125" cy="6087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87621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4898CD61-1053-4130-A45C-31824FC1846F}"/>
              </a:ext>
            </a:extLst>
          </p:cNvPr>
          <p:cNvSpPr/>
          <p:nvPr/>
        </p:nvSpPr>
        <p:spPr>
          <a:xfrm>
            <a:off x="0" y="676940"/>
            <a:ext cx="9144000" cy="46131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FB20E5FD-918C-4701-9890-3A2D64325807}"/>
              </a:ext>
            </a:extLst>
          </p:cNvPr>
          <p:cNvGrpSpPr/>
          <p:nvPr/>
        </p:nvGrpSpPr>
        <p:grpSpPr>
          <a:xfrm>
            <a:off x="711711" y="1266329"/>
            <a:ext cx="3508830" cy="476658"/>
            <a:chOff x="1980039" y="791039"/>
            <a:chExt cx="8514600" cy="461311"/>
          </a:xfrm>
          <a:noFill/>
        </p:grpSpPr>
        <p:sp>
          <p:nvSpPr>
            <p:cNvPr id="24" name="Rectangle 2">
              <a:extLst>
                <a:ext uri="{FF2B5EF4-FFF2-40B4-BE49-F238E27FC236}">
                  <a16:creationId xmlns:a16="http://schemas.microsoft.com/office/drawing/2014/main" id="{FFEEB91A-6063-42D9-A88F-204246F0BA8C}"/>
                </a:ext>
              </a:extLst>
            </p:cNvPr>
            <p:cNvSpPr/>
            <p:nvPr/>
          </p:nvSpPr>
          <p:spPr>
            <a:xfrm>
              <a:off x="1980039" y="791039"/>
              <a:ext cx="6857614" cy="461311"/>
            </a:xfrm>
            <a:custGeom>
              <a:avLst/>
              <a:gdLst>
                <a:gd name="connsiteX0" fmla="*/ 0 w 6857614"/>
                <a:gd name="connsiteY0" fmla="*/ 0 h 668740"/>
                <a:gd name="connsiteX1" fmla="*/ 6857614 w 6857614"/>
                <a:gd name="connsiteY1" fmla="*/ 0 h 668740"/>
                <a:gd name="connsiteX2" fmla="*/ 6857614 w 6857614"/>
                <a:gd name="connsiteY2" fmla="*/ 668740 h 668740"/>
                <a:gd name="connsiteX3" fmla="*/ 0 w 6857614"/>
                <a:gd name="connsiteY3" fmla="*/ 668740 h 668740"/>
                <a:gd name="connsiteX4" fmla="*/ 0 w 6857614"/>
                <a:gd name="connsiteY4" fmla="*/ 0 h 668740"/>
                <a:gd name="connsiteX0" fmla="*/ 0 w 6857614"/>
                <a:gd name="connsiteY0" fmla="*/ 0 h 668740"/>
                <a:gd name="connsiteX1" fmla="*/ 6248014 w 6857614"/>
                <a:gd name="connsiteY1" fmla="*/ 0 h 668740"/>
                <a:gd name="connsiteX2" fmla="*/ 6857614 w 6857614"/>
                <a:gd name="connsiteY2" fmla="*/ 668740 h 668740"/>
                <a:gd name="connsiteX3" fmla="*/ 0 w 6857614"/>
                <a:gd name="connsiteY3" fmla="*/ 668740 h 668740"/>
                <a:gd name="connsiteX4" fmla="*/ 0 w 6857614"/>
                <a:gd name="connsiteY4" fmla="*/ 0 h 668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7614" h="668740">
                  <a:moveTo>
                    <a:pt x="0" y="0"/>
                  </a:moveTo>
                  <a:lnTo>
                    <a:pt x="6248014" y="0"/>
                  </a:lnTo>
                  <a:lnTo>
                    <a:pt x="6857614" y="668740"/>
                  </a:lnTo>
                  <a:lnTo>
                    <a:pt x="0" y="668740"/>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895350">
                <a:buSzPct val="120000"/>
                <a:defRPr/>
              </a:pPr>
              <a:r>
                <a:rPr lang="en-US" sz="1000" b="1" dirty="0">
                  <a:solidFill>
                    <a:schemeClr val="bg2">
                      <a:lumMod val="10000"/>
                    </a:schemeClr>
                  </a:solidFill>
                  <a:latin typeface="Open Sans" panose="020B0606030504020204" pitchFamily="34" charset="0"/>
                  <a:ea typeface="Open Sans" panose="020B0606030504020204" pitchFamily="34" charset="0"/>
                  <a:cs typeface="Open Sans" panose="020B0606030504020204" pitchFamily="34" charset="0"/>
                </a:rPr>
                <a:t>RECENT DEVELOPMENTS</a:t>
              </a:r>
            </a:p>
          </p:txBody>
        </p:sp>
        <p:cxnSp>
          <p:nvCxnSpPr>
            <p:cNvPr id="25" name="Straight Connector 24">
              <a:extLst>
                <a:ext uri="{FF2B5EF4-FFF2-40B4-BE49-F238E27FC236}">
                  <a16:creationId xmlns:a16="http://schemas.microsoft.com/office/drawing/2014/main" id="{8112992C-70C8-48CF-A43E-3FC1016528CD}"/>
                </a:ext>
              </a:extLst>
            </p:cNvPr>
            <p:cNvCxnSpPr>
              <a:cxnSpLocks/>
              <a:stCxn id="24" idx="3"/>
            </p:cNvCxnSpPr>
            <p:nvPr/>
          </p:nvCxnSpPr>
          <p:spPr>
            <a:xfrm>
              <a:off x="1980039" y="1252350"/>
              <a:ext cx="8514600" cy="0"/>
            </a:xfrm>
            <a:prstGeom prst="line">
              <a:avLst/>
            </a:prstGeom>
            <a:grpFill/>
            <a:ln w="28575">
              <a:noFill/>
            </a:ln>
          </p:spPr>
          <p:style>
            <a:lnRef idx="1">
              <a:schemeClr val="accent1"/>
            </a:lnRef>
            <a:fillRef idx="0">
              <a:schemeClr val="accent1"/>
            </a:fillRef>
            <a:effectRef idx="0">
              <a:schemeClr val="accent1"/>
            </a:effectRef>
            <a:fontRef idx="minor">
              <a:schemeClr val="tx1"/>
            </a:fontRef>
          </p:style>
        </p:cxnSp>
      </p:grpSp>
      <p:grpSp>
        <p:nvGrpSpPr>
          <p:cNvPr id="26" name="Group 25">
            <a:extLst>
              <a:ext uri="{FF2B5EF4-FFF2-40B4-BE49-F238E27FC236}">
                <a16:creationId xmlns:a16="http://schemas.microsoft.com/office/drawing/2014/main" id="{8A37CA20-DBB6-4AEB-BFC6-F0E41923D069}"/>
              </a:ext>
            </a:extLst>
          </p:cNvPr>
          <p:cNvGrpSpPr/>
          <p:nvPr/>
        </p:nvGrpSpPr>
        <p:grpSpPr>
          <a:xfrm>
            <a:off x="4965077" y="1301583"/>
            <a:ext cx="3508830" cy="476658"/>
            <a:chOff x="710064" y="854169"/>
            <a:chExt cx="8514600" cy="461311"/>
          </a:xfrm>
          <a:noFill/>
        </p:grpSpPr>
        <p:sp>
          <p:nvSpPr>
            <p:cNvPr id="27" name="Rectangle 2">
              <a:extLst>
                <a:ext uri="{FF2B5EF4-FFF2-40B4-BE49-F238E27FC236}">
                  <a16:creationId xmlns:a16="http://schemas.microsoft.com/office/drawing/2014/main" id="{623BDA86-9340-47F2-B9BC-F4C80D61A1C9}"/>
                </a:ext>
              </a:extLst>
            </p:cNvPr>
            <p:cNvSpPr/>
            <p:nvPr/>
          </p:nvSpPr>
          <p:spPr>
            <a:xfrm>
              <a:off x="710064" y="854169"/>
              <a:ext cx="6857614" cy="461311"/>
            </a:xfrm>
            <a:custGeom>
              <a:avLst/>
              <a:gdLst>
                <a:gd name="connsiteX0" fmla="*/ 0 w 6857614"/>
                <a:gd name="connsiteY0" fmla="*/ 0 h 668740"/>
                <a:gd name="connsiteX1" fmla="*/ 6857614 w 6857614"/>
                <a:gd name="connsiteY1" fmla="*/ 0 h 668740"/>
                <a:gd name="connsiteX2" fmla="*/ 6857614 w 6857614"/>
                <a:gd name="connsiteY2" fmla="*/ 668740 h 668740"/>
                <a:gd name="connsiteX3" fmla="*/ 0 w 6857614"/>
                <a:gd name="connsiteY3" fmla="*/ 668740 h 668740"/>
                <a:gd name="connsiteX4" fmla="*/ 0 w 6857614"/>
                <a:gd name="connsiteY4" fmla="*/ 0 h 668740"/>
                <a:gd name="connsiteX0" fmla="*/ 0 w 6857614"/>
                <a:gd name="connsiteY0" fmla="*/ 0 h 668740"/>
                <a:gd name="connsiteX1" fmla="*/ 6248014 w 6857614"/>
                <a:gd name="connsiteY1" fmla="*/ 0 h 668740"/>
                <a:gd name="connsiteX2" fmla="*/ 6857614 w 6857614"/>
                <a:gd name="connsiteY2" fmla="*/ 668740 h 668740"/>
                <a:gd name="connsiteX3" fmla="*/ 0 w 6857614"/>
                <a:gd name="connsiteY3" fmla="*/ 668740 h 668740"/>
                <a:gd name="connsiteX4" fmla="*/ 0 w 6857614"/>
                <a:gd name="connsiteY4" fmla="*/ 0 h 668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7614" h="668740">
                  <a:moveTo>
                    <a:pt x="0" y="0"/>
                  </a:moveTo>
                  <a:lnTo>
                    <a:pt x="6248014" y="0"/>
                  </a:lnTo>
                  <a:lnTo>
                    <a:pt x="6857614" y="668740"/>
                  </a:lnTo>
                  <a:lnTo>
                    <a:pt x="0" y="668740"/>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895350">
                <a:buSzPct val="120000"/>
                <a:defRPr/>
              </a:pPr>
              <a:r>
                <a:rPr lang="en-US" sz="1000" b="1" dirty="0">
                  <a:solidFill>
                    <a:schemeClr val="bg2">
                      <a:lumMod val="10000"/>
                    </a:schemeClr>
                  </a:solidFill>
                  <a:latin typeface="Open Sans" panose="020B0606030504020204" pitchFamily="34" charset="0"/>
                  <a:ea typeface="Open Sans" panose="020B0606030504020204" pitchFamily="34" charset="0"/>
                  <a:cs typeface="Open Sans" panose="020B0606030504020204" pitchFamily="34" charset="0"/>
                </a:rPr>
                <a:t>GROWTH STRATEGIES</a:t>
              </a:r>
            </a:p>
          </p:txBody>
        </p:sp>
        <p:cxnSp>
          <p:nvCxnSpPr>
            <p:cNvPr id="28" name="Straight Connector 27">
              <a:extLst>
                <a:ext uri="{FF2B5EF4-FFF2-40B4-BE49-F238E27FC236}">
                  <a16:creationId xmlns:a16="http://schemas.microsoft.com/office/drawing/2014/main" id="{9CAF89F1-1B55-4DA8-92FC-D61F3D9B90C9}"/>
                </a:ext>
              </a:extLst>
            </p:cNvPr>
            <p:cNvCxnSpPr>
              <a:cxnSpLocks/>
              <a:stCxn id="27" idx="3"/>
            </p:cNvCxnSpPr>
            <p:nvPr/>
          </p:nvCxnSpPr>
          <p:spPr>
            <a:xfrm>
              <a:off x="710064" y="1315480"/>
              <a:ext cx="8514600" cy="0"/>
            </a:xfrm>
            <a:prstGeom prst="line">
              <a:avLst/>
            </a:prstGeom>
            <a:grpFill/>
            <a:ln w="28575">
              <a:noFill/>
            </a:ln>
          </p:spPr>
          <p:style>
            <a:lnRef idx="1">
              <a:schemeClr val="accent1"/>
            </a:lnRef>
            <a:fillRef idx="0">
              <a:schemeClr val="accent1"/>
            </a:fillRef>
            <a:effectRef idx="0">
              <a:schemeClr val="accent1"/>
            </a:effectRef>
            <a:fontRef idx="minor">
              <a:schemeClr val="tx1"/>
            </a:fontRef>
          </p:style>
        </p:cxnSp>
      </p:grpSp>
      <p:sp>
        <p:nvSpPr>
          <p:cNvPr id="14" name="Rectangle 13">
            <a:extLst>
              <a:ext uri="{FF2B5EF4-FFF2-40B4-BE49-F238E27FC236}">
                <a16:creationId xmlns:a16="http://schemas.microsoft.com/office/drawing/2014/main" id="{3AC4771F-1816-47FB-8BC2-B6BFBE91AB69}"/>
              </a:ext>
            </a:extLst>
          </p:cNvPr>
          <p:cNvSpPr/>
          <p:nvPr/>
        </p:nvSpPr>
        <p:spPr>
          <a:xfrm>
            <a:off x="207595" y="1639487"/>
            <a:ext cx="4083315" cy="318430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1450" indent="-171450" algn="just">
              <a:lnSpc>
                <a:spcPct val="150000"/>
              </a:lnSpc>
              <a:buFont typeface="Arial" panose="020B0604020202020204" pitchFamily="34" charset="0"/>
              <a:buChar char="•"/>
            </a:pPr>
            <a:r>
              <a:rPr lang="en-US" sz="1000" dirty="0">
                <a:solidFill>
                  <a:schemeClr val="tx1"/>
                </a:solidFill>
                <a:latin typeface="Verdana" panose="020B0604030504040204" pitchFamily="34" charset="0"/>
                <a:ea typeface="Verdana" panose="020B0604030504040204" pitchFamily="34" charset="0"/>
                <a:cs typeface="Vani" panose="020B0502040204020203" pitchFamily="18" charset="0"/>
              </a:rPr>
              <a:t>Masa is able to look back on more than 100 years of company history. Their experience, the quality of  products and the constant dialogue with  partners have contributed to the success of  customers worldwide.</a:t>
            </a:r>
          </a:p>
          <a:p>
            <a:pPr marL="171450" indent="-171450" algn="just">
              <a:lnSpc>
                <a:spcPct val="150000"/>
              </a:lnSpc>
              <a:buFont typeface="Arial" panose="020B0604020202020204" pitchFamily="34" charset="0"/>
              <a:buChar char="•"/>
            </a:pPr>
            <a:r>
              <a:rPr lang="en-US" sz="1000" dirty="0">
                <a:solidFill>
                  <a:schemeClr val="tx1"/>
                </a:solidFill>
                <a:latin typeface="Verdana" panose="020B0604030504040204" pitchFamily="34" charset="0"/>
                <a:ea typeface="Verdana" panose="020B0604030504040204" pitchFamily="34" charset="0"/>
                <a:cs typeface="Vani" panose="020B0502040204020203" pitchFamily="18" charset="0"/>
              </a:rPr>
              <a:t>Russian manufacturer </a:t>
            </a:r>
            <a:r>
              <a:rPr lang="en-US" sz="1000" dirty="0" err="1">
                <a:solidFill>
                  <a:schemeClr val="tx1"/>
                </a:solidFill>
                <a:latin typeface="Verdana" panose="020B0604030504040204" pitchFamily="34" charset="0"/>
                <a:ea typeface="Verdana" panose="020B0604030504040204" pitchFamily="34" charset="0"/>
                <a:cs typeface="Vani" panose="020B0502040204020203" pitchFamily="18" charset="0"/>
              </a:rPr>
              <a:t>Porevit</a:t>
            </a:r>
            <a:r>
              <a:rPr lang="en-US" sz="1000" dirty="0">
                <a:solidFill>
                  <a:schemeClr val="tx1"/>
                </a:solidFill>
                <a:latin typeface="Verdana" panose="020B0604030504040204" pitchFamily="34" charset="0"/>
                <a:ea typeface="Verdana" panose="020B0604030504040204" pitchFamily="34" charset="0"/>
                <a:cs typeface="Vani" panose="020B0502040204020203" pitchFamily="18" charset="0"/>
              </a:rPr>
              <a:t> expands capacities making MASA group as the project partner in terms of Machine delivery (The production capacities of the state-of-the-art plant with three automated Masa production lines are about 300,000 m³ of AAC blocks, 110 millions of sand lime bricks and now also up to 900,000 m² of pavers per year)</a:t>
            </a:r>
          </a:p>
          <a:p>
            <a:pPr marL="171450" indent="-171450" algn="just">
              <a:lnSpc>
                <a:spcPct val="150000"/>
              </a:lnSpc>
              <a:buFont typeface="Arial" panose="020B0604020202020204" pitchFamily="34" charset="0"/>
              <a:buChar char="•"/>
            </a:pPr>
            <a:r>
              <a:rPr lang="en-US" sz="1000" dirty="0">
                <a:solidFill>
                  <a:schemeClr val="tx1"/>
                </a:solidFill>
                <a:latin typeface="Verdana" panose="020B0604030504040204" pitchFamily="34" charset="0"/>
                <a:ea typeface="Verdana" panose="020B0604030504040204" pitchFamily="34" charset="0"/>
                <a:cs typeface="Vani" panose="020B0502040204020203" pitchFamily="18" charset="0"/>
              </a:rPr>
              <a:t>Masa joins hands against Covid 19 &amp; altered his logo, All with one message: Get vaccinated! We are also supporting this vaccination campaign.</a:t>
            </a:r>
          </a:p>
          <a:p>
            <a:pPr marL="171450" indent="-171450" algn="just">
              <a:lnSpc>
                <a:spcPct val="150000"/>
              </a:lnSpc>
              <a:buFont typeface="Arial" panose="020B0604020202020204" pitchFamily="34" charset="0"/>
              <a:buChar char="•"/>
            </a:pPr>
            <a:r>
              <a:rPr lang="en-US" sz="1000" dirty="0">
                <a:solidFill>
                  <a:schemeClr val="tx1"/>
                </a:solidFill>
                <a:latin typeface="Verdana" panose="020B0604030504040204" pitchFamily="34" charset="0"/>
                <a:ea typeface="Verdana" panose="020B0604030504040204" pitchFamily="34" charset="0"/>
                <a:cs typeface="Vani" panose="020B0502040204020203" pitchFamily="18" charset="0"/>
              </a:rPr>
              <a:t>Masa once again maintains its place in the world market leader ranking of the University of St. Gallen.</a:t>
            </a:r>
          </a:p>
          <a:p>
            <a:pPr algn="just">
              <a:lnSpc>
                <a:spcPct val="150000"/>
              </a:lnSpc>
            </a:pPr>
            <a:endParaRPr lang="en-US" sz="1000" dirty="0">
              <a:solidFill>
                <a:schemeClr val="tx1"/>
              </a:solidFill>
              <a:latin typeface="Verdana" panose="020B0604030504040204" pitchFamily="34" charset="0"/>
              <a:ea typeface="Verdana" panose="020B0604030504040204" pitchFamily="34" charset="0"/>
              <a:cs typeface="Verdana" panose="020B0604030504040204" pitchFamily="34" charset="0"/>
            </a:endParaRPr>
          </a:p>
        </p:txBody>
      </p:sp>
      <p:sp>
        <p:nvSpPr>
          <p:cNvPr id="15" name="Rectangle 14">
            <a:extLst>
              <a:ext uri="{FF2B5EF4-FFF2-40B4-BE49-F238E27FC236}">
                <a16:creationId xmlns:a16="http://schemas.microsoft.com/office/drawing/2014/main" id="{14496D0B-E3D8-4824-9321-D2E74BC87276}"/>
              </a:ext>
            </a:extLst>
          </p:cNvPr>
          <p:cNvSpPr/>
          <p:nvPr/>
        </p:nvSpPr>
        <p:spPr>
          <a:xfrm>
            <a:off x="4959034" y="1766472"/>
            <a:ext cx="3837946" cy="30573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1450" indent="-171450" algn="just">
              <a:lnSpc>
                <a:spcPct val="150000"/>
              </a:lnSpc>
              <a:buFont typeface="Arial" panose="020B0604020202020204" pitchFamily="34" charset="0"/>
              <a:buChar char="•"/>
            </a:pPr>
            <a:r>
              <a:rPr lang="en-US" sz="1000" dirty="0">
                <a:solidFill>
                  <a:schemeClr val="tx1"/>
                </a:solidFill>
                <a:latin typeface="Verdana" panose="020B0604030504040204" pitchFamily="34" charset="0"/>
                <a:ea typeface="Verdana" panose="020B0604030504040204" pitchFamily="34" charset="0"/>
                <a:cs typeface="Vani" panose="020B0502040204020203" pitchFamily="18" charset="0"/>
              </a:rPr>
              <a:t>Masa group believe in </a:t>
            </a:r>
            <a:r>
              <a:rPr lang="en-IN" sz="1000" dirty="0">
                <a:solidFill>
                  <a:schemeClr val="tx1"/>
                </a:solidFill>
                <a:latin typeface="Verdana" panose="020B0604030504040204" pitchFamily="34" charset="0"/>
                <a:ea typeface="Verdana" panose="020B0604030504040204" pitchFamily="34" charset="0"/>
                <a:cs typeface="Vani" panose="020B0502040204020203" pitchFamily="18" charset="0"/>
              </a:rPr>
              <a:t>quality of  their products, with their experience The company </a:t>
            </a:r>
            <a:r>
              <a:rPr lang="en-IN" sz="1000" dirty="0" err="1">
                <a:solidFill>
                  <a:schemeClr val="tx1"/>
                </a:solidFill>
                <a:latin typeface="Verdana" panose="020B0604030504040204" pitchFamily="34" charset="0"/>
                <a:ea typeface="Verdana" panose="020B0604030504040204" pitchFamily="34" charset="0"/>
                <a:cs typeface="Vani" panose="020B0502040204020203" pitchFamily="18" charset="0"/>
              </a:rPr>
              <a:t>habe</a:t>
            </a:r>
            <a:r>
              <a:rPr lang="en-IN" sz="1000" dirty="0">
                <a:solidFill>
                  <a:schemeClr val="tx1"/>
                </a:solidFill>
                <a:latin typeface="Verdana" panose="020B0604030504040204" pitchFamily="34" charset="0"/>
                <a:ea typeface="Verdana" panose="020B0604030504040204" pitchFamily="34" charset="0"/>
                <a:cs typeface="Vani" panose="020B0502040204020203" pitchFamily="18" charset="0"/>
              </a:rPr>
              <a:t> </a:t>
            </a:r>
            <a:r>
              <a:rPr lang="en-US" sz="1000" dirty="0">
                <a:solidFill>
                  <a:schemeClr val="tx1"/>
                </a:solidFill>
                <a:latin typeface="Verdana" panose="020B0604030504040204" pitchFamily="34" charset="0"/>
                <a:ea typeface="Verdana" panose="020B0604030504040204" pitchFamily="34" charset="0"/>
                <a:cs typeface="Vani" panose="020B0502040204020203" pitchFamily="18" charset="0"/>
              </a:rPr>
              <a:t>significantly influenced many developments in the building materials industry. </a:t>
            </a:r>
          </a:p>
          <a:p>
            <a:pPr marL="171450" indent="-171450" algn="just">
              <a:lnSpc>
                <a:spcPct val="150000"/>
              </a:lnSpc>
              <a:buFont typeface="Arial" panose="020B0604020202020204" pitchFamily="34" charset="0"/>
              <a:buChar char="•"/>
            </a:pPr>
            <a:r>
              <a:rPr lang="en-US" sz="1000" dirty="0">
                <a:solidFill>
                  <a:schemeClr val="tx1"/>
                </a:solidFill>
                <a:latin typeface="Verdana" panose="020B0604030504040204" pitchFamily="34" charset="0"/>
                <a:ea typeface="Verdana" panose="020B0604030504040204" pitchFamily="34" charset="0"/>
                <a:cs typeface="Vani" panose="020B0502040204020203" pitchFamily="18" charset="0"/>
              </a:rPr>
              <a:t> with there extensive experience The company have subsidiaries for sales and services  established worldwide: In USA, China, Russia, India, Thailand and Dubai, responsible for the Middle East..</a:t>
            </a:r>
          </a:p>
          <a:p>
            <a:pPr marL="171450" indent="-171450" algn="just">
              <a:lnSpc>
                <a:spcPct val="150000"/>
              </a:lnSpc>
              <a:buFont typeface="Arial" panose="020B0604020202020204" pitchFamily="34" charset="0"/>
              <a:buChar char="•"/>
            </a:pPr>
            <a:r>
              <a:rPr lang="en-US" sz="1000" dirty="0">
                <a:solidFill>
                  <a:schemeClr val="tx1"/>
                </a:solidFill>
                <a:latin typeface="Verdana" panose="020B0604030504040204" pitchFamily="34" charset="0"/>
                <a:ea typeface="Verdana" panose="020B0604030504040204" pitchFamily="34" charset="0"/>
                <a:cs typeface="Vani" panose="020B0502040204020203" pitchFamily="18" charset="0"/>
              </a:rPr>
              <a:t>The company provide highest quality of the known technology and the exact solution give a high-quality finished product. ( with putting efforts in initial planning principles apply in all fields of design and manufacturing.)</a:t>
            </a:r>
          </a:p>
        </p:txBody>
      </p:sp>
      <p:sp>
        <p:nvSpPr>
          <p:cNvPr id="19" name="Rectangle 18">
            <a:extLst>
              <a:ext uri="{FF2B5EF4-FFF2-40B4-BE49-F238E27FC236}">
                <a16:creationId xmlns:a16="http://schemas.microsoft.com/office/drawing/2014/main" id="{4D31DFEF-DA58-48B7-8688-E002D14C4CDC}"/>
              </a:ext>
            </a:extLst>
          </p:cNvPr>
          <p:cNvSpPr/>
          <p:nvPr/>
        </p:nvSpPr>
        <p:spPr>
          <a:xfrm>
            <a:off x="207595" y="5859071"/>
            <a:ext cx="1495325" cy="3804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1000" b="1"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8" name="Text Placeholder 3">
            <a:extLst>
              <a:ext uri="{FF2B5EF4-FFF2-40B4-BE49-F238E27FC236}">
                <a16:creationId xmlns:a16="http://schemas.microsoft.com/office/drawing/2014/main" id="{EA62A440-79BE-4A4D-9072-C8AD87B6D4F0}"/>
              </a:ext>
            </a:extLst>
          </p:cNvPr>
          <p:cNvSpPr>
            <a:spLocks noGrp="1"/>
          </p:cNvSpPr>
          <p:nvPr>
            <p:ph type="body" sz="quarter" idx="14"/>
          </p:nvPr>
        </p:nvSpPr>
        <p:spPr/>
        <p:txBody>
          <a:bodyPr>
            <a:normAutofit lnSpcReduction="10000"/>
          </a:bodyPr>
          <a:lstStyle/>
          <a:p>
            <a:pPr>
              <a:spcBef>
                <a:spcPts val="0"/>
              </a:spcBef>
            </a:pPr>
            <a:r>
              <a:rPr lang="nb-NO" dirty="0">
                <a:solidFill>
                  <a:schemeClr val="tx1">
                    <a:lumMod val="85000"/>
                    <a:lumOff val="15000"/>
                  </a:schemeClr>
                </a:solidFill>
              </a:rPr>
              <a:t>Competitor Profile </a:t>
            </a:r>
            <a:br>
              <a:rPr lang="nb-NO" dirty="0">
                <a:solidFill>
                  <a:schemeClr val="tx1">
                    <a:lumMod val="85000"/>
                    <a:lumOff val="15000"/>
                  </a:schemeClr>
                </a:solidFill>
              </a:rPr>
            </a:br>
            <a:r>
              <a:rPr lang="en-IN" sz="1400" b="1" i="0" dirty="0">
                <a:effectLst/>
                <a:latin typeface="-apple-system"/>
              </a:rPr>
              <a:t>Masa</a:t>
            </a:r>
          </a:p>
          <a:p>
            <a:pPr>
              <a:spcBef>
                <a:spcPts val="0"/>
              </a:spcBef>
            </a:pPr>
            <a:endParaRPr lang="nb-NO" sz="1200" b="0" dirty="0">
              <a:solidFill>
                <a:schemeClr val="tx1">
                  <a:lumMod val="85000"/>
                  <a:lumOff val="15000"/>
                </a:schemeClr>
              </a:solidFill>
            </a:endParaRPr>
          </a:p>
        </p:txBody>
      </p:sp>
      <p:pic>
        <p:nvPicPr>
          <p:cNvPr id="5122" name="Picture 2" descr="Masa Group - Home | Facebook">
            <a:extLst>
              <a:ext uri="{FF2B5EF4-FFF2-40B4-BE49-F238E27FC236}">
                <a16:creationId xmlns:a16="http://schemas.microsoft.com/office/drawing/2014/main" id="{3C5EA867-185F-400E-B0CC-D40815E42F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7101" y="657618"/>
            <a:ext cx="2143125" cy="6087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323513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 Placeholder 3">
            <a:extLst>
              <a:ext uri="{FF2B5EF4-FFF2-40B4-BE49-F238E27FC236}">
                <a16:creationId xmlns:a16="http://schemas.microsoft.com/office/drawing/2014/main" id="{4361833B-334D-4AA4-BB92-FECBDAE3AF51}"/>
              </a:ext>
            </a:extLst>
          </p:cNvPr>
          <p:cNvSpPr>
            <a:spLocks noGrp="1"/>
          </p:cNvSpPr>
          <p:nvPr>
            <p:ph type="body" sz="quarter" idx="14"/>
          </p:nvPr>
        </p:nvSpPr>
        <p:spPr/>
        <p:txBody>
          <a:bodyPr>
            <a:normAutofit fontScale="92500" lnSpcReduction="10000"/>
          </a:bodyPr>
          <a:lstStyle/>
          <a:p>
            <a:pPr>
              <a:spcBef>
                <a:spcPts val="0"/>
              </a:spcBef>
            </a:pPr>
            <a:r>
              <a:rPr lang="nb-NO" dirty="0">
                <a:solidFill>
                  <a:schemeClr val="tx1">
                    <a:lumMod val="85000"/>
                    <a:lumOff val="15000"/>
                  </a:schemeClr>
                </a:solidFill>
              </a:rPr>
              <a:t>Competitor Profile </a:t>
            </a:r>
            <a:br>
              <a:rPr lang="nb-NO" dirty="0">
                <a:solidFill>
                  <a:schemeClr val="tx1">
                    <a:lumMod val="85000"/>
                    <a:lumOff val="15000"/>
                  </a:schemeClr>
                </a:solidFill>
              </a:rPr>
            </a:br>
            <a:r>
              <a:rPr lang="en-IN" b="0" dirty="0">
                <a:solidFill>
                  <a:schemeClr val="tx1">
                    <a:lumMod val="85000"/>
                    <a:lumOff val="15000"/>
                  </a:schemeClr>
                </a:solidFill>
              </a:rPr>
              <a:t>HESS AAC System</a:t>
            </a:r>
            <a:endParaRPr lang="en-IN" sz="1200" b="0" dirty="0">
              <a:solidFill>
                <a:schemeClr val="tx1">
                  <a:lumMod val="85000"/>
                  <a:lumOff val="15000"/>
                </a:schemeClr>
              </a:solidFill>
            </a:endParaRPr>
          </a:p>
          <a:p>
            <a:pPr>
              <a:spcBef>
                <a:spcPts val="0"/>
              </a:spcBef>
            </a:pPr>
            <a:endParaRPr lang="nb-NO" sz="1200" b="0" dirty="0">
              <a:solidFill>
                <a:schemeClr val="tx1">
                  <a:lumMod val="85000"/>
                  <a:lumOff val="15000"/>
                </a:schemeClr>
              </a:solidFill>
            </a:endParaRPr>
          </a:p>
        </p:txBody>
      </p:sp>
      <p:grpSp>
        <p:nvGrpSpPr>
          <p:cNvPr id="58" name="Group 57">
            <a:extLst>
              <a:ext uri="{FF2B5EF4-FFF2-40B4-BE49-F238E27FC236}">
                <a16:creationId xmlns:a16="http://schemas.microsoft.com/office/drawing/2014/main" id="{54FA0EE0-0D7E-42E7-8EE0-075E1DD309BA}"/>
              </a:ext>
            </a:extLst>
          </p:cNvPr>
          <p:cNvGrpSpPr/>
          <p:nvPr/>
        </p:nvGrpSpPr>
        <p:grpSpPr>
          <a:xfrm>
            <a:off x="906764" y="1202471"/>
            <a:ext cx="3508830" cy="476658"/>
            <a:chOff x="2453362" y="916754"/>
            <a:chExt cx="8514600" cy="461311"/>
          </a:xfrm>
          <a:noFill/>
        </p:grpSpPr>
        <p:sp>
          <p:nvSpPr>
            <p:cNvPr id="59" name="Rectangle 2">
              <a:extLst>
                <a:ext uri="{FF2B5EF4-FFF2-40B4-BE49-F238E27FC236}">
                  <a16:creationId xmlns:a16="http://schemas.microsoft.com/office/drawing/2014/main" id="{2C2CA754-8D84-4AC7-B40F-07638888A403}"/>
                </a:ext>
              </a:extLst>
            </p:cNvPr>
            <p:cNvSpPr/>
            <p:nvPr/>
          </p:nvSpPr>
          <p:spPr>
            <a:xfrm>
              <a:off x="2453362" y="916754"/>
              <a:ext cx="6857614" cy="461311"/>
            </a:xfrm>
            <a:custGeom>
              <a:avLst/>
              <a:gdLst>
                <a:gd name="connsiteX0" fmla="*/ 0 w 6857614"/>
                <a:gd name="connsiteY0" fmla="*/ 0 h 668740"/>
                <a:gd name="connsiteX1" fmla="*/ 6857614 w 6857614"/>
                <a:gd name="connsiteY1" fmla="*/ 0 h 668740"/>
                <a:gd name="connsiteX2" fmla="*/ 6857614 w 6857614"/>
                <a:gd name="connsiteY2" fmla="*/ 668740 h 668740"/>
                <a:gd name="connsiteX3" fmla="*/ 0 w 6857614"/>
                <a:gd name="connsiteY3" fmla="*/ 668740 h 668740"/>
                <a:gd name="connsiteX4" fmla="*/ 0 w 6857614"/>
                <a:gd name="connsiteY4" fmla="*/ 0 h 668740"/>
                <a:gd name="connsiteX0" fmla="*/ 0 w 6857614"/>
                <a:gd name="connsiteY0" fmla="*/ 0 h 668740"/>
                <a:gd name="connsiteX1" fmla="*/ 6248014 w 6857614"/>
                <a:gd name="connsiteY1" fmla="*/ 0 h 668740"/>
                <a:gd name="connsiteX2" fmla="*/ 6857614 w 6857614"/>
                <a:gd name="connsiteY2" fmla="*/ 668740 h 668740"/>
                <a:gd name="connsiteX3" fmla="*/ 0 w 6857614"/>
                <a:gd name="connsiteY3" fmla="*/ 668740 h 668740"/>
                <a:gd name="connsiteX4" fmla="*/ 0 w 6857614"/>
                <a:gd name="connsiteY4" fmla="*/ 0 h 668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7614" h="668740">
                  <a:moveTo>
                    <a:pt x="0" y="0"/>
                  </a:moveTo>
                  <a:lnTo>
                    <a:pt x="6248014" y="0"/>
                  </a:lnTo>
                  <a:lnTo>
                    <a:pt x="6857614" y="668740"/>
                  </a:lnTo>
                  <a:lnTo>
                    <a:pt x="0" y="668740"/>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895350">
                <a:buSzPct val="120000"/>
                <a:defRPr/>
              </a:pPr>
              <a:r>
                <a:rPr lang="en-US" sz="1000" b="1" dirty="0">
                  <a:solidFill>
                    <a:schemeClr val="bg2">
                      <a:lumMod val="10000"/>
                    </a:schemeClr>
                  </a:solidFill>
                  <a:latin typeface="Open Sans" panose="020B0606030504020204" pitchFamily="34" charset="0"/>
                  <a:ea typeface="Open Sans" panose="020B0606030504020204" pitchFamily="34" charset="0"/>
                  <a:cs typeface="Open Sans" panose="020B0606030504020204" pitchFamily="34" charset="0"/>
                </a:rPr>
                <a:t>COMPANY DESCRIPTION</a:t>
              </a:r>
            </a:p>
          </p:txBody>
        </p:sp>
        <p:cxnSp>
          <p:nvCxnSpPr>
            <p:cNvPr id="60" name="Straight Connector 59">
              <a:extLst>
                <a:ext uri="{FF2B5EF4-FFF2-40B4-BE49-F238E27FC236}">
                  <a16:creationId xmlns:a16="http://schemas.microsoft.com/office/drawing/2014/main" id="{54781B6C-4FE4-46CF-A7C2-FABE3593ABAD}"/>
                </a:ext>
              </a:extLst>
            </p:cNvPr>
            <p:cNvCxnSpPr>
              <a:cxnSpLocks/>
              <a:stCxn id="59" idx="3"/>
            </p:cNvCxnSpPr>
            <p:nvPr/>
          </p:nvCxnSpPr>
          <p:spPr>
            <a:xfrm>
              <a:off x="2453362" y="1378065"/>
              <a:ext cx="8514600" cy="0"/>
            </a:xfrm>
            <a:prstGeom prst="line">
              <a:avLst/>
            </a:prstGeom>
            <a:grpFill/>
            <a:ln w="28575">
              <a:noFill/>
            </a:ln>
          </p:spPr>
          <p:style>
            <a:lnRef idx="1">
              <a:schemeClr val="accent1"/>
            </a:lnRef>
            <a:fillRef idx="0">
              <a:schemeClr val="accent1"/>
            </a:fillRef>
            <a:effectRef idx="0">
              <a:schemeClr val="accent1"/>
            </a:effectRef>
            <a:fontRef idx="minor">
              <a:schemeClr val="tx1"/>
            </a:fontRef>
          </p:style>
        </p:cxnSp>
      </p:grpSp>
      <p:sp>
        <p:nvSpPr>
          <p:cNvPr id="32" name="Rectangle 31">
            <a:extLst>
              <a:ext uri="{FF2B5EF4-FFF2-40B4-BE49-F238E27FC236}">
                <a16:creationId xmlns:a16="http://schemas.microsoft.com/office/drawing/2014/main" id="{4898CD61-1053-4130-A45C-31824FC1846F}"/>
              </a:ext>
            </a:extLst>
          </p:cNvPr>
          <p:cNvSpPr/>
          <p:nvPr/>
        </p:nvSpPr>
        <p:spPr>
          <a:xfrm>
            <a:off x="0" y="676939"/>
            <a:ext cx="9144000" cy="46131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6" name="Straight Connector 65">
            <a:extLst>
              <a:ext uri="{FF2B5EF4-FFF2-40B4-BE49-F238E27FC236}">
                <a16:creationId xmlns:a16="http://schemas.microsoft.com/office/drawing/2014/main" id="{F6BE63CB-0C13-411E-BA8D-349C29227EF5}"/>
              </a:ext>
            </a:extLst>
          </p:cNvPr>
          <p:cNvCxnSpPr>
            <a:cxnSpLocks/>
          </p:cNvCxnSpPr>
          <p:nvPr/>
        </p:nvCxnSpPr>
        <p:spPr>
          <a:xfrm>
            <a:off x="5291361" y="1600814"/>
            <a:ext cx="3508830" cy="0"/>
          </a:xfrm>
          <a:prstGeom prst="line">
            <a:avLst/>
          </a:prstGeom>
          <a:noFill/>
          <a:ln w="28575">
            <a:noFill/>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13D00588-ED01-4FCB-94E4-3272B98EBCCB}"/>
              </a:ext>
            </a:extLst>
          </p:cNvPr>
          <p:cNvSpPr/>
          <p:nvPr/>
        </p:nvSpPr>
        <p:spPr>
          <a:xfrm>
            <a:off x="343809" y="1363501"/>
            <a:ext cx="4979164" cy="37789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200000"/>
              </a:lnSpc>
            </a:pPr>
            <a:r>
              <a:rPr lang="en-US" sz="1000" b="1" dirty="0">
                <a:solidFill>
                  <a:schemeClr val="tx1"/>
                </a:solidFill>
                <a:latin typeface="Verdana" panose="020B0604030504040204" pitchFamily="34" charset="0"/>
                <a:ea typeface="Verdana" panose="020B0604030504040204" pitchFamily="34" charset="0"/>
                <a:cs typeface="Vani" panose="020B0502040204020203" pitchFamily="18" charset="0"/>
              </a:rPr>
              <a:t>Business Overview</a:t>
            </a:r>
            <a:r>
              <a:rPr lang="en-US" sz="1000" dirty="0">
                <a:solidFill>
                  <a:schemeClr val="tx1"/>
                </a:solidFill>
                <a:latin typeface="Verdana" panose="020B0604030504040204" pitchFamily="34" charset="0"/>
                <a:ea typeface="Verdana" panose="020B0604030504040204" pitchFamily="34" charset="0"/>
                <a:cs typeface="Vani" panose="020B0502040204020203" pitchFamily="18" charset="0"/>
              </a:rPr>
              <a:t>:</a:t>
            </a:r>
            <a:endParaRPr lang="en-US" sz="800" dirty="0">
              <a:solidFill>
                <a:schemeClr val="tx1"/>
              </a:solidFill>
              <a:latin typeface="Verdana" panose="020B0604030504040204" pitchFamily="34" charset="0"/>
              <a:ea typeface="Verdana" panose="020B0604030504040204" pitchFamily="34" charset="0"/>
              <a:cs typeface="Vani" panose="020B0502040204020203" pitchFamily="18" charset="0"/>
            </a:endParaRPr>
          </a:p>
          <a:p>
            <a:pPr marL="171450" indent="-171450" algn="just">
              <a:lnSpc>
                <a:spcPts val="2200"/>
              </a:lnSpc>
              <a:buFont typeface="Arial" panose="020B0604020202020204" pitchFamily="34" charset="0"/>
              <a:buChar char="•"/>
              <a:defRPr/>
            </a:pPr>
            <a:r>
              <a:rPr lang="en-US" sz="1000" b="0" i="0" dirty="0">
                <a:solidFill>
                  <a:schemeClr val="tx1"/>
                </a:solidFill>
                <a:effectLst/>
                <a:latin typeface="Verdana" panose="020B0604030504040204" pitchFamily="34" charset="0"/>
                <a:ea typeface="Verdana" panose="020B0604030504040204" pitchFamily="34" charset="0"/>
                <a:cs typeface="Vani" panose="020B0502040204020203" pitchFamily="18" charset="0"/>
              </a:rPr>
              <a:t>HESS AAC Systems B.V. possesses specific know-how on the design, assembling and building of machines and plants for the autoclaved aerated concrete industry worldwide. About thirty years ago HESS AAC became active on the AAC market, concentrating mainly on manufacturing, installing and maintaining the production machinery for the world market leaders in AAC. During this relationship HESS AAC SYSTEMS built several production lines for key customers in and outside Europe. </a:t>
            </a:r>
          </a:p>
          <a:p>
            <a:pPr marL="171450" indent="-171450" algn="just">
              <a:lnSpc>
                <a:spcPts val="2200"/>
              </a:lnSpc>
              <a:buFont typeface="Arial" panose="020B0604020202020204" pitchFamily="34" charset="0"/>
              <a:buChar char="•"/>
              <a:defRPr/>
            </a:pPr>
            <a:r>
              <a:rPr lang="en-US" sz="1000" dirty="0">
                <a:solidFill>
                  <a:schemeClr val="tx1"/>
                </a:solidFill>
                <a:latin typeface="Verdana" panose="020B0604030504040204" pitchFamily="34" charset="0"/>
                <a:ea typeface="Verdana" panose="020B0604030504040204" pitchFamily="34" charset="0"/>
                <a:cs typeface="Vani" panose="020B0502040204020203" pitchFamily="18" charset="0"/>
              </a:rPr>
              <a:t>Their</a:t>
            </a:r>
            <a:r>
              <a:rPr lang="en-US" sz="1000" b="0" i="0" dirty="0">
                <a:solidFill>
                  <a:schemeClr val="tx1"/>
                </a:solidFill>
                <a:effectLst/>
                <a:latin typeface="Verdana" panose="020B0604030504040204" pitchFamily="34" charset="0"/>
                <a:ea typeface="Verdana" panose="020B0604030504040204" pitchFamily="34" charset="0"/>
                <a:cs typeface="Vani" panose="020B0502040204020203" pitchFamily="18" charset="0"/>
              </a:rPr>
              <a:t> aim here is to meet the expectations of the customer and offer them the best price performance ratio. The company believe in offering a comprehensive package of standardized production systems, machines and services that has been developed through experience and innovation as the basis for customized solutions..</a:t>
            </a:r>
            <a:endParaRPr lang="en-US" sz="1000" dirty="0">
              <a:solidFill>
                <a:schemeClr val="tx1"/>
              </a:solidFill>
              <a:latin typeface="Verdana" panose="020B0604030504040204" pitchFamily="34" charset="0"/>
              <a:ea typeface="Verdana" panose="020B0604030504040204" pitchFamily="34" charset="0"/>
              <a:cs typeface="Vani" panose="020B0502040204020203" pitchFamily="18" charset="0"/>
            </a:endParaRPr>
          </a:p>
          <a:p>
            <a:pPr marL="96441" indent="-96441" algn="just">
              <a:buFont typeface="Arial" panose="020B0604020202020204" pitchFamily="34" charset="0"/>
              <a:buChar char="•"/>
            </a:pPr>
            <a:endParaRPr lang="en-IN" sz="1000" dirty="0">
              <a:solidFill>
                <a:schemeClr val="tx1"/>
              </a:solidFill>
              <a:latin typeface="Verdana" panose="020B0604030504040204" pitchFamily="34" charset="0"/>
              <a:ea typeface="Verdana" panose="020B0604030504040204" pitchFamily="34" charset="0"/>
              <a:cs typeface="Vani" panose="020B0502040204020203" pitchFamily="18" charset="0"/>
            </a:endParaRPr>
          </a:p>
          <a:p>
            <a:pPr marL="171450" indent="-171450" algn="just">
              <a:lnSpc>
                <a:spcPct val="150000"/>
              </a:lnSpc>
              <a:buFont typeface="Wingdings" panose="05000000000000000000" pitchFamily="2" charset="2"/>
              <a:buChar char="q"/>
            </a:pPr>
            <a:r>
              <a:rPr lang="en-US" sz="1000" b="1" dirty="0">
                <a:solidFill>
                  <a:schemeClr val="tx1"/>
                </a:solidFill>
                <a:latin typeface="Verdana" panose="020B0604030504040204" pitchFamily="34" charset="0"/>
                <a:ea typeface="Verdana" panose="020B0604030504040204" pitchFamily="34" charset="0"/>
                <a:cs typeface="Vani" panose="020B0502040204020203" pitchFamily="18" charset="0"/>
              </a:rPr>
              <a:t>Year of Establishment</a:t>
            </a:r>
            <a:r>
              <a:rPr lang="en-US" sz="1000" dirty="0">
                <a:solidFill>
                  <a:schemeClr val="tx1"/>
                </a:solidFill>
                <a:latin typeface="Verdana" panose="020B0604030504040204" pitchFamily="34" charset="0"/>
                <a:ea typeface="Verdana" panose="020B0604030504040204" pitchFamily="34" charset="0"/>
                <a:cs typeface="Vani" panose="020B0502040204020203" pitchFamily="18" charset="0"/>
              </a:rPr>
              <a:t>: 1948</a:t>
            </a:r>
            <a:endParaRPr lang="en-US" sz="1000" b="1" dirty="0">
              <a:solidFill>
                <a:schemeClr val="tx1"/>
              </a:solidFill>
              <a:latin typeface="Verdana" panose="020B0604030504040204" pitchFamily="34" charset="0"/>
              <a:ea typeface="Verdana" panose="020B0604030504040204" pitchFamily="34" charset="0"/>
              <a:cs typeface="Vani" panose="020B0502040204020203" pitchFamily="18" charset="0"/>
            </a:endParaRPr>
          </a:p>
          <a:p>
            <a:pPr marL="228600" indent="-228600" algn="just">
              <a:lnSpc>
                <a:spcPct val="150000"/>
              </a:lnSpc>
              <a:buFont typeface="Wingdings" panose="05000000000000000000" pitchFamily="2" charset="2"/>
              <a:buChar char="q"/>
            </a:pPr>
            <a:r>
              <a:rPr lang="en-US" sz="1000" b="1" dirty="0">
                <a:solidFill>
                  <a:schemeClr val="tx1"/>
                </a:solidFill>
                <a:latin typeface="Verdana" panose="020B0604030504040204" pitchFamily="34" charset="0"/>
                <a:ea typeface="Verdana" panose="020B0604030504040204" pitchFamily="34" charset="0"/>
                <a:cs typeface="Vani" panose="020B0502040204020203" pitchFamily="18" charset="0"/>
              </a:rPr>
              <a:t>Total Number of Employees (2020)</a:t>
            </a:r>
            <a:r>
              <a:rPr lang="en-US" sz="1000" dirty="0">
                <a:solidFill>
                  <a:schemeClr val="tx1"/>
                </a:solidFill>
                <a:latin typeface="Verdana" panose="020B0604030504040204" pitchFamily="34" charset="0"/>
                <a:ea typeface="Verdana" panose="020B0604030504040204" pitchFamily="34" charset="0"/>
                <a:cs typeface="Vani" panose="020B0502040204020203" pitchFamily="18" charset="0"/>
              </a:rPr>
              <a:t>: 852</a:t>
            </a:r>
          </a:p>
          <a:p>
            <a:pPr marL="228600" indent="-228600" algn="just">
              <a:lnSpc>
                <a:spcPct val="150000"/>
              </a:lnSpc>
              <a:buFont typeface="Wingdings" panose="05000000000000000000" pitchFamily="2" charset="2"/>
              <a:buChar char="q"/>
            </a:pPr>
            <a:r>
              <a:rPr lang="en-US" sz="1000" b="1" dirty="0">
                <a:solidFill>
                  <a:schemeClr val="tx1"/>
                </a:solidFill>
                <a:latin typeface="Verdana" panose="020B0604030504040204" pitchFamily="34" charset="0"/>
                <a:ea typeface="Verdana" panose="020B0604030504040204" pitchFamily="34" charset="0"/>
                <a:cs typeface="Vani" panose="020B0502040204020203" pitchFamily="18" charset="0"/>
              </a:rPr>
              <a:t>Total Revenues (2020)– 174.2 Million USD </a:t>
            </a:r>
            <a:endParaRPr lang="en-US" sz="1100" dirty="0">
              <a:solidFill>
                <a:schemeClr val="tx1"/>
              </a:solidFill>
              <a:latin typeface="Verdana" panose="020B0604030504040204" pitchFamily="34" charset="0"/>
              <a:ea typeface="Verdana" panose="020B0604030504040204" pitchFamily="34" charset="0"/>
              <a:cs typeface="Vani" panose="020B0502040204020203" pitchFamily="18" charset="0"/>
            </a:endParaRPr>
          </a:p>
        </p:txBody>
      </p:sp>
      <p:sp>
        <p:nvSpPr>
          <p:cNvPr id="17" name="Rectangle 16">
            <a:extLst>
              <a:ext uri="{FF2B5EF4-FFF2-40B4-BE49-F238E27FC236}">
                <a16:creationId xmlns:a16="http://schemas.microsoft.com/office/drawing/2014/main" id="{61C163BA-5CF8-4655-ACBB-F152BC96CA7C}"/>
              </a:ext>
            </a:extLst>
          </p:cNvPr>
          <p:cNvSpPr/>
          <p:nvPr/>
        </p:nvSpPr>
        <p:spPr>
          <a:xfrm>
            <a:off x="5456191" y="1642204"/>
            <a:ext cx="3179809" cy="25550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50000"/>
              </a:lnSpc>
            </a:pPr>
            <a:r>
              <a:rPr lang="en-US" sz="1050" b="1" dirty="0">
                <a:solidFill>
                  <a:schemeClr val="tx1"/>
                </a:solidFill>
                <a:latin typeface="Verdana" panose="020B0604030504040204" pitchFamily="34" charset="0"/>
                <a:ea typeface="Verdana" panose="020B0604030504040204" pitchFamily="34" charset="0"/>
                <a:cs typeface="Verdana" panose="020B0604030504040204" pitchFamily="34" charset="0"/>
              </a:rPr>
              <a:t>Product Portfolio</a:t>
            </a:r>
            <a:r>
              <a:rPr lang="en-US" sz="1050" dirty="0">
                <a:solidFill>
                  <a:schemeClr val="tx1"/>
                </a:solidFill>
                <a:latin typeface="Verdana" panose="020B0604030504040204" pitchFamily="34" charset="0"/>
                <a:ea typeface="Verdana" panose="020B0604030504040204" pitchFamily="34" charset="0"/>
                <a:cs typeface="Verdana" panose="020B0604030504040204" pitchFamily="34" charset="0"/>
              </a:rPr>
              <a:t>:</a:t>
            </a:r>
          </a:p>
          <a:p>
            <a:pPr marL="171450" indent="-171450" algn="l">
              <a:buFont typeface="Arial" panose="020B0604020202020204" pitchFamily="34" charset="0"/>
              <a:buChar char="•"/>
            </a:pPr>
            <a:r>
              <a:rPr lang="en-IN" sz="1000" b="1" i="0" dirty="0">
                <a:solidFill>
                  <a:srgbClr val="6D6D6D"/>
                </a:solidFill>
                <a:effectLst/>
                <a:latin typeface="Roboto" panose="02000000000000000000" pitchFamily="2" charset="0"/>
              </a:rPr>
              <a:t>Keen-Crete-KBT</a:t>
            </a:r>
            <a:endParaRPr lang="en-US" sz="1000" dirty="0">
              <a:solidFill>
                <a:schemeClr val="tx1"/>
              </a:solidFill>
              <a:latin typeface="Verdana" panose="020B0604030504040204" pitchFamily="34" charset="0"/>
              <a:ea typeface="Verdana" panose="020B0604030504040204" pitchFamily="34" charset="0"/>
            </a:endParaRPr>
          </a:p>
          <a:p>
            <a:r>
              <a:rPr lang="en-US" sz="1000" dirty="0">
                <a:solidFill>
                  <a:schemeClr val="tx1"/>
                </a:solidFill>
                <a:latin typeface="Verdana" panose="020B0604030504040204" pitchFamily="34" charset="0"/>
                <a:ea typeface="Verdana" panose="020B0604030504040204" pitchFamily="34" charset="0"/>
              </a:rPr>
              <a:t>•  Compact Line</a:t>
            </a:r>
            <a:r>
              <a:rPr lang="en-IN" sz="1000" b="1" i="0" dirty="0">
                <a:solidFill>
                  <a:srgbClr val="6D6D6D"/>
                </a:solidFill>
                <a:effectLst/>
                <a:latin typeface="Roboto" panose="02000000000000000000" pitchFamily="2" charset="0"/>
              </a:rPr>
              <a:t>-CBT</a:t>
            </a:r>
          </a:p>
          <a:p>
            <a:pPr marL="171450" indent="-171450" algn="just">
              <a:buFont typeface="Arial" panose="020B0604020202020204" pitchFamily="34" charset="0"/>
              <a:buChar char="•"/>
            </a:pPr>
            <a:r>
              <a:rPr lang="en-US" sz="1000" b="0" i="0" dirty="0">
                <a:solidFill>
                  <a:schemeClr val="tx1"/>
                </a:solidFill>
                <a:effectLst/>
                <a:latin typeface="Verdana" panose="020B0604030504040204" pitchFamily="34" charset="0"/>
                <a:ea typeface="Verdana" panose="020B0604030504040204" pitchFamily="34" charset="0"/>
              </a:rPr>
              <a:t>services such as end to end customized solutions, assistance with export credit through a European bank, support in business development, supply of equipment / plant machinery, comprehensive training of personnel on machine operation, as well as development of optimum AAC mix compositions</a:t>
            </a:r>
            <a:endParaRPr lang="en-IN" sz="1000" b="1" i="0" dirty="0">
              <a:solidFill>
                <a:srgbClr val="6D6D6D"/>
              </a:solidFill>
              <a:effectLst/>
              <a:latin typeface="Roboto" panose="02000000000000000000" pitchFamily="2" charset="0"/>
            </a:endParaRPr>
          </a:p>
          <a:p>
            <a:endParaRPr lang="en-IN" sz="1000" b="0" i="0" dirty="0">
              <a:solidFill>
                <a:srgbClr val="6D6D6D"/>
              </a:solidFill>
              <a:effectLst/>
              <a:latin typeface="Roboto" panose="02000000000000000000" pitchFamily="2" charset="0"/>
            </a:endParaRPr>
          </a:p>
          <a:p>
            <a:r>
              <a:rPr lang="en-US" sz="1000" dirty="0">
                <a:solidFill>
                  <a:schemeClr val="tx1"/>
                </a:solidFill>
                <a:latin typeface="Verdana" panose="020B0604030504040204" pitchFamily="34" charset="0"/>
                <a:ea typeface="Verdana" panose="020B0604030504040204" pitchFamily="34" charset="0"/>
              </a:rPr>
              <a:t> </a:t>
            </a:r>
            <a:endParaRPr lang="en-US" sz="1000" b="0" i="0" dirty="0">
              <a:solidFill>
                <a:schemeClr val="tx1"/>
              </a:solidFill>
              <a:effectLst/>
              <a:latin typeface="Verdana" panose="020B0604030504040204" pitchFamily="34" charset="0"/>
              <a:ea typeface="Verdana" panose="020B0604030504040204" pitchFamily="34" charset="0"/>
            </a:endParaRPr>
          </a:p>
          <a:p>
            <a:endParaRPr lang="en-US" sz="1000" dirty="0">
              <a:solidFill>
                <a:schemeClr val="tx1"/>
              </a:solidFill>
              <a:latin typeface="Verdana" panose="020B0604030504040204" pitchFamily="34" charset="0"/>
              <a:ea typeface="Verdana" panose="020B0604030504040204" pitchFamily="34" charset="0"/>
              <a:cs typeface="Verdana" panose="020B0604030504040204" pitchFamily="34" charset="0"/>
            </a:endParaRPr>
          </a:p>
        </p:txBody>
      </p:sp>
      <p:sp>
        <p:nvSpPr>
          <p:cNvPr id="18" name="Rectangle 17">
            <a:extLst>
              <a:ext uri="{FF2B5EF4-FFF2-40B4-BE49-F238E27FC236}">
                <a16:creationId xmlns:a16="http://schemas.microsoft.com/office/drawing/2014/main" id="{D467F647-01D5-4AB9-8F04-AA004ECC1167}"/>
              </a:ext>
            </a:extLst>
          </p:cNvPr>
          <p:cNvSpPr/>
          <p:nvPr/>
        </p:nvSpPr>
        <p:spPr>
          <a:xfrm>
            <a:off x="5456192" y="3642604"/>
            <a:ext cx="3049180" cy="11093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50000"/>
              </a:lnSpc>
            </a:pPr>
            <a:r>
              <a:rPr lang="en-US" sz="1000" b="1"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Key Industries Served</a:t>
            </a:r>
            <a:endParaRPr lang="en-US" sz="10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endParaRPr>
          </a:p>
          <a:p>
            <a:pPr>
              <a:lnSpc>
                <a:spcPct val="150000"/>
              </a:lnSpc>
            </a:pPr>
            <a:r>
              <a:rPr lang="en-US" sz="1000" b="0" i="0" dirty="0">
                <a:solidFill>
                  <a:srgbClr val="4D4D4D"/>
                </a:solidFill>
                <a:effectLst/>
                <a:latin typeface="Verdana" panose="020B0604030504040204" pitchFamily="34" charset="0"/>
                <a:ea typeface="Verdana" panose="020B0604030504040204" pitchFamily="34" charset="0"/>
              </a:rPr>
              <a:t>Provides design and production of plants and machinery for </a:t>
            </a:r>
            <a:endParaRPr lang="en-US" sz="10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endParaRPr>
          </a:p>
          <a:p>
            <a:pPr marL="171450" indent="-171450">
              <a:buFont typeface="Arial" panose="020B0604020202020204" pitchFamily="34" charset="0"/>
              <a:buChar char="•"/>
            </a:pPr>
            <a:r>
              <a:rPr lang="en-IN" sz="1000" b="0" i="0" dirty="0">
                <a:solidFill>
                  <a:srgbClr val="4D4D4D"/>
                </a:solidFill>
                <a:effectLst/>
                <a:latin typeface="Verdana" panose="020B0604030504040204" pitchFamily="34" charset="0"/>
                <a:ea typeface="Verdana" panose="020B0604030504040204" pitchFamily="34" charset="0"/>
              </a:rPr>
              <a:t>Building materials industry. </a:t>
            </a:r>
          </a:p>
          <a:p>
            <a:pPr marL="171450" indent="-171450">
              <a:buFont typeface="Arial" panose="020B0604020202020204" pitchFamily="34" charset="0"/>
              <a:buChar char="•"/>
            </a:pPr>
            <a:endParaRPr lang="en-US" sz="10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endParaRPr>
          </a:p>
          <a:p>
            <a:pPr marL="96441" indent="-96441">
              <a:buFont typeface="Arial" panose="020B0604020202020204" pitchFamily="34" charset="0"/>
              <a:buChar char="•"/>
            </a:pPr>
            <a:endParaRPr lang="en-US" sz="10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endParaRPr>
          </a:p>
          <a:p>
            <a:pPr marL="96441" indent="-96441">
              <a:buFont typeface="Arial" panose="020B0604020202020204" pitchFamily="34" charset="0"/>
              <a:buChar char="•"/>
            </a:pPr>
            <a:endParaRPr lang="en-US" sz="10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endParaRPr>
          </a:p>
          <a:p>
            <a:pPr marL="96441" indent="-96441">
              <a:buFont typeface="Arial" panose="020B0604020202020204" pitchFamily="34" charset="0"/>
              <a:buChar char="•"/>
            </a:pPr>
            <a:endParaRPr lang="en-US" sz="10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endParaRPr>
          </a:p>
          <a:p>
            <a:pPr marL="171450" indent="-171450">
              <a:lnSpc>
                <a:spcPct val="150000"/>
              </a:lnSpc>
              <a:buFont typeface="Arial" panose="020B0604020202020204" pitchFamily="34" charset="0"/>
              <a:buChar char="•"/>
            </a:pPr>
            <a:endParaRPr lang="en-US" sz="10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endParaRPr>
          </a:p>
        </p:txBody>
      </p:sp>
      <p:sp>
        <p:nvSpPr>
          <p:cNvPr id="19" name="Rectangle 18">
            <a:extLst>
              <a:ext uri="{FF2B5EF4-FFF2-40B4-BE49-F238E27FC236}">
                <a16:creationId xmlns:a16="http://schemas.microsoft.com/office/drawing/2014/main" id="{D22A39F4-0A49-45D3-933A-D5B0D8BACE04}"/>
              </a:ext>
            </a:extLst>
          </p:cNvPr>
          <p:cNvSpPr/>
          <p:nvPr/>
        </p:nvSpPr>
        <p:spPr>
          <a:xfrm>
            <a:off x="5485031" y="4801830"/>
            <a:ext cx="2564687" cy="13886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50000"/>
              </a:lnSpc>
            </a:pPr>
            <a:r>
              <a:rPr lang="en-US" sz="1000" b="1"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Key Competitors:</a:t>
            </a:r>
            <a:endParaRPr lang="en-US" sz="10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endParaRPr>
          </a:p>
          <a:p>
            <a:pPr marL="96441" indent="-96441" algn="just">
              <a:buFont typeface="Arial" panose="020B0604020202020204" pitchFamily="34" charset="0"/>
              <a:buChar char="•"/>
            </a:pPr>
            <a:r>
              <a:rPr lang="en-IN" sz="10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Masa Henke</a:t>
            </a:r>
          </a:p>
          <a:p>
            <a:pPr marL="96441" indent="-96441" algn="just">
              <a:buFont typeface="Arial" panose="020B0604020202020204" pitchFamily="34" charset="0"/>
              <a:buChar char="•"/>
            </a:pPr>
            <a:r>
              <a:rPr lang="en-US" sz="10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Wehrhahn</a:t>
            </a:r>
          </a:p>
          <a:p>
            <a:pPr marL="96441" indent="-96441" algn="just">
              <a:buFont typeface="Arial" panose="020B0604020202020204" pitchFamily="34" charset="0"/>
              <a:buChar char="•"/>
            </a:pPr>
            <a:r>
              <a:rPr lang="en-US" sz="10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Aircrete Europe</a:t>
            </a:r>
          </a:p>
        </p:txBody>
      </p:sp>
      <p:pic>
        <p:nvPicPr>
          <p:cNvPr id="14" name="Picture 4" descr="HESS AAC Systems Company Profile: Acquisition &amp; Investors | PitchBook">
            <a:extLst>
              <a:ext uri="{FF2B5EF4-FFF2-40B4-BE49-F238E27FC236}">
                <a16:creationId xmlns:a16="http://schemas.microsoft.com/office/drawing/2014/main" id="{B68CB2C6-F16A-4A81-9E89-2D93E9E175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9392" y="719850"/>
            <a:ext cx="2152094" cy="5794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524480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4898CD61-1053-4130-A45C-31824FC1846F}"/>
              </a:ext>
            </a:extLst>
          </p:cNvPr>
          <p:cNvSpPr/>
          <p:nvPr/>
        </p:nvSpPr>
        <p:spPr>
          <a:xfrm>
            <a:off x="0" y="676940"/>
            <a:ext cx="9144000" cy="46131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FB20E5FD-918C-4701-9890-3A2D64325807}"/>
              </a:ext>
            </a:extLst>
          </p:cNvPr>
          <p:cNvGrpSpPr/>
          <p:nvPr/>
        </p:nvGrpSpPr>
        <p:grpSpPr>
          <a:xfrm>
            <a:off x="711711" y="1266329"/>
            <a:ext cx="3508830" cy="476658"/>
            <a:chOff x="1980039" y="791039"/>
            <a:chExt cx="8514600" cy="461311"/>
          </a:xfrm>
          <a:noFill/>
        </p:grpSpPr>
        <p:sp>
          <p:nvSpPr>
            <p:cNvPr id="24" name="Rectangle 2">
              <a:extLst>
                <a:ext uri="{FF2B5EF4-FFF2-40B4-BE49-F238E27FC236}">
                  <a16:creationId xmlns:a16="http://schemas.microsoft.com/office/drawing/2014/main" id="{FFEEB91A-6063-42D9-A88F-204246F0BA8C}"/>
                </a:ext>
              </a:extLst>
            </p:cNvPr>
            <p:cNvSpPr/>
            <p:nvPr/>
          </p:nvSpPr>
          <p:spPr>
            <a:xfrm>
              <a:off x="1980039" y="791039"/>
              <a:ext cx="6857614" cy="461311"/>
            </a:xfrm>
            <a:custGeom>
              <a:avLst/>
              <a:gdLst>
                <a:gd name="connsiteX0" fmla="*/ 0 w 6857614"/>
                <a:gd name="connsiteY0" fmla="*/ 0 h 668740"/>
                <a:gd name="connsiteX1" fmla="*/ 6857614 w 6857614"/>
                <a:gd name="connsiteY1" fmla="*/ 0 h 668740"/>
                <a:gd name="connsiteX2" fmla="*/ 6857614 w 6857614"/>
                <a:gd name="connsiteY2" fmla="*/ 668740 h 668740"/>
                <a:gd name="connsiteX3" fmla="*/ 0 w 6857614"/>
                <a:gd name="connsiteY3" fmla="*/ 668740 h 668740"/>
                <a:gd name="connsiteX4" fmla="*/ 0 w 6857614"/>
                <a:gd name="connsiteY4" fmla="*/ 0 h 668740"/>
                <a:gd name="connsiteX0" fmla="*/ 0 w 6857614"/>
                <a:gd name="connsiteY0" fmla="*/ 0 h 668740"/>
                <a:gd name="connsiteX1" fmla="*/ 6248014 w 6857614"/>
                <a:gd name="connsiteY1" fmla="*/ 0 h 668740"/>
                <a:gd name="connsiteX2" fmla="*/ 6857614 w 6857614"/>
                <a:gd name="connsiteY2" fmla="*/ 668740 h 668740"/>
                <a:gd name="connsiteX3" fmla="*/ 0 w 6857614"/>
                <a:gd name="connsiteY3" fmla="*/ 668740 h 668740"/>
                <a:gd name="connsiteX4" fmla="*/ 0 w 6857614"/>
                <a:gd name="connsiteY4" fmla="*/ 0 h 668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7614" h="668740">
                  <a:moveTo>
                    <a:pt x="0" y="0"/>
                  </a:moveTo>
                  <a:lnTo>
                    <a:pt x="6248014" y="0"/>
                  </a:lnTo>
                  <a:lnTo>
                    <a:pt x="6857614" y="668740"/>
                  </a:lnTo>
                  <a:lnTo>
                    <a:pt x="0" y="668740"/>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895350">
                <a:buSzPct val="120000"/>
                <a:defRPr/>
              </a:pPr>
              <a:r>
                <a:rPr lang="en-US" sz="1000" b="1" dirty="0">
                  <a:solidFill>
                    <a:schemeClr val="bg2">
                      <a:lumMod val="10000"/>
                    </a:schemeClr>
                  </a:solidFill>
                  <a:latin typeface="Open Sans" panose="020B0606030504020204" pitchFamily="34" charset="0"/>
                  <a:ea typeface="Open Sans" panose="020B0606030504020204" pitchFamily="34" charset="0"/>
                  <a:cs typeface="Open Sans" panose="020B0606030504020204" pitchFamily="34" charset="0"/>
                </a:rPr>
                <a:t>RECENT DEVELOPMENTS</a:t>
              </a:r>
            </a:p>
          </p:txBody>
        </p:sp>
        <p:cxnSp>
          <p:nvCxnSpPr>
            <p:cNvPr id="25" name="Straight Connector 24">
              <a:extLst>
                <a:ext uri="{FF2B5EF4-FFF2-40B4-BE49-F238E27FC236}">
                  <a16:creationId xmlns:a16="http://schemas.microsoft.com/office/drawing/2014/main" id="{8112992C-70C8-48CF-A43E-3FC1016528CD}"/>
                </a:ext>
              </a:extLst>
            </p:cNvPr>
            <p:cNvCxnSpPr>
              <a:cxnSpLocks/>
              <a:stCxn id="24" idx="3"/>
            </p:cNvCxnSpPr>
            <p:nvPr/>
          </p:nvCxnSpPr>
          <p:spPr>
            <a:xfrm>
              <a:off x="1980039" y="1252350"/>
              <a:ext cx="8514600" cy="0"/>
            </a:xfrm>
            <a:prstGeom prst="line">
              <a:avLst/>
            </a:prstGeom>
            <a:grpFill/>
            <a:ln w="28575">
              <a:noFill/>
            </a:ln>
          </p:spPr>
          <p:style>
            <a:lnRef idx="1">
              <a:schemeClr val="accent1"/>
            </a:lnRef>
            <a:fillRef idx="0">
              <a:schemeClr val="accent1"/>
            </a:fillRef>
            <a:effectRef idx="0">
              <a:schemeClr val="accent1"/>
            </a:effectRef>
            <a:fontRef idx="minor">
              <a:schemeClr val="tx1"/>
            </a:fontRef>
          </p:style>
        </p:cxnSp>
      </p:grpSp>
      <p:grpSp>
        <p:nvGrpSpPr>
          <p:cNvPr id="26" name="Group 25">
            <a:extLst>
              <a:ext uri="{FF2B5EF4-FFF2-40B4-BE49-F238E27FC236}">
                <a16:creationId xmlns:a16="http://schemas.microsoft.com/office/drawing/2014/main" id="{8A37CA20-DBB6-4AEB-BFC6-F0E41923D069}"/>
              </a:ext>
            </a:extLst>
          </p:cNvPr>
          <p:cNvGrpSpPr/>
          <p:nvPr/>
        </p:nvGrpSpPr>
        <p:grpSpPr>
          <a:xfrm>
            <a:off x="4965077" y="1301583"/>
            <a:ext cx="3508830" cy="476658"/>
            <a:chOff x="710064" y="854169"/>
            <a:chExt cx="8514600" cy="461311"/>
          </a:xfrm>
          <a:noFill/>
        </p:grpSpPr>
        <p:sp>
          <p:nvSpPr>
            <p:cNvPr id="27" name="Rectangle 2">
              <a:extLst>
                <a:ext uri="{FF2B5EF4-FFF2-40B4-BE49-F238E27FC236}">
                  <a16:creationId xmlns:a16="http://schemas.microsoft.com/office/drawing/2014/main" id="{623BDA86-9340-47F2-B9BC-F4C80D61A1C9}"/>
                </a:ext>
              </a:extLst>
            </p:cNvPr>
            <p:cNvSpPr/>
            <p:nvPr/>
          </p:nvSpPr>
          <p:spPr>
            <a:xfrm>
              <a:off x="710064" y="854169"/>
              <a:ext cx="6857614" cy="461311"/>
            </a:xfrm>
            <a:custGeom>
              <a:avLst/>
              <a:gdLst>
                <a:gd name="connsiteX0" fmla="*/ 0 w 6857614"/>
                <a:gd name="connsiteY0" fmla="*/ 0 h 668740"/>
                <a:gd name="connsiteX1" fmla="*/ 6857614 w 6857614"/>
                <a:gd name="connsiteY1" fmla="*/ 0 h 668740"/>
                <a:gd name="connsiteX2" fmla="*/ 6857614 w 6857614"/>
                <a:gd name="connsiteY2" fmla="*/ 668740 h 668740"/>
                <a:gd name="connsiteX3" fmla="*/ 0 w 6857614"/>
                <a:gd name="connsiteY3" fmla="*/ 668740 h 668740"/>
                <a:gd name="connsiteX4" fmla="*/ 0 w 6857614"/>
                <a:gd name="connsiteY4" fmla="*/ 0 h 668740"/>
                <a:gd name="connsiteX0" fmla="*/ 0 w 6857614"/>
                <a:gd name="connsiteY0" fmla="*/ 0 h 668740"/>
                <a:gd name="connsiteX1" fmla="*/ 6248014 w 6857614"/>
                <a:gd name="connsiteY1" fmla="*/ 0 h 668740"/>
                <a:gd name="connsiteX2" fmla="*/ 6857614 w 6857614"/>
                <a:gd name="connsiteY2" fmla="*/ 668740 h 668740"/>
                <a:gd name="connsiteX3" fmla="*/ 0 w 6857614"/>
                <a:gd name="connsiteY3" fmla="*/ 668740 h 668740"/>
                <a:gd name="connsiteX4" fmla="*/ 0 w 6857614"/>
                <a:gd name="connsiteY4" fmla="*/ 0 h 668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7614" h="668740">
                  <a:moveTo>
                    <a:pt x="0" y="0"/>
                  </a:moveTo>
                  <a:lnTo>
                    <a:pt x="6248014" y="0"/>
                  </a:lnTo>
                  <a:lnTo>
                    <a:pt x="6857614" y="668740"/>
                  </a:lnTo>
                  <a:lnTo>
                    <a:pt x="0" y="668740"/>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895350">
                <a:buSzPct val="120000"/>
                <a:defRPr/>
              </a:pPr>
              <a:r>
                <a:rPr lang="en-US" sz="1000" b="1" dirty="0">
                  <a:solidFill>
                    <a:schemeClr val="bg2">
                      <a:lumMod val="10000"/>
                    </a:schemeClr>
                  </a:solidFill>
                  <a:latin typeface="Open Sans" panose="020B0606030504020204" pitchFamily="34" charset="0"/>
                  <a:ea typeface="Open Sans" panose="020B0606030504020204" pitchFamily="34" charset="0"/>
                  <a:cs typeface="Open Sans" panose="020B0606030504020204" pitchFamily="34" charset="0"/>
                </a:rPr>
                <a:t>GROWTH STRATEGIES</a:t>
              </a:r>
            </a:p>
          </p:txBody>
        </p:sp>
        <p:cxnSp>
          <p:nvCxnSpPr>
            <p:cNvPr id="28" name="Straight Connector 27">
              <a:extLst>
                <a:ext uri="{FF2B5EF4-FFF2-40B4-BE49-F238E27FC236}">
                  <a16:creationId xmlns:a16="http://schemas.microsoft.com/office/drawing/2014/main" id="{9CAF89F1-1B55-4DA8-92FC-D61F3D9B90C9}"/>
                </a:ext>
              </a:extLst>
            </p:cNvPr>
            <p:cNvCxnSpPr>
              <a:cxnSpLocks/>
              <a:stCxn id="27" idx="3"/>
            </p:cNvCxnSpPr>
            <p:nvPr/>
          </p:nvCxnSpPr>
          <p:spPr>
            <a:xfrm>
              <a:off x="710064" y="1315480"/>
              <a:ext cx="8514600" cy="0"/>
            </a:xfrm>
            <a:prstGeom prst="line">
              <a:avLst/>
            </a:prstGeom>
            <a:grpFill/>
            <a:ln w="28575">
              <a:noFill/>
            </a:ln>
          </p:spPr>
          <p:style>
            <a:lnRef idx="1">
              <a:schemeClr val="accent1"/>
            </a:lnRef>
            <a:fillRef idx="0">
              <a:schemeClr val="accent1"/>
            </a:fillRef>
            <a:effectRef idx="0">
              <a:schemeClr val="accent1"/>
            </a:effectRef>
            <a:fontRef idx="minor">
              <a:schemeClr val="tx1"/>
            </a:fontRef>
          </p:style>
        </p:cxnSp>
      </p:grpSp>
      <p:sp>
        <p:nvSpPr>
          <p:cNvPr id="14" name="Rectangle 13">
            <a:extLst>
              <a:ext uri="{FF2B5EF4-FFF2-40B4-BE49-F238E27FC236}">
                <a16:creationId xmlns:a16="http://schemas.microsoft.com/office/drawing/2014/main" id="{3AC4771F-1816-47FB-8BC2-B6BFBE91AB69}"/>
              </a:ext>
            </a:extLst>
          </p:cNvPr>
          <p:cNvSpPr/>
          <p:nvPr/>
        </p:nvSpPr>
        <p:spPr>
          <a:xfrm>
            <a:off x="49439" y="1639487"/>
            <a:ext cx="4241472" cy="318430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1450" indent="-171450" algn="just">
              <a:lnSpc>
                <a:spcPct val="150000"/>
              </a:lnSpc>
              <a:buFont typeface="Wingdings" panose="05000000000000000000" pitchFamily="2" charset="2"/>
              <a:buChar char="§"/>
            </a:pPr>
            <a:r>
              <a:rPr lang="en-US" sz="1000" dirty="0">
                <a:solidFill>
                  <a:schemeClr val="tx1"/>
                </a:solidFill>
                <a:latin typeface="Verdana" panose="020B0604030504040204" pitchFamily="34" charset="0"/>
                <a:ea typeface="Verdana" panose="020B0604030504040204" pitchFamily="34" charset="0"/>
                <a:cs typeface="Vani" panose="020B0502040204020203" pitchFamily="18" charset="0"/>
              </a:rPr>
              <a:t>Hess AAC Systems supported MAK Euro Block in successful commissioning of their production plant</a:t>
            </a:r>
          </a:p>
          <a:p>
            <a:pPr marL="171450" indent="-171450" algn="just">
              <a:lnSpc>
                <a:spcPct val="150000"/>
              </a:lnSpc>
              <a:buFont typeface="Wingdings" panose="05000000000000000000" pitchFamily="2" charset="2"/>
              <a:buChar char="§"/>
            </a:pPr>
            <a:r>
              <a:rPr lang="en-US" sz="1000" dirty="0">
                <a:solidFill>
                  <a:schemeClr val="tx1"/>
                </a:solidFill>
                <a:latin typeface="Verdana" panose="020B0604030504040204" pitchFamily="34" charset="0"/>
                <a:ea typeface="Verdana" panose="020B0604030504040204" pitchFamily="34" charset="0"/>
                <a:cs typeface="Vani" panose="020B0502040204020203" pitchFamily="18" charset="0"/>
              </a:rPr>
              <a:t>As in close collaboration with the </a:t>
            </a:r>
            <a:r>
              <a:rPr lang="en-US" sz="1000" dirty="0" err="1">
                <a:solidFill>
                  <a:schemeClr val="tx1"/>
                </a:solidFill>
                <a:latin typeface="Verdana" panose="020B0604030504040204" pitchFamily="34" charset="0"/>
                <a:ea typeface="Verdana" panose="020B0604030504040204" pitchFamily="34" charset="0"/>
                <a:cs typeface="Vani" panose="020B0502040204020203" pitchFamily="18" charset="0"/>
              </a:rPr>
              <a:t>Topwerk</a:t>
            </a:r>
            <a:r>
              <a:rPr lang="en-US" sz="1000" dirty="0">
                <a:solidFill>
                  <a:schemeClr val="tx1"/>
                </a:solidFill>
                <a:latin typeface="Verdana" panose="020B0604030504040204" pitchFamily="34" charset="0"/>
                <a:ea typeface="Verdana" panose="020B0604030504040204" pitchFamily="34" charset="0"/>
                <a:cs typeface="Vani" panose="020B0502040204020203" pitchFamily="18" charset="0"/>
              </a:rPr>
              <a:t> , HESS AAC SYSTEMS </a:t>
            </a:r>
            <a:r>
              <a:rPr lang="en-US" sz="1000" dirty="0" err="1">
                <a:solidFill>
                  <a:schemeClr val="tx1"/>
                </a:solidFill>
                <a:latin typeface="Verdana" panose="020B0604030504040204" pitchFamily="34" charset="0"/>
                <a:ea typeface="Verdana" panose="020B0604030504040204" pitchFamily="34" charset="0"/>
                <a:cs typeface="Vani" panose="020B0502040204020203" pitchFamily="18" charset="0"/>
              </a:rPr>
              <a:t>Mr</a:t>
            </a:r>
            <a:r>
              <a:rPr lang="en-US" sz="1000" dirty="0">
                <a:solidFill>
                  <a:schemeClr val="tx1"/>
                </a:solidFill>
                <a:latin typeface="Verdana" panose="020B0604030504040204" pitchFamily="34" charset="0"/>
                <a:ea typeface="Verdana" panose="020B0604030504040204" pitchFamily="34" charset="0"/>
                <a:cs typeface="Vani" panose="020B0502040204020203" pitchFamily="18" charset="0"/>
              </a:rPr>
              <a:t> Roland Schellenberger, based in Bangkok, Thailand, providing consultation and services for autoclaved aerated concrete (AAC) business</a:t>
            </a:r>
          </a:p>
          <a:p>
            <a:pPr marL="171450" indent="-171450" algn="just">
              <a:lnSpc>
                <a:spcPct val="150000"/>
              </a:lnSpc>
              <a:buFont typeface="Wingdings" panose="05000000000000000000" pitchFamily="2" charset="2"/>
              <a:buChar char="§"/>
            </a:pPr>
            <a:r>
              <a:rPr lang="en-US" sz="1000" dirty="0">
                <a:solidFill>
                  <a:schemeClr val="tx1"/>
                </a:solidFill>
                <a:latin typeface="Verdana" panose="020B0604030504040204" pitchFamily="34" charset="0"/>
                <a:ea typeface="Verdana" panose="020B0604030504040204" pitchFamily="34" charset="0"/>
                <a:cs typeface="Vani" panose="020B0502040204020203" pitchFamily="18" charset="0"/>
              </a:rPr>
              <a:t>HESS AAC SYSTEMS with more than 40 years of experience in all different kinds of AAC production systems, offers guidance for the improvement of productivity and cost reduction as well as for the extension of the product portfolio..</a:t>
            </a:r>
          </a:p>
          <a:p>
            <a:pPr marL="171450" indent="-171450" algn="just">
              <a:lnSpc>
                <a:spcPct val="150000"/>
              </a:lnSpc>
              <a:buFont typeface="Wingdings" panose="05000000000000000000" pitchFamily="2" charset="2"/>
              <a:buChar char="§"/>
            </a:pPr>
            <a:endParaRPr lang="en-US" sz="1000" dirty="0">
              <a:solidFill>
                <a:schemeClr val="tx1"/>
              </a:solidFill>
              <a:latin typeface="Verdana" panose="020B0604030504040204" pitchFamily="34" charset="0"/>
              <a:ea typeface="Verdana" panose="020B0604030504040204" pitchFamily="34" charset="0"/>
            </a:endParaRPr>
          </a:p>
          <a:p>
            <a:pPr algn="just">
              <a:lnSpc>
                <a:spcPct val="150000"/>
              </a:lnSpc>
            </a:pPr>
            <a:endParaRPr lang="en-US" sz="1000" dirty="0">
              <a:solidFill>
                <a:schemeClr val="tx1"/>
              </a:solidFill>
              <a:latin typeface="Verdana" panose="020B0604030504040204" pitchFamily="34" charset="0"/>
              <a:ea typeface="Verdana" panose="020B0604030504040204" pitchFamily="34" charset="0"/>
              <a:cs typeface="Verdana" panose="020B0604030504040204" pitchFamily="34" charset="0"/>
            </a:endParaRPr>
          </a:p>
          <a:p>
            <a:pPr algn="just">
              <a:lnSpc>
                <a:spcPct val="150000"/>
              </a:lnSpc>
            </a:pPr>
            <a:endParaRPr lang="en-US" sz="1000" dirty="0">
              <a:solidFill>
                <a:schemeClr val="tx1"/>
              </a:solidFill>
              <a:latin typeface="Verdana" panose="020B0604030504040204" pitchFamily="34" charset="0"/>
              <a:ea typeface="Verdana" panose="020B0604030504040204" pitchFamily="34" charset="0"/>
              <a:cs typeface="Verdana" panose="020B0604030504040204" pitchFamily="34" charset="0"/>
            </a:endParaRPr>
          </a:p>
        </p:txBody>
      </p:sp>
      <p:sp>
        <p:nvSpPr>
          <p:cNvPr id="15" name="Rectangle 14">
            <a:extLst>
              <a:ext uri="{FF2B5EF4-FFF2-40B4-BE49-F238E27FC236}">
                <a16:creationId xmlns:a16="http://schemas.microsoft.com/office/drawing/2014/main" id="{14496D0B-E3D8-4824-9321-D2E74BC87276}"/>
              </a:ext>
            </a:extLst>
          </p:cNvPr>
          <p:cNvSpPr/>
          <p:nvPr/>
        </p:nvSpPr>
        <p:spPr>
          <a:xfrm>
            <a:off x="4853091" y="1766472"/>
            <a:ext cx="3943889" cy="30573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1450" indent="-171450" algn="just">
              <a:lnSpc>
                <a:spcPct val="150000"/>
              </a:lnSpc>
              <a:buFont typeface="Arial" panose="020B0604020202020204" pitchFamily="34" charset="0"/>
              <a:buChar char="•"/>
            </a:pPr>
            <a:r>
              <a:rPr lang="en-US" sz="1000" dirty="0">
                <a:solidFill>
                  <a:schemeClr val="tx1"/>
                </a:solidFill>
                <a:latin typeface="Verdana" panose="020B0604030504040204" pitchFamily="34" charset="0"/>
                <a:ea typeface="Verdana" panose="020B0604030504040204" pitchFamily="34" charset="0"/>
                <a:cs typeface="Vani" panose="020B0502040204020203" pitchFamily="18" charset="0"/>
              </a:rPr>
              <a:t>Due to extensive operational as well as technological development over –recent decades, many production facilities for AAC  find themselves to be outdated which effects </a:t>
            </a:r>
            <a:r>
              <a:rPr lang="en-IN" sz="1000" dirty="0">
                <a:solidFill>
                  <a:schemeClr val="tx1"/>
                </a:solidFill>
                <a:latin typeface="Verdana" panose="020B0604030504040204" pitchFamily="34" charset="0"/>
                <a:ea typeface="Verdana" panose="020B0604030504040204" pitchFamily="34" charset="0"/>
                <a:cs typeface="Vani" panose="020B0502040204020203" pitchFamily="18" charset="0"/>
              </a:rPr>
              <a:t>quality, output, and costs</a:t>
            </a:r>
            <a:r>
              <a:rPr lang="en-US" sz="1000" dirty="0">
                <a:solidFill>
                  <a:schemeClr val="tx1"/>
                </a:solidFill>
                <a:latin typeface="Verdana" panose="020B0604030504040204" pitchFamily="34" charset="0"/>
                <a:ea typeface="Verdana" panose="020B0604030504040204" pitchFamily="34" charset="0"/>
                <a:cs typeface="Vani" panose="020B0502040204020203" pitchFamily="18" charset="0"/>
              </a:rPr>
              <a:t>. HESS system has seen opportunity in efficient production through modernized aerated concrete plants.</a:t>
            </a:r>
          </a:p>
          <a:p>
            <a:pPr marL="171450" indent="-171450" algn="just">
              <a:lnSpc>
                <a:spcPct val="150000"/>
              </a:lnSpc>
              <a:buFont typeface="Arial" panose="020B0604020202020204" pitchFamily="34" charset="0"/>
              <a:buChar char="•"/>
            </a:pPr>
            <a:r>
              <a:rPr lang="en-US" sz="1000" dirty="0">
                <a:solidFill>
                  <a:schemeClr val="tx1"/>
                </a:solidFill>
                <a:latin typeface="Verdana" panose="020B0604030504040204" pitchFamily="34" charset="0"/>
                <a:ea typeface="Verdana" panose="020B0604030504040204" pitchFamily="34" charset="0"/>
                <a:cs typeface="Vani" panose="020B0502040204020203" pitchFamily="18" charset="0"/>
              </a:rPr>
              <a:t> HESS AAC SYSTEMS provides a full range of services such as end to end customized solutions, assistance with export credit through a European bank, support in business development, supply of equipment / plant machinery, comprehensive training of personnel on machine operation, as well as development of optimum AAC mix </a:t>
            </a:r>
            <a:r>
              <a:rPr lang="en-US" sz="1000" dirty="0" err="1">
                <a:solidFill>
                  <a:schemeClr val="tx1"/>
                </a:solidFill>
                <a:latin typeface="Verdana" panose="020B0604030504040204" pitchFamily="34" charset="0"/>
                <a:ea typeface="Verdana" panose="020B0604030504040204" pitchFamily="34" charset="0"/>
                <a:cs typeface="Vani" panose="020B0502040204020203" pitchFamily="18" charset="0"/>
              </a:rPr>
              <a:t>compositions.The</a:t>
            </a:r>
            <a:r>
              <a:rPr lang="en-US" sz="1000" dirty="0">
                <a:solidFill>
                  <a:schemeClr val="tx1"/>
                </a:solidFill>
                <a:latin typeface="Verdana" panose="020B0604030504040204" pitchFamily="34" charset="0"/>
                <a:ea typeface="Verdana" panose="020B0604030504040204" pitchFamily="34" charset="0"/>
                <a:cs typeface="Vani" panose="020B0502040204020203" pitchFamily="18" charset="0"/>
              </a:rPr>
              <a:t> company provide highest quality of the known technology and the exact solution give a high-quality finished product. ( with putting efforts in initial planning principles apply in all fields of design and manufacturing.)</a:t>
            </a:r>
          </a:p>
        </p:txBody>
      </p:sp>
      <p:sp>
        <p:nvSpPr>
          <p:cNvPr id="38" name="Text Placeholder 3">
            <a:extLst>
              <a:ext uri="{FF2B5EF4-FFF2-40B4-BE49-F238E27FC236}">
                <a16:creationId xmlns:a16="http://schemas.microsoft.com/office/drawing/2014/main" id="{EA62A440-79BE-4A4D-9072-C8AD87B6D4F0}"/>
              </a:ext>
            </a:extLst>
          </p:cNvPr>
          <p:cNvSpPr>
            <a:spLocks noGrp="1"/>
          </p:cNvSpPr>
          <p:nvPr>
            <p:ph type="body" sz="quarter" idx="14"/>
          </p:nvPr>
        </p:nvSpPr>
        <p:spPr/>
        <p:txBody>
          <a:bodyPr>
            <a:normAutofit lnSpcReduction="10000"/>
          </a:bodyPr>
          <a:lstStyle/>
          <a:p>
            <a:pPr>
              <a:spcBef>
                <a:spcPts val="0"/>
              </a:spcBef>
            </a:pPr>
            <a:r>
              <a:rPr lang="nb-NO" dirty="0">
                <a:solidFill>
                  <a:schemeClr val="tx1">
                    <a:lumMod val="85000"/>
                    <a:lumOff val="15000"/>
                  </a:schemeClr>
                </a:solidFill>
              </a:rPr>
              <a:t>Competitor Profile </a:t>
            </a:r>
            <a:br>
              <a:rPr lang="nb-NO" dirty="0">
                <a:solidFill>
                  <a:schemeClr val="tx1">
                    <a:lumMod val="85000"/>
                    <a:lumOff val="15000"/>
                  </a:schemeClr>
                </a:solidFill>
              </a:rPr>
            </a:br>
            <a:r>
              <a:rPr lang="en-IN" sz="1400" b="0" dirty="0">
                <a:solidFill>
                  <a:schemeClr val="tx1">
                    <a:lumMod val="85000"/>
                    <a:lumOff val="15000"/>
                  </a:schemeClr>
                </a:solidFill>
              </a:rPr>
              <a:t>HESS AAC System</a:t>
            </a:r>
          </a:p>
          <a:p>
            <a:pPr>
              <a:spcBef>
                <a:spcPts val="0"/>
              </a:spcBef>
            </a:pPr>
            <a:endParaRPr lang="nb-NO" sz="1200" b="0" dirty="0">
              <a:solidFill>
                <a:schemeClr val="tx1">
                  <a:lumMod val="85000"/>
                  <a:lumOff val="15000"/>
                </a:schemeClr>
              </a:solidFill>
            </a:endParaRPr>
          </a:p>
        </p:txBody>
      </p:sp>
      <p:pic>
        <p:nvPicPr>
          <p:cNvPr id="1028" name="Picture 4" descr="HESS AAC Systems Company Profile: Acquisition &amp; Investors | PitchBook">
            <a:extLst>
              <a:ext uri="{FF2B5EF4-FFF2-40B4-BE49-F238E27FC236}">
                <a16:creationId xmlns:a16="http://schemas.microsoft.com/office/drawing/2014/main" id="{86032478-E506-4164-A1E8-2A42B7615B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1126" y="707164"/>
            <a:ext cx="2152094" cy="5794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247257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 Placeholder 3">
            <a:extLst>
              <a:ext uri="{FF2B5EF4-FFF2-40B4-BE49-F238E27FC236}">
                <a16:creationId xmlns:a16="http://schemas.microsoft.com/office/drawing/2014/main" id="{4361833B-334D-4AA4-BB92-FECBDAE3AF51}"/>
              </a:ext>
            </a:extLst>
          </p:cNvPr>
          <p:cNvSpPr>
            <a:spLocks noGrp="1"/>
          </p:cNvSpPr>
          <p:nvPr>
            <p:ph type="body" sz="quarter" idx="14"/>
          </p:nvPr>
        </p:nvSpPr>
        <p:spPr/>
        <p:txBody>
          <a:bodyPr>
            <a:normAutofit lnSpcReduction="10000"/>
          </a:bodyPr>
          <a:lstStyle/>
          <a:p>
            <a:pPr>
              <a:spcBef>
                <a:spcPts val="0"/>
              </a:spcBef>
            </a:pPr>
            <a:r>
              <a:rPr lang="nb-NO" dirty="0">
                <a:solidFill>
                  <a:schemeClr val="tx1">
                    <a:lumMod val="85000"/>
                    <a:lumOff val="15000"/>
                  </a:schemeClr>
                </a:solidFill>
              </a:rPr>
              <a:t>Competitor Profile </a:t>
            </a:r>
            <a:br>
              <a:rPr lang="nb-NO" dirty="0">
                <a:solidFill>
                  <a:schemeClr val="tx1">
                    <a:lumMod val="85000"/>
                    <a:lumOff val="15000"/>
                  </a:schemeClr>
                </a:solidFill>
              </a:rPr>
            </a:br>
            <a:r>
              <a:rPr lang="en-IN" sz="1200" b="1" i="0" kern="1200" dirty="0">
                <a:solidFill>
                  <a:schemeClr val="dk1"/>
                </a:solidFill>
                <a:effectLst/>
                <a:latin typeface="+mn-lt"/>
                <a:ea typeface="+mn-ea"/>
                <a:cs typeface="+mn-cs"/>
              </a:rPr>
              <a:t>TOPWERK</a:t>
            </a:r>
            <a:endParaRPr lang="nb-NO" sz="1200" b="0" dirty="0">
              <a:solidFill>
                <a:schemeClr val="tx1">
                  <a:lumMod val="85000"/>
                  <a:lumOff val="15000"/>
                </a:schemeClr>
              </a:solidFill>
            </a:endParaRPr>
          </a:p>
        </p:txBody>
      </p:sp>
      <p:grpSp>
        <p:nvGrpSpPr>
          <p:cNvPr id="58" name="Group 57">
            <a:extLst>
              <a:ext uri="{FF2B5EF4-FFF2-40B4-BE49-F238E27FC236}">
                <a16:creationId xmlns:a16="http://schemas.microsoft.com/office/drawing/2014/main" id="{54FA0EE0-0D7E-42E7-8EE0-075E1DD309BA}"/>
              </a:ext>
            </a:extLst>
          </p:cNvPr>
          <p:cNvGrpSpPr/>
          <p:nvPr/>
        </p:nvGrpSpPr>
        <p:grpSpPr>
          <a:xfrm>
            <a:off x="830979" y="1284607"/>
            <a:ext cx="3508830" cy="476658"/>
            <a:chOff x="2269461" y="996245"/>
            <a:chExt cx="8514600" cy="461311"/>
          </a:xfrm>
          <a:noFill/>
        </p:grpSpPr>
        <p:sp>
          <p:nvSpPr>
            <p:cNvPr id="59" name="Rectangle 2">
              <a:extLst>
                <a:ext uri="{FF2B5EF4-FFF2-40B4-BE49-F238E27FC236}">
                  <a16:creationId xmlns:a16="http://schemas.microsoft.com/office/drawing/2014/main" id="{2C2CA754-8D84-4AC7-B40F-07638888A403}"/>
                </a:ext>
              </a:extLst>
            </p:cNvPr>
            <p:cNvSpPr/>
            <p:nvPr/>
          </p:nvSpPr>
          <p:spPr>
            <a:xfrm>
              <a:off x="2269461" y="996245"/>
              <a:ext cx="6857614" cy="461311"/>
            </a:xfrm>
            <a:custGeom>
              <a:avLst/>
              <a:gdLst>
                <a:gd name="connsiteX0" fmla="*/ 0 w 6857614"/>
                <a:gd name="connsiteY0" fmla="*/ 0 h 668740"/>
                <a:gd name="connsiteX1" fmla="*/ 6857614 w 6857614"/>
                <a:gd name="connsiteY1" fmla="*/ 0 h 668740"/>
                <a:gd name="connsiteX2" fmla="*/ 6857614 w 6857614"/>
                <a:gd name="connsiteY2" fmla="*/ 668740 h 668740"/>
                <a:gd name="connsiteX3" fmla="*/ 0 w 6857614"/>
                <a:gd name="connsiteY3" fmla="*/ 668740 h 668740"/>
                <a:gd name="connsiteX4" fmla="*/ 0 w 6857614"/>
                <a:gd name="connsiteY4" fmla="*/ 0 h 668740"/>
                <a:gd name="connsiteX0" fmla="*/ 0 w 6857614"/>
                <a:gd name="connsiteY0" fmla="*/ 0 h 668740"/>
                <a:gd name="connsiteX1" fmla="*/ 6248014 w 6857614"/>
                <a:gd name="connsiteY1" fmla="*/ 0 h 668740"/>
                <a:gd name="connsiteX2" fmla="*/ 6857614 w 6857614"/>
                <a:gd name="connsiteY2" fmla="*/ 668740 h 668740"/>
                <a:gd name="connsiteX3" fmla="*/ 0 w 6857614"/>
                <a:gd name="connsiteY3" fmla="*/ 668740 h 668740"/>
                <a:gd name="connsiteX4" fmla="*/ 0 w 6857614"/>
                <a:gd name="connsiteY4" fmla="*/ 0 h 668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7614" h="668740">
                  <a:moveTo>
                    <a:pt x="0" y="0"/>
                  </a:moveTo>
                  <a:lnTo>
                    <a:pt x="6248014" y="0"/>
                  </a:lnTo>
                  <a:lnTo>
                    <a:pt x="6857614" y="668740"/>
                  </a:lnTo>
                  <a:lnTo>
                    <a:pt x="0" y="668740"/>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895350">
                <a:buSzPct val="120000"/>
                <a:defRPr/>
              </a:pPr>
              <a:r>
                <a:rPr lang="en-US" sz="1000" b="1" dirty="0">
                  <a:solidFill>
                    <a:schemeClr val="bg2">
                      <a:lumMod val="10000"/>
                    </a:schemeClr>
                  </a:solidFill>
                  <a:latin typeface="Open Sans" panose="020B0606030504020204" pitchFamily="34" charset="0"/>
                  <a:ea typeface="Open Sans" panose="020B0606030504020204" pitchFamily="34" charset="0"/>
                  <a:cs typeface="Open Sans" panose="020B0606030504020204" pitchFamily="34" charset="0"/>
                </a:rPr>
                <a:t>COMPANY DESCRIPTION</a:t>
              </a:r>
            </a:p>
          </p:txBody>
        </p:sp>
        <p:cxnSp>
          <p:nvCxnSpPr>
            <p:cNvPr id="60" name="Straight Connector 59">
              <a:extLst>
                <a:ext uri="{FF2B5EF4-FFF2-40B4-BE49-F238E27FC236}">
                  <a16:creationId xmlns:a16="http://schemas.microsoft.com/office/drawing/2014/main" id="{54781B6C-4FE4-46CF-A7C2-FABE3593ABAD}"/>
                </a:ext>
              </a:extLst>
            </p:cNvPr>
            <p:cNvCxnSpPr>
              <a:cxnSpLocks/>
              <a:stCxn id="59" idx="3"/>
            </p:cNvCxnSpPr>
            <p:nvPr/>
          </p:nvCxnSpPr>
          <p:spPr>
            <a:xfrm>
              <a:off x="2269461" y="1457556"/>
              <a:ext cx="8514600" cy="0"/>
            </a:xfrm>
            <a:prstGeom prst="line">
              <a:avLst/>
            </a:prstGeom>
            <a:grpFill/>
            <a:ln w="28575">
              <a:noFill/>
            </a:ln>
          </p:spPr>
          <p:style>
            <a:lnRef idx="1">
              <a:schemeClr val="accent1"/>
            </a:lnRef>
            <a:fillRef idx="0">
              <a:schemeClr val="accent1"/>
            </a:fillRef>
            <a:effectRef idx="0">
              <a:schemeClr val="accent1"/>
            </a:effectRef>
            <a:fontRef idx="minor">
              <a:schemeClr val="tx1"/>
            </a:fontRef>
          </p:style>
        </p:cxnSp>
      </p:grpSp>
      <p:sp>
        <p:nvSpPr>
          <p:cNvPr id="32" name="Rectangle 31">
            <a:extLst>
              <a:ext uri="{FF2B5EF4-FFF2-40B4-BE49-F238E27FC236}">
                <a16:creationId xmlns:a16="http://schemas.microsoft.com/office/drawing/2014/main" id="{4898CD61-1053-4130-A45C-31824FC1846F}"/>
              </a:ext>
            </a:extLst>
          </p:cNvPr>
          <p:cNvSpPr/>
          <p:nvPr/>
        </p:nvSpPr>
        <p:spPr>
          <a:xfrm>
            <a:off x="0" y="676939"/>
            <a:ext cx="9144000" cy="46131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6" name="Straight Connector 65">
            <a:extLst>
              <a:ext uri="{FF2B5EF4-FFF2-40B4-BE49-F238E27FC236}">
                <a16:creationId xmlns:a16="http://schemas.microsoft.com/office/drawing/2014/main" id="{F6BE63CB-0C13-411E-BA8D-349C29227EF5}"/>
              </a:ext>
            </a:extLst>
          </p:cNvPr>
          <p:cNvCxnSpPr>
            <a:cxnSpLocks/>
          </p:cNvCxnSpPr>
          <p:nvPr/>
        </p:nvCxnSpPr>
        <p:spPr>
          <a:xfrm>
            <a:off x="5291361" y="1600814"/>
            <a:ext cx="3508830" cy="0"/>
          </a:xfrm>
          <a:prstGeom prst="line">
            <a:avLst/>
          </a:prstGeom>
          <a:noFill/>
          <a:ln w="28575">
            <a:noFill/>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13D00588-ED01-4FCB-94E4-3272B98EBCCB}"/>
              </a:ext>
            </a:extLst>
          </p:cNvPr>
          <p:cNvSpPr/>
          <p:nvPr/>
        </p:nvSpPr>
        <p:spPr>
          <a:xfrm>
            <a:off x="49438" y="1336340"/>
            <a:ext cx="4910915" cy="42370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200000"/>
              </a:lnSpc>
            </a:pPr>
            <a:endParaRPr lang="en-US" sz="1000" b="1" dirty="0">
              <a:solidFill>
                <a:schemeClr val="tx1"/>
              </a:solidFill>
              <a:latin typeface="Verdana" panose="020B0604030504040204" pitchFamily="34" charset="0"/>
              <a:ea typeface="Verdana" panose="020B0604030504040204" pitchFamily="34" charset="0"/>
              <a:cs typeface="Verdana" panose="020B0604030504040204" pitchFamily="34" charset="0"/>
            </a:endParaRPr>
          </a:p>
          <a:p>
            <a:pPr>
              <a:lnSpc>
                <a:spcPct val="200000"/>
              </a:lnSpc>
            </a:pPr>
            <a:r>
              <a:rPr lang="en-US" sz="1000" b="1" dirty="0">
                <a:solidFill>
                  <a:schemeClr val="tx1"/>
                </a:solidFill>
                <a:latin typeface="Verdana" panose="020B0604030504040204" pitchFamily="34" charset="0"/>
                <a:ea typeface="Verdana" panose="020B0604030504040204" pitchFamily="34" charset="0"/>
                <a:cs typeface="Verdana" panose="020B0604030504040204" pitchFamily="34" charset="0"/>
              </a:rPr>
              <a:t>Business Overview</a:t>
            </a:r>
            <a:r>
              <a:rPr lang="en-US" sz="1000" dirty="0">
                <a:solidFill>
                  <a:schemeClr val="tx1"/>
                </a:solidFill>
                <a:latin typeface="Verdana" panose="020B0604030504040204" pitchFamily="34" charset="0"/>
                <a:ea typeface="Verdana" panose="020B0604030504040204" pitchFamily="34" charset="0"/>
                <a:cs typeface="Verdana" panose="020B0604030504040204" pitchFamily="34" charset="0"/>
              </a:rPr>
              <a:t>:</a:t>
            </a:r>
            <a:endParaRPr lang="en-US" sz="800" dirty="0">
              <a:solidFill>
                <a:schemeClr val="tx1"/>
              </a:solidFill>
              <a:latin typeface="Verdana" panose="020B0604030504040204" pitchFamily="34" charset="0"/>
              <a:ea typeface="Verdana" panose="020B0604030504040204" pitchFamily="34" charset="0"/>
              <a:cs typeface="Verdana" panose="020B0604030504040204" pitchFamily="34" charset="0"/>
            </a:endParaRPr>
          </a:p>
          <a:p>
            <a:pPr marL="171450" indent="-171450" algn="just">
              <a:lnSpc>
                <a:spcPts val="2200"/>
              </a:lnSpc>
              <a:buFont typeface="Arial" panose="020B0604020202020204" pitchFamily="34" charset="0"/>
              <a:buChar char="•"/>
              <a:defRPr/>
            </a:pPr>
            <a:r>
              <a:rPr lang="en-US" sz="1000" dirty="0">
                <a:solidFill>
                  <a:schemeClr val="tx1"/>
                </a:solidFill>
                <a:latin typeface="Verdana" panose="020B0604030504040204" pitchFamily="34" charset="0"/>
                <a:ea typeface="Verdana" panose="020B0604030504040204" pitchFamily="34" charset="0"/>
              </a:rPr>
              <a:t>TOPWERK GROUP is a globally operating technology leader in mechanical and plant engineering for the concrete block industry, it includes integrative and technical sophisticated complete solutions, planning, development, construction and design of equipment and machinery for the production and finishing of concrete construction materials.</a:t>
            </a:r>
          </a:p>
          <a:p>
            <a:pPr marL="171450" indent="-171450" algn="just">
              <a:lnSpc>
                <a:spcPts val="2200"/>
              </a:lnSpc>
              <a:buFont typeface="Arial" panose="020B0604020202020204" pitchFamily="34" charset="0"/>
              <a:buChar char="•"/>
              <a:defRPr/>
            </a:pPr>
            <a:endParaRPr lang="en-US" sz="1000" dirty="0">
              <a:solidFill>
                <a:schemeClr val="tx1"/>
              </a:solidFill>
              <a:latin typeface="Verdana" panose="020B0604030504040204" pitchFamily="34" charset="0"/>
              <a:ea typeface="Verdana" panose="020B0604030504040204" pitchFamily="34" charset="0"/>
            </a:endParaRPr>
          </a:p>
          <a:p>
            <a:pPr marL="171450" indent="-171450" algn="just">
              <a:lnSpc>
                <a:spcPts val="2200"/>
              </a:lnSpc>
              <a:buFont typeface="Arial" panose="020B0604020202020204" pitchFamily="34" charset="0"/>
              <a:buChar char="•"/>
              <a:defRPr/>
            </a:pPr>
            <a:r>
              <a:rPr lang="en-US" sz="1000" dirty="0" err="1">
                <a:solidFill>
                  <a:schemeClr val="tx1"/>
                </a:solidFill>
                <a:latin typeface="Verdana" panose="020B0604030504040204" pitchFamily="34" charset="0"/>
                <a:ea typeface="Verdana" panose="020B0604030504040204" pitchFamily="34" charset="0"/>
              </a:rPr>
              <a:t>Topwerk</a:t>
            </a:r>
            <a:r>
              <a:rPr lang="en-US" sz="1000" dirty="0">
                <a:solidFill>
                  <a:schemeClr val="tx1"/>
                </a:solidFill>
                <a:latin typeface="Verdana" panose="020B0604030504040204" pitchFamily="34" charset="0"/>
                <a:ea typeface="Verdana" panose="020B0604030504040204" pitchFamily="34" charset="0"/>
              </a:rPr>
              <a:t> affiliated companies are HESS GROUP, SR SCHINDLER, PRINZING PFEIFFER, and HESS AAC SYSTEMS, which provide a complete range of machinery and systems for the production and post-processing of concrete block materials and sand-lime processing.</a:t>
            </a:r>
          </a:p>
        </p:txBody>
      </p:sp>
      <p:sp>
        <p:nvSpPr>
          <p:cNvPr id="17" name="Rectangle 16">
            <a:extLst>
              <a:ext uri="{FF2B5EF4-FFF2-40B4-BE49-F238E27FC236}">
                <a16:creationId xmlns:a16="http://schemas.microsoft.com/office/drawing/2014/main" id="{61C163BA-5CF8-4655-ACBB-F152BC96CA7C}"/>
              </a:ext>
            </a:extLst>
          </p:cNvPr>
          <p:cNvSpPr/>
          <p:nvPr/>
        </p:nvSpPr>
        <p:spPr>
          <a:xfrm>
            <a:off x="5456192" y="1642205"/>
            <a:ext cx="3107238" cy="20017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50000"/>
              </a:lnSpc>
            </a:pPr>
            <a:r>
              <a:rPr lang="en-US" sz="1050" b="1" dirty="0">
                <a:solidFill>
                  <a:schemeClr val="tx1"/>
                </a:solidFill>
                <a:latin typeface="Verdana" panose="020B0604030504040204" pitchFamily="34" charset="0"/>
                <a:ea typeface="Verdana" panose="020B0604030504040204" pitchFamily="34" charset="0"/>
                <a:cs typeface="Verdana" panose="020B0604030504040204" pitchFamily="34" charset="0"/>
              </a:rPr>
              <a:t>Product Portfolio</a:t>
            </a:r>
            <a:r>
              <a:rPr lang="en-US" sz="1050" dirty="0">
                <a:solidFill>
                  <a:schemeClr val="tx1"/>
                </a:solidFill>
                <a:latin typeface="Verdana" panose="020B0604030504040204" pitchFamily="34" charset="0"/>
                <a:ea typeface="Verdana" panose="020B0604030504040204" pitchFamily="34" charset="0"/>
                <a:cs typeface="Verdana" panose="020B0604030504040204" pitchFamily="34" charset="0"/>
              </a:rPr>
              <a:t>:</a:t>
            </a:r>
          </a:p>
          <a:p>
            <a:pPr marL="171450" indent="-171450">
              <a:lnSpc>
                <a:spcPct val="150000"/>
              </a:lnSpc>
              <a:buFont typeface="Arial" panose="020B0604020202020204" pitchFamily="34" charset="0"/>
              <a:buChar char="•"/>
            </a:pPr>
            <a:r>
              <a:rPr lang="en-US" sz="1000" dirty="0">
                <a:solidFill>
                  <a:schemeClr val="bg2">
                    <a:lumMod val="25000"/>
                  </a:schemeClr>
                </a:solidFill>
                <a:latin typeface="Verdana" panose="020B0604030504040204" pitchFamily="34" charset="0"/>
                <a:ea typeface="Verdana" panose="020B0604030504040204" pitchFamily="34" charset="0"/>
              </a:rPr>
              <a:t>Mixers, conveyors,</a:t>
            </a:r>
          </a:p>
          <a:p>
            <a:pPr marL="171450" indent="-171450">
              <a:lnSpc>
                <a:spcPct val="150000"/>
              </a:lnSpc>
              <a:buFont typeface="Arial" panose="020B0604020202020204" pitchFamily="34" charset="0"/>
              <a:buChar char="•"/>
            </a:pPr>
            <a:r>
              <a:rPr lang="en-US" sz="1000" dirty="0">
                <a:solidFill>
                  <a:schemeClr val="bg2">
                    <a:lumMod val="25000"/>
                  </a:schemeClr>
                </a:solidFill>
                <a:latin typeface="Verdana" panose="020B0604030504040204" pitchFamily="34" charset="0"/>
                <a:ea typeface="Verdana" panose="020B0604030504040204" pitchFamily="34" charset="0"/>
              </a:rPr>
              <a:t>Concrete block machines </a:t>
            </a:r>
          </a:p>
          <a:p>
            <a:pPr marL="171450" indent="-171450">
              <a:lnSpc>
                <a:spcPct val="150000"/>
              </a:lnSpc>
              <a:buFont typeface="Arial" panose="020B0604020202020204" pitchFamily="34" charset="0"/>
              <a:buChar char="•"/>
            </a:pPr>
            <a:r>
              <a:rPr lang="en-US" sz="1000" dirty="0">
                <a:solidFill>
                  <a:schemeClr val="bg2">
                    <a:lumMod val="25000"/>
                  </a:schemeClr>
                </a:solidFill>
                <a:latin typeface="Verdana" panose="020B0604030504040204" pitchFamily="34" charset="0"/>
                <a:ea typeface="Verdana" panose="020B0604030504040204" pitchFamily="34" charset="0"/>
              </a:rPr>
              <a:t> packaging lines</a:t>
            </a:r>
          </a:p>
          <a:p>
            <a:pPr marL="171450" indent="-171450">
              <a:lnSpc>
                <a:spcPct val="150000"/>
              </a:lnSpc>
              <a:buFont typeface="Arial" panose="020B0604020202020204" pitchFamily="34" charset="0"/>
              <a:buChar char="•"/>
            </a:pPr>
            <a:r>
              <a:rPr lang="en-US" sz="1000" dirty="0">
                <a:solidFill>
                  <a:schemeClr val="bg2">
                    <a:lumMod val="25000"/>
                  </a:schemeClr>
                </a:solidFill>
                <a:latin typeface="Verdana" panose="020B0604030504040204" pitchFamily="34" charset="0"/>
                <a:ea typeface="Verdana" panose="020B0604030504040204" pitchFamily="34" charset="0"/>
              </a:rPr>
              <a:t>Finishing plants and hermetic slab presses</a:t>
            </a:r>
          </a:p>
          <a:p>
            <a:pPr marL="171450" indent="-171450">
              <a:lnSpc>
                <a:spcPct val="150000"/>
              </a:lnSpc>
              <a:buFont typeface="Arial" panose="020B0604020202020204" pitchFamily="34" charset="0"/>
              <a:buChar char="•"/>
            </a:pPr>
            <a:r>
              <a:rPr lang="en-US" sz="1000" dirty="0">
                <a:solidFill>
                  <a:schemeClr val="bg2">
                    <a:lumMod val="25000"/>
                  </a:schemeClr>
                </a:solidFill>
                <a:latin typeface="Verdana" panose="020B0604030504040204" pitchFamily="34" charset="0"/>
                <a:ea typeface="Verdana" panose="020B0604030504040204" pitchFamily="34" charset="0"/>
              </a:rPr>
              <a:t>Plants for the production of </a:t>
            </a:r>
            <a:r>
              <a:rPr lang="en-US" sz="1000" dirty="0" err="1">
                <a:solidFill>
                  <a:schemeClr val="bg2">
                    <a:lumMod val="25000"/>
                  </a:schemeClr>
                </a:solidFill>
                <a:latin typeface="Verdana" panose="020B0604030504040204" pitchFamily="34" charset="0"/>
                <a:ea typeface="Verdana" panose="020B0604030504040204" pitchFamily="34" charset="0"/>
              </a:rPr>
              <a:t>aircrete</a:t>
            </a:r>
            <a:endParaRPr lang="en-US" sz="1000" dirty="0">
              <a:solidFill>
                <a:schemeClr val="bg2">
                  <a:lumMod val="25000"/>
                </a:schemeClr>
              </a:solidFill>
              <a:latin typeface="Verdana" panose="020B0604030504040204" pitchFamily="34" charset="0"/>
              <a:ea typeface="Verdana" panose="020B0604030504040204" pitchFamily="34" charset="0"/>
            </a:endParaRPr>
          </a:p>
          <a:p>
            <a:pPr marL="171450" indent="-171450">
              <a:lnSpc>
                <a:spcPct val="150000"/>
              </a:lnSpc>
              <a:buFont typeface="Arial" panose="020B0604020202020204" pitchFamily="34" charset="0"/>
              <a:buChar char="•"/>
            </a:pPr>
            <a:r>
              <a:rPr lang="en-US" sz="1000" dirty="0">
                <a:solidFill>
                  <a:schemeClr val="bg2">
                    <a:lumMod val="25000"/>
                  </a:schemeClr>
                </a:solidFill>
                <a:latin typeface="Verdana" panose="020B0604030504040204" pitchFamily="34" charset="0"/>
                <a:ea typeface="Verdana" panose="020B0604030504040204" pitchFamily="34" charset="0"/>
              </a:rPr>
              <a:t>Concrete products in the field of infrastructure</a:t>
            </a:r>
          </a:p>
          <a:p>
            <a:pPr marL="171450" indent="-171450">
              <a:lnSpc>
                <a:spcPct val="150000"/>
              </a:lnSpc>
              <a:buFont typeface="Arial" panose="020B0604020202020204" pitchFamily="34" charset="0"/>
              <a:buChar char="•"/>
            </a:pPr>
            <a:endParaRPr lang="en-US" sz="1000" dirty="0">
              <a:solidFill>
                <a:schemeClr val="bg2">
                  <a:lumMod val="25000"/>
                </a:schemeClr>
              </a:solidFill>
              <a:latin typeface="Verdana" panose="020B0604030504040204" pitchFamily="34" charset="0"/>
              <a:ea typeface="Verdana" panose="020B0604030504040204" pitchFamily="34" charset="0"/>
            </a:endParaRPr>
          </a:p>
          <a:p>
            <a:pPr algn="l"/>
            <a:r>
              <a:rPr lang="en-US" sz="1050" b="1" dirty="0">
                <a:solidFill>
                  <a:schemeClr val="tx1"/>
                </a:solidFill>
                <a:latin typeface="Verdana" panose="020B0604030504040204" pitchFamily="34" charset="0"/>
                <a:ea typeface="Verdana" panose="020B0604030504040204" pitchFamily="34" charset="0"/>
              </a:rPr>
              <a:t>Basic Engineering Package :</a:t>
            </a:r>
          </a:p>
          <a:p>
            <a:pPr algn="l">
              <a:buFont typeface="Arial" panose="020B0604020202020204" pitchFamily="34" charset="0"/>
              <a:buChar char="•"/>
            </a:pPr>
            <a:r>
              <a:rPr lang="en-US" sz="1000" dirty="0">
                <a:solidFill>
                  <a:schemeClr val="bg2">
                    <a:lumMod val="25000"/>
                  </a:schemeClr>
                </a:solidFill>
                <a:latin typeface="Verdana" panose="020B0604030504040204" pitchFamily="34" charset="0"/>
                <a:ea typeface="Verdana" panose="020B0604030504040204" pitchFamily="34" charset="0"/>
              </a:rPr>
              <a:t>Parts and Products</a:t>
            </a:r>
          </a:p>
          <a:p>
            <a:pPr algn="l">
              <a:buFont typeface="Arial" panose="020B0604020202020204" pitchFamily="34" charset="0"/>
              <a:buChar char="•"/>
            </a:pPr>
            <a:r>
              <a:rPr lang="en-US" sz="1000" dirty="0">
                <a:solidFill>
                  <a:schemeClr val="bg2">
                    <a:lumMod val="25000"/>
                  </a:schemeClr>
                </a:solidFill>
                <a:latin typeface="Verdana" panose="020B0604030504040204" pitchFamily="34" charset="0"/>
                <a:ea typeface="Verdana" panose="020B0604030504040204" pitchFamily="34" charset="0"/>
              </a:rPr>
              <a:t>Training Academy</a:t>
            </a:r>
          </a:p>
          <a:p>
            <a:pPr algn="l">
              <a:buFont typeface="Arial" panose="020B0604020202020204" pitchFamily="34" charset="0"/>
              <a:buChar char="•"/>
            </a:pPr>
            <a:r>
              <a:rPr lang="en-US" sz="1000" dirty="0">
                <a:solidFill>
                  <a:schemeClr val="bg2">
                    <a:lumMod val="25000"/>
                  </a:schemeClr>
                </a:solidFill>
                <a:latin typeface="Verdana" panose="020B0604030504040204" pitchFamily="34" charset="0"/>
                <a:ea typeface="Verdana" panose="020B0604030504040204" pitchFamily="34" charset="0"/>
              </a:rPr>
              <a:t>Concrete Technology</a:t>
            </a:r>
          </a:p>
          <a:p>
            <a:pPr algn="l">
              <a:buFont typeface="Arial" panose="020B0604020202020204" pitchFamily="34" charset="0"/>
              <a:buChar char="•"/>
            </a:pPr>
            <a:r>
              <a:rPr lang="en-US" sz="1000" dirty="0">
                <a:solidFill>
                  <a:schemeClr val="bg2">
                    <a:lumMod val="25000"/>
                  </a:schemeClr>
                </a:solidFill>
                <a:latin typeface="Verdana" panose="020B0604030504040204" pitchFamily="34" charset="0"/>
                <a:ea typeface="Verdana" panose="020B0604030504040204" pitchFamily="34" charset="0"/>
              </a:rPr>
              <a:t>System Inspection</a:t>
            </a:r>
          </a:p>
          <a:p>
            <a:pPr algn="l">
              <a:buFont typeface="Arial" panose="020B0604020202020204" pitchFamily="34" charset="0"/>
              <a:buChar char="•"/>
            </a:pPr>
            <a:r>
              <a:rPr lang="en-US" sz="1000" dirty="0">
                <a:solidFill>
                  <a:schemeClr val="bg2">
                    <a:lumMod val="25000"/>
                  </a:schemeClr>
                </a:solidFill>
                <a:latin typeface="Verdana" panose="020B0604030504040204" pitchFamily="34" charset="0"/>
                <a:ea typeface="Verdana" panose="020B0604030504040204" pitchFamily="34" charset="0"/>
              </a:rPr>
              <a:t>Digital order processing of spare parts</a:t>
            </a:r>
          </a:p>
          <a:p>
            <a:endParaRPr lang="en-US" sz="1000" b="0" i="0" dirty="0">
              <a:solidFill>
                <a:schemeClr val="tx1"/>
              </a:solidFill>
              <a:effectLst/>
              <a:latin typeface="Verdana" panose="020B0604030504040204" pitchFamily="34" charset="0"/>
              <a:ea typeface="Verdana" panose="020B0604030504040204" pitchFamily="34" charset="0"/>
            </a:endParaRPr>
          </a:p>
          <a:p>
            <a:endParaRPr lang="en-US" sz="1000" dirty="0">
              <a:solidFill>
                <a:schemeClr val="tx1"/>
              </a:solidFill>
              <a:latin typeface="Verdana" panose="020B0604030504040204" pitchFamily="34" charset="0"/>
              <a:ea typeface="Verdana" panose="020B0604030504040204" pitchFamily="34" charset="0"/>
              <a:cs typeface="Verdana" panose="020B0604030504040204" pitchFamily="34" charset="0"/>
            </a:endParaRPr>
          </a:p>
        </p:txBody>
      </p:sp>
      <p:sp>
        <p:nvSpPr>
          <p:cNvPr id="19" name="Rectangle 18">
            <a:extLst>
              <a:ext uri="{FF2B5EF4-FFF2-40B4-BE49-F238E27FC236}">
                <a16:creationId xmlns:a16="http://schemas.microsoft.com/office/drawing/2014/main" id="{D22A39F4-0A49-45D3-933A-D5B0D8BACE04}"/>
              </a:ext>
            </a:extLst>
          </p:cNvPr>
          <p:cNvSpPr/>
          <p:nvPr/>
        </p:nvSpPr>
        <p:spPr>
          <a:xfrm>
            <a:off x="5456192" y="4865306"/>
            <a:ext cx="4194169" cy="13886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50000"/>
              </a:lnSpc>
            </a:pPr>
            <a:r>
              <a:rPr lang="en-US" sz="1000" b="1"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Key Competitors:</a:t>
            </a:r>
            <a:endParaRPr lang="en-US" sz="10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endParaRPr>
          </a:p>
          <a:p>
            <a:pPr marL="96441" indent="-96441" algn="just">
              <a:buFont typeface="Arial" panose="020B0604020202020204" pitchFamily="34" charset="0"/>
              <a:buChar char="•"/>
            </a:pPr>
            <a:r>
              <a:rPr lang="en-IN" sz="10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Masa Henke</a:t>
            </a:r>
          </a:p>
          <a:p>
            <a:pPr marL="96441" indent="-96441" algn="just">
              <a:buFont typeface="Arial" panose="020B0604020202020204" pitchFamily="34" charset="0"/>
              <a:buChar char="•"/>
            </a:pPr>
            <a:r>
              <a:rPr lang="en-US" sz="10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Wehrhahn</a:t>
            </a:r>
          </a:p>
          <a:p>
            <a:pPr marL="96441" indent="-96441" algn="just">
              <a:buFont typeface="Arial" panose="020B0604020202020204" pitchFamily="34" charset="0"/>
              <a:buChar char="•"/>
            </a:pPr>
            <a:r>
              <a:rPr lang="en-US" sz="10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Hess AAC</a:t>
            </a:r>
          </a:p>
        </p:txBody>
      </p:sp>
      <p:pic>
        <p:nvPicPr>
          <p:cNvPr id="2054" name="Picture 6">
            <a:extLst>
              <a:ext uri="{FF2B5EF4-FFF2-40B4-BE49-F238E27FC236}">
                <a16:creationId xmlns:a16="http://schemas.microsoft.com/office/drawing/2014/main" id="{C7EE9478-B3BA-420D-9F6E-911D5489B9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2781" y="582465"/>
            <a:ext cx="2752725" cy="676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033657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4898CD61-1053-4130-A45C-31824FC1846F}"/>
              </a:ext>
            </a:extLst>
          </p:cNvPr>
          <p:cNvSpPr/>
          <p:nvPr/>
        </p:nvSpPr>
        <p:spPr>
          <a:xfrm>
            <a:off x="0" y="676940"/>
            <a:ext cx="9144000" cy="46131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FB20E5FD-918C-4701-9890-3A2D64325807}"/>
              </a:ext>
            </a:extLst>
          </p:cNvPr>
          <p:cNvGrpSpPr/>
          <p:nvPr/>
        </p:nvGrpSpPr>
        <p:grpSpPr>
          <a:xfrm>
            <a:off x="711711" y="1266329"/>
            <a:ext cx="3508830" cy="476658"/>
            <a:chOff x="1980039" y="791039"/>
            <a:chExt cx="8514600" cy="461311"/>
          </a:xfrm>
          <a:noFill/>
        </p:grpSpPr>
        <p:sp>
          <p:nvSpPr>
            <p:cNvPr id="24" name="Rectangle 2">
              <a:extLst>
                <a:ext uri="{FF2B5EF4-FFF2-40B4-BE49-F238E27FC236}">
                  <a16:creationId xmlns:a16="http://schemas.microsoft.com/office/drawing/2014/main" id="{FFEEB91A-6063-42D9-A88F-204246F0BA8C}"/>
                </a:ext>
              </a:extLst>
            </p:cNvPr>
            <p:cNvSpPr/>
            <p:nvPr/>
          </p:nvSpPr>
          <p:spPr>
            <a:xfrm>
              <a:off x="1980039" y="791039"/>
              <a:ext cx="6857614" cy="461311"/>
            </a:xfrm>
            <a:custGeom>
              <a:avLst/>
              <a:gdLst>
                <a:gd name="connsiteX0" fmla="*/ 0 w 6857614"/>
                <a:gd name="connsiteY0" fmla="*/ 0 h 668740"/>
                <a:gd name="connsiteX1" fmla="*/ 6857614 w 6857614"/>
                <a:gd name="connsiteY1" fmla="*/ 0 h 668740"/>
                <a:gd name="connsiteX2" fmla="*/ 6857614 w 6857614"/>
                <a:gd name="connsiteY2" fmla="*/ 668740 h 668740"/>
                <a:gd name="connsiteX3" fmla="*/ 0 w 6857614"/>
                <a:gd name="connsiteY3" fmla="*/ 668740 h 668740"/>
                <a:gd name="connsiteX4" fmla="*/ 0 w 6857614"/>
                <a:gd name="connsiteY4" fmla="*/ 0 h 668740"/>
                <a:gd name="connsiteX0" fmla="*/ 0 w 6857614"/>
                <a:gd name="connsiteY0" fmla="*/ 0 h 668740"/>
                <a:gd name="connsiteX1" fmla="*/ 6248014 w 6857614"/>
                <a:gd name="connsiteY1" fmla="*/ 0 h 668740"/>
                <a:gd name="connsiteX2" fmla="*/ 6857614 w 6857614"/>
                <a:gd name="connsiteY2" fmla="*/ 668740 h 668740"/>
                <a:gd name="connsiteX3" fmla="*/ 0 w 6857614"/>
                <a:gd name="connsiteY3" fmla="*/ 668740 h 668740"/>
                <a:gd name="connsiteX4" fmla="*/ 0 w 6857614"/>
                <a:gd name="connsiteY4" fmla="*/ 0 h 668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7614" h="668740">
                  <a:moveTo>
                    <a:pt x="0" y="0"/>
                  </a:moveTo>
                  <a:lnTo>
                    <a:pt x="6248014" y="0"/>
                  </a:lnTo>
                  <a:lnTo>
                    <a:pt x="6857614" y="668740"/>
                  </a:lnTo>
                  <a:lnTo>
                    <a:pt x="0" y="668740"/>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895350">
                <a:buSzPct val="120000"/>
                <a:defRPr/>
              </a:pPr>
              <a:r>
                <a:rPr lang="en-US" sz="1000" b="1" dirty="0">
                  <a:solidFill>
                    <a:schemeClr val="bg2">
                      <a:lumMod val="10000"/>
                    </a:schemeClr>
                  </a:solidFill>
                  <a:latin typeface="Open Sans" panose="020B0606030504020204" pitchFamily="34" charset="0"/>
                  <a:ea typeface="Open Sans" panose="020B0606030504020204" pitchFamily="34" charset="0"/>
                  <a:cs typeface="Open Sans" panose="020B0606030504020204" pitchFamily="34" charset="0"/>
                </a:rPr>
                <a:t>RECENT DEVELOPMENTS</a:t>
              </a:r>
            </a:p>
          </p:txBody>
        </p:sp>
        <p:cxnSp>
          <p:nvCxnSpPr>
            <p:cNvPr id="25" name="Straight Connector 24">
              <a:extLst>
                <a:ext uri="{FF2B5EF4-FFF2-40B4-BE49-F238E27FC236}">
                  <a16:creationId xmlns:a16="http://schemas.microsoft.com/office/drawing/2014/main" id="{8112992C-70C8-48CF-A43E-3FC1016528CD}"/>
                </a:ext>
              </a:extLst>
            </p:cNvPr>
            <p:cNvCxnSpPr>
              <a:cxnSpLocks/>
              <a:stCxn id="24" idx="3"/>
            </p:cNvCxnSpPr>
            <p:nvPr/>
          </p:nvCxnSpPr>
          <p:spPr>
            <a:xfrm>
              <a:off x="1980039" y="1252350"/>
              <a:ext cx="8514600" cy="0"/>
            </a:xfrm>
            <a:prstGeom prst="line">
              <a:avLst/>
            </a:prstGeom>
            <a:grpFill/>
            <a:ln w="28575">
              <a:noFill/>
            </a:ln>
          </p:spPr>
          <p:style>
            <a:lnRef idx="1">
              <a:schemeClr val="accent1"/>
            </a:lnRef>
            <a:fillRef idx="0">
              <a:schemeClr val="accent1"/>
            </a:fillRef>
            <a:effectRef idx="0">
              <a:schemeClr val="accent1"/>
            </a:effectRef>
            <a:fontRef idx="minor">
              <a:schemeClr val="tx1"/>
            </a:fontRef>
          </p:style>
        </p:cxnSp>
      </p:grpSp>
      <p:grpSp>
        <p:nvGrpSpPr>
          <p:cNvPr id="26" name="Group 25">
            <a:extLst>
              <a:ext uri="{FF2B5EF4-FFF2-40B4-BE49-F238E27FC236}">
                <a16:creationId xmlns:a16="http://schemas.microsoft.com/office/drawing/2014/main" id="{8A37CA20-DBB6-4AEB-BFC6-F0E41923D069}"/>
              </a:ext>
            </a:extLst>
          </p:cNvPr>
          <p:cNvGrpSpPr/>
          <p:nvPr/>
        </p:nvGrpSpPr>
        <p:grpSpPr>
          <a:xfrm>
            <a:off x="4965077" y="1301583"/>
            <a:ext cx="3508830" cy="476658"/>
            <a:chOff x="710064" y="854169"/>
            <a:chExt cx="8514600" cy="461311"/>
          </a:xfrm>
          <a:noFill/>
        </p:grpSpPr>
        <p:sp>
          <p:nvSpPr>
            <p:cNvPr id="27" name="Rectangle 2">
              <a:extLst>
                <a:ext uri="{FF2B5EF4-FFF2-40B4-BE49-F238E27FC236}">
                  <a16:creationId xmlns:a16="http://schemas.microsoft.com/office/drawing/2014/main" id="{623BDA86-9340-47F2-B9BC-F4C80D61A1C9}"/>
                </a:ext>
              </a:extLst>
            </p:cNvPr>
            <p:cNvSpPr/>
            <p:nvPr/>
          </p:nvSpPr>
          <p:spPr>
            <a:xfrm>
              <a:off x="710064" y="854169"/>
              <a:ext cx="6857614" cy="461311"/>
            </a:xfrm>
            <a:custGeom>
              <a:avLst/>
              <a:gdLst>
                <a:gd name="connsiteX0" fmla="*/ 0 w 6857614"/>
                <a:gd name="connsiteY0" fmla="*/ 0 h 668740"/>
                <a:gd name="connsiteX1" fmla="*/ 6857614 w 6857614"/>
                <a:gd name="connsiteY1" fmla="*/ 0 h 668740"/>
                <a:gd name="connsiteX2" fmla="*/ 6857614 w 6857614"/>
                <a:gd name="connsiteY2" fmla="*/ 668740 h 668740"/>
                <a:gd name="connsiteX3" fmla="*/ 0 w 6857614"/>
                <a:gd name="connsiteY3" fmla="*/ 668740 h 668740"/>
                <a:gd name="connsiteX4" fmla="*/ 0 w 6857614"/>
                <a:gd name="connsiteY4" fmla="*/ 0 h 668740"/>
                <a:gd name="connsiteX0" fmla="*/ 0 w 6857614"/>
                <a:gd name="connsiteY0" fmla="*/ 0 h 668740"/>
                <a:gd name="connsiteX1" fmla="*/ 6248014 w 6857614"/>
                <a:gd name="connsiteY1" fmla="*/ 0 h 668740"/>
                <a:gd name="connsiteX2" fmla="*/ 6857614 w 6857614"/>
                <a:gd name="connsiteY2" fmla="*/ 668740 h 668740"/>
                <a:gd name="connsiteX3" fmla="*/ 0 w 6857614"/>
                <a:gd name="connsiteY3" fmla="*/ 668740 h 668740"/>
                <a:gd name="connsiteX4" fmla="*/ 0 w 6857614"/>
                <a:gd name="connsiteY4" fmla="*/ 0 h 668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7614" h="668740">
                  <a:moveTo>
                    <a:pt x="0" y="0"/>
                  </a:moveTo>
                  <a:lnTo>
                    <a:pt x="6248014" y="0"/>
                  </a:lnTo>
                  <a:lnTo>
                    <a:pt x="6857614" y="668740"/>
                  </a:lnTo>
                  <a:lnTo>
                    <a:pt x="0" y="668740"/>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895350">
                <a:buSzPct val="120000"/>
                <a:defRPr/>
              </a:pPr>
              <a:r>
                <a:rPr lang="en-US" sz="1000" b="1" dirty="0">
                  <a:solidFill>
                    <a:schemeClr val="bg2">
                      <a:lumMod val="10000"/>
                    </a:schemeClr>
                  </a:solidFill>
                  <a:latin typeface="Open Sans" panose="020B0606030504020204" pitchFamily="34" charset="0"/>
                  <a:ea typeface="Open Sans" panose="020B0606030504020204" pitchFamily="34" charset="0"/>
                  <a:cs typeface="Open Sans" panose="020B0606030504020204" pitchFamily="34" charset="0"/>
                </a:rPr>
                <a:t>GROWTH STRATEGIES</a:t>
              </a:r>
            </a:p>
          </p:txBody>
        </p:sp>
        <p:cxnSp>
          <p:nvCxnSpPr>
            <p:cNvPr id="28" name="Straight Connector 27">
              <a:extLst>
                <a:ext uri="{FF2B5EF4-FFF2-40B4-BE49-F238E27FC236}">
                  <a16:creationId xmlns:a16="http://schemas.microsoft.com/office/drawing/2014/main" id="{9CAF89F1-1B55-4DA8-92FC-D61F3D9B90C9}"/>
                </a:ext>
              </a:extLst>
            </p:cNvPr>
            <p:cNvCxnSpPr>
              <a:cxnSpLocks/>
              <a:stCxn id="27" idx="3"/>
            </p:cNvCxnSpPr>
            <p:nvPr/>
          </p:nvCxnSpPr>
          <p:spPr>
            <a:xfrm>
              <a:off x="710064" y="1315480"/>
              <a:ext cx="8514600" cy="0"/>
            </a:xfrm>
            <a:prstGeom prst="line">
              <a:avLst/>
            </a:prstGeom>
            <a:grpFill/>
            <a:ln w="28575">
              <a:noFill/>
            </a:ln>
          </p:spPr>
          <p:style>
            <a:lnRef idx="1">
              <a:schemeClr val="accent1"/>
            </a:lnRef>
            <a:fillRef idx="0">
              <a:schemeClr val="accent1"/>
            </a:fillRef>
            <a:effectRef idx="0">
              <a:schemeClr val="accent1"/>
            </a:effectRef>
            <a:fontRef idx="minor">
              <a:schemeClr val="tx1"/>
            </a:fontRef>
          </p:style>
        </p:cxnSp>
      </p:grpSp>
      <p:sp>
        <p:nvSpPr>
          <p:cNvPr id="14" name="Rectangle 13">
            <a:extLst>
              <a:ext uri="{FF2B5EF4-FFF2-40B4-BE49-F238E27FC236}">
                <a16:creationId xmlns:a16="http://schemas.microsoft.com/office/drawing/2014/main" id="{3AC4771F-1816-47FB-8BC2-B6BFBE91AB69}"/>
              </a:ext>
            </a:extLst>
          </p:cNvPr>
          <p:cNvSpPr/>
          <p:nvPr/>
        </p:nvSpPr>
        <p:spPr>
          <a:xfrm>
            <a:off x="49439" y="1639486"/>
            <a:ext cx="4241472" cy="36385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1450" indent="-171450" algn="just">
              <a:lnSpc>
                <a:spcPts val="2200"/>
              </a:lnSpc>
              <a:buFont typeface="Arial" panose="020B0604020202020204" pitchFamily="34" charset="0"/>
              <a:buChar char="•"/>
              <a:defRPr/>
            </a:pPr>
            <a:r>
              <a:rPr lang="en-US" sz="1000" dirty="0">
                <a:solidFill>
                  <a:schemeClr val="tx1"/>
                </a:solidFill>
                <a:latin typeface="Verdana" panose="020B0604030504040204" pitchFamily="34" charset="0"/>
                <a:ea typeface="Verdana" panose="020B0604030504040204" pitchFamily="34" charset="0"/>
              </a:rPr>
              <a:t>TOPWERK GROUP, the world's leading manufacturer of machinery and equipment for the concrete industry, is currently carrying out a wide-ranging environmental protection project: under the motto "Corporate Environmental Responsibility", the group is implementing a variety of measures, including extensive building renovations. The aim is to make production at the German production sites in Burbach, </a:t>
            </a:r>
            <a:r>
              <a:rPr lang="en-US" sz="1000" dirty="0" err="1">
                <a:solidFill>
                  <a:schemeClr val="tx1"/>
                </a:solidFill>
                <a:latin typeface="Verdana" panose="020B0604030504040204" pitchFamily="34" charset="0"/>
                <a:ea typeface="Verdana" panose="020B0604030504040204" pitchFamily="34" charset="0"/>
              </a:rPr>
              <a:t>Andernach</a:t>
            </a:r>
            <a:r>
              <a:rPr lang="en-US" sz="1000" dirty="0">
                <a:solidFill>
                  <a:schemeClr val="tx1"/>
                </a:solidFill>
                <a:latin typeface="Verdana" panose="020B0604030504040204" pitchFamily="34" charset="0"/>
                <a:ea typeface="Verdana" panose="020B0604030504040204" pitchFamily="34" charset="0"/>
              </a:rPr>
              <a:t> and Porta </a:t>
            </a:r>
            <a:r>
              <a:rPr lang="en-US" sz="1000" dirty="0" err="1">
                <a:solidFill>
                  <a:schemeClr val="tx1"/>
                </a:solidFill>
                <a:latin typeface="Verdana" panose="020B0604030504040204" pitchFamily="34" charset="0"/>
                <a:ea typeface="Verdana" panose="020B0604030504040204" pitchFamily="34" charset="0"/>
              </a:rPr>
              <a:t>Westfalica</a:t>
            </a:r>
            <a:r>
              <a:rPr lang="en-US" sz="1000" dirty="0">
                <a:solidFill>
                  <a:schemeClr val="tx1"/>
                </a:solidFill>
                <a:latin typeface="Verdana" panose="020B0604030504040204" pitchFamily="34" charset="0"/>
                <a:ea typeface="Verdana" panose="020B0604030504040204" pitchFamily="34" charset="0"/>
              </a:rPr>
              <a:t> more environmentally friendly in the long term</a:t>
            </a:r>
          </a:p>
          <a:p>
            <a:pPr marL="171450" indent="-171450" algn="just">
              <a:lnSpc>
                <a:spcPts val="2200"/>
              </a:lnSpc>
              <a:buFont typeface="Arial" panose="020B0604020202020204" pitchFamily="34" charset="0"/>
              <a:buChar char="•"/>
              <a:defRPr/>
            </a:pPr>
            <a:r>
              <a:rPr lang="en-US" sz="1000" dirty="0">
                <a:solidFill>
                  <a:schemeClr val="tx1"/>
                </a:solidFill>
                <a:latin typeface="Verdana" panose="020B0604030504040204" pitchFamily="34" charset="0"/>
                <a:ea typeface="Verdana" panose="020B0604030504040204" pitchFamily="34" charset="0"/>
              </a:rPr>
              <a:t>TOPWERK GROUP’s subsidiary TOPWERK RUS has expanded </a:t>
            </a:r>
            <a:r>
              <a:rPr lang="en-US" sz="1000" dirty="0" err="1">
                <a:solidFill>
                  <a:schemeClr val="tx1"/>
                </a:solidFill>
                <a:latin typeface="Verdana" panose="020B0604030504040204" pitchFamily="34" charset="0"/>
                <a:ea typeface="Verdana" panose="020B0604030504040204" pitchFamily="34" charset="0"/>
              </a:rPr>
              <a:t>expanded</a:t>
            </a:r>
            <a:r>
              <a:rPr lang="en-US" sz="1000" dirty="0">
                <a:solidFill>
                  <a:schemeClr val="tx1"/>
                </a:solidFill>
                <a:latin typeface="Verdana" panose="020B0604030504040204" pitchFamily="34" charset="0"/>
                <a:ea typeface="Verdana" panose="020B0604030504040204" pitchFamily="34" charset="0"/>
              </a:rPr>
              <a:t> its production capacity in Russia as of 1st January 2022. In addition to the completely newly built production facility, also an existing building was extended.</a:t>
            </a:r>
          </a:p>
          <a:p>
            <a:pPr algn="just">
              <a:lnSpc>
                <a:spcPct val="150000"/>
              </a:lnSpc>
            </a:pPr>
            <a:endParaRPr lang="en-US" sz="1000" dirty="0">
              <a:solidFill>
                <a:schemeClr val="tx1"/>
              </a:solidFill>
              <a:latin typeface="Verdana" panose="020B0604030504040204" pitchFamily="34" charset="0"/>
              <a:ea typeface="Verdana" panose="020B0604030504040204" pitchFamily="34" charset="0"/>
            </a:endParaRPr>
          </a:p>
          <a:p>
            <a:pPr algn="just">
              <a:lnSpc>
                <a:spcPct val="150000"/>
              </a:lnSpc>
            </a:pPr>
            <a:endParaRPr lang="en-US" sz="1000" dirty="0">
              <a:solidFill>
                <a:schemeClr val="tx1"/>
              </a:solidFill>
              <a:latin typeface="Verdana" panose="020B0604030504040204" pitchFamily="34" charset="0"/>
              <a:ea typeface="Verdana" panose="020B0604030504040204" pitchFamily="34" charset="0"/>
            </a:endParaRPr>
          </a:p>
          <a:p>
            <a:pPr algn="just">
              <a:lnSpc>
                <a:spcPct val="150000"/>
              </a:lnSpc>
            </a:pPr>
            <a:r>
              <a:rPr lang="en-US" sz="1000" b="0" i="0" dirty="0">
                <a:solidFill>
                  <a:srgbClr val="002D59"/>
                </a:solidFill>
                <a:effectLst/>
                <a:latin typeface="Montserrat" panose="00000500000000000000" pitchFamily="2" charset="0"/>
              </a:rPr>
              <a:t>.</a:t>
            </a:r>
            <a:endParaRPr lang="en-US" sz="1000" dirty="0">
              <a:solidFill>
                <a:schemeClr val="tx1"/>
              </a:solidFill>
              <a:latin typeface="Verdana" panose="020B0604030504040204" pitchFamily="34" charset="0"/>
              <a:ea typeface="Verdana" panose="020B0604030504040204" pitchFamily="34" charset="0"/>
            </a:endParaRPr>
          </a:p>
          <a:p>
            <a:pPr algn="just">
              <a:lnSpc>
                <a:spcPct val="150000"/>
              </a:lnSpc>
            </a:pPr>
            <a:endParaRPr lang="en-US" sz="1000" dirty="0">
              <a:solidFill>
                <a:schemeClr val="tx1"/>
              </a:solidFill>
              <a:latin typeface="Verdana" panose="020B0604030504040204" pitchFamily="34" charset="0"/>
              <a:ea typeface="Verdana" panose="020B0604030504040204" pitchFamily="34" charset="0"/>
              <a:cs typeface="Verdana" panose="020B0604030504040204" pitchFamily="34" charset="0"/>
            </a:endParaRPr>
          </a:p>
          <a:p>
            <a:pPr algn="just">
              <a:lnSpc>
                <a:spcPct val="150000"/>
              </a:lnSpc>
            </a:pPr>
            <a:endParaRPr lang="en-US" sz="1000" dirty="0">
              <a:solidFill>
                <a:schemeClr val="tx1"/>
              </a:solidFill>
              <a:latin typeface="Verdana" panose="020B0604030504040204" pitchFamily="34" charset="0"/>
              <a:ea typeface="Verdana" panose="020B0604030504040204" pitchFamily="34" charset="0"/>
              <a:cs typeface="Verdana" panose="020B0604030504040204" pitchFamily="34" charset="0"/>
            </a:endParaRPr>
          </a:p>
        </p:txBody>
      </p:sp>
      <p:sp>
        <p:nvSpPr>
          <p:cNvPr id="15" name="Rectangle 14">
            <a:extLst>
              <a:ext uri="{FF2B5EF4-FFF2-40B4-BE49-F238E27FC236}">
                <a16:creationId xmlns:a16="http://schemas.microsoft.com/office/drawing/2014/main" id="{14496D0B-E3D8-4824-9321-D2E74BC87276}"/>
              </a:ext>
            </a:extLst>
          </p:cNvPr>
          <p:cNvSpPr/>
          <p:nvPr/>
        </p:nvSpPr>
        <p:spPr>
          <a:xfrm>
            <a:off x="4959034" y="1766472"/>
            <a:ext cx="3837946" cy="30573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1450" indent="-171450" algn="just">
              <a:lnSpc>
                <a:spcPct val="150000"/>
              </a:lnSpc>
              <a:buFont typeface="Arial" panose="020B0604020202020204" pitchFamily="34" charset="0"/>
              <a:buChar char="•"/>
            </a:pPr>
            <a:endParaRPr lang="en-US" sz="1000" dirty="0">
              <a:solidFill>
                <a:srgbClr val="4D4D4D"/>
              </a:solidFill>
              <a:latin typeface="Open Sans" panose="020B0606030504020204" pitchFamily="34" charset="0"/>
            </a:endParaRPr>
          </a:p>
          <a:p>
            <a:pPr marL="171450" indent="-171450" algn="just">
              <a:lnSpc>
                <a:spcPts val="2200"/>
              </a:lnSpc>
              <a:buFont typeface="Arial" panose="020B0604020202020204" pitchFamily="34" charset="0"/>
              <a:buChar char="•"/>
              <a:defRPr/>
            </a:pPr>
            <a:r>
              <a:rPr lang="en-US" sz="1000" dirty="0">
                <a:solidFill>
                  <a:schemeClr val="tx1"/>
                </a:solidFill>
                <a:latin typeface="Verdana" panose="020B0604030504040204" pitchFamily="34" charset="0"/>
                <a:ea typeface="Verdana" panose="020B0604030504040204" pitchFamily="34" charset="0"/>
              </a:rPr>
              <a:t>To better meet the market requirements in south and east Asia, TOPWERK establishes TOPWERK ASIA in Ho Chi Minh City. With this location in the economic </a:t>
            </a:r>
            <a:r>
              <a:rPr lang="en-US" sz="1000" dirty="0" err="1">
                <a:solidFill>
                  <a:schemeClr val="tx1"/>
                </a:solidFill>
                <a:latin typeface="Verdana" panose="020B0604030504040204" pitchFamily="34" charset="0"/>
                <a:ea typeface="Verdana" panose="020B0604030504040204" pitchFamily="34" charset="0"/>
              </a:rPr>
              <a:t>centre</a:t>
            </a:r>
            <a:r>
              <a:rPr lang="en-US" sz="1000" dirty="0">
                <a:solidFill>
                  <a:schemeClr val="tx1"/>
                </a:solidFill>
                <a:latin typeface="Verdana" panose="020B0604030504040204" pitchFamily="34" charset="0"/>
                <a:ea typeface="Verdana" panose="020B0604030504040204" pitchFamily="34" charset="0"/>
              </a:rPr>
              <a:t> of Vietnam, the Group is consistently pursuing its growth strategy and the goal of offering better sales and after sales services in the Asian market.</a:t>
            </a:r>
          </a:p>
          <a:p>
            <a:pPr marL="171450" indent="-171450" algn="just">
              <a:lnSpc>
                <a:spcPts val="2200"/>
              </a:lnSpc>
              <a:buFont typeface="Arial" panose="020B0604020202020204" pitchFamily="34" charset="0"/>
              <a:buChar char="•"/>
              <a:defRPr/>
            </a:pPr>
            <a:r>
              <a:rPr lang="en-US" sz="1000" dirty="0">
                <a:solidFill>
                  <a:schemeClr val="tx1"/>
                </a:solidFill>
                <a:latin typeface="Verdana" panose="020B0604030504040204" pitchFamily="34" charset="0"/>
                <a:ea typeface="Verdana" panose="020B0604030504040204" pitchFamily="34" charset="0"/>
              </a:rPr>
              <a:t> Together with their customers, the TOPWERK GROUP actively shapes new working conditions for the construction materials industry. The main focus is to ensure the product quality and the automation of the manufacturing and production processes &amp; ensuring work and communicate at an increasing speed</a:t>
            </a:r>
          </a:p>
          <a:p>
            <a:pPr algn="just">
              <a:lnSpc>
                <a:spcPct val="150000"/>
              </a:lnSpc>
            </a:pPr>
            <a:endParaRPr lang="en-US" sz="1000" dirty="0">
              <a:solidFill>
                <a:schemeClr val="tx1"/>
              </a:solidFill>
              <a:latin typeface="Verdana" panose="020B0604030504040204" pitchFamily="34" charset="0"/>
              <a:ea typeface="Verdana" panose="020B0604030504040204" pitchFamily="34" charset="0"/>
              <a:cs typeface="Verdana" panose="020B0604030504040204" pitchFamily="34" charset="0"/>
            </a:endParaRPr>
          </a:p>
        </p:txBody>
      </p:sp>
      <p:sp>
        <p:nvSpPr>
          <p:cNvPr id="38" name="Text Placeholder 3">
            <a:extLst>
              <a:ext uri="{FF2B5EF4-FFF2-40B4-BE49-F238E27FC236}">
                <a16:creationId xmlns:a16="http://schemas.microsoft.com/office/drawing/2014/main" id="{EA62A440-79BE-4A4D-9072-C8AD87B6D4F0}"/>
              </a:ext>
            </a:extLst>
          </p:cNvPr>
          <p:cNvSpPr>
            <a:spLocks noGrp="1"/>
          </p:cNvSpPr>
          <p:nvPr>
            <p:ph type="body" sz="quarter" idx="14"/>
          </p:nvPr>
        </p:nvSpPr>
        <p:spPr/>
        <p:txBody>
          <a:bodyPr>
            <a:normAutofit fontScale="92500" lnSpcReduction="10000"/>
          </a:bodyPr>
          <a:lstStyle/>
          <a:p>
            <a:pPr>
              <a:spcBef>
                <a:spcPts val="0"/>
              </a:spcBef>
            </a:pPr>
            <a:r>
              <a:rPr lang="nb-NO" dirty="0">
                <a:solidFill>
                  <a:schemeClr val="tx1">
                    <a:lumMod val="85000"/>
                    <a:lumOff val="15000"/>
                  </a:schemeClr>
                </a:solidFill>
              </a:rPr>
              <a:t>Competitor Profile </a:t>
            </a:r>
            <a:br>
              <a:rPr lang="nb-NO" dirty="0">
                <a:solidFill>
                  <a:schemeClr val="tx1">
                    <a:lumMod val="85000"/>
                    <a:lumOff val="15000"/>
                  </a:schemeClr>
                </a:solidFill>
              </a:rPr>
            </a:br>
            <a:r>
              <a:rPr lang="en-IN" sz="1400" b="1" i="0" kern="1200" dirty="0">
                <a:solidFill>
                  <a:schemeClr val="dk1"/>
                </a:solidFill>
                <a:effectLst/>
                <a:latin typeface="+mn-lt"/>
                <a:ea typeface="+mn-ea"/>
                <a:cs typeface="+mn-cs"/>
              </a:rPr>
              <a:t>TOPWERK</a:t>
            </a:r>
            <a:endParaRPr lang="nb-NO" sz="1200" b="0" dirty="0">
              <a:solidFill>
                <a:schemeClr val="tx1">
                  <a:lumMod val="85000"/>
                  <a:lumOff val="15000"/>
                </a:schemeClr>
              </a:solidFill>
            </a:endParaRPr>
          </a:p>
        </p:txBody>
      </p:sp>
      <p:pic>
        <p:nvPicPr>
          <p:cNvPr id="21" name="Picture 6">
            <a:extLst>
              <a:ext uri="{FF2B5EF4-FFF2-40B4-BE49-F238E27FC236}">
                <a16:creationId xmlns:a16="http://schemas.microsoft.com/office/drawing/2014/main" id="{F76D8B33-38CA-4E64-8A8E-E025C21980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2781" y="582465"/>
            <a:ext cx="2752725" cy="676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039095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 Placeholder 3">
            <a:extLst>
              <a:ext uri="{FF2B5EF4-FFF2-40B4-BE49-F238E27FC236}">
                <a16:creationId xmlns:a16="http://schemas.microsoft.com/office/drawing/2014/main" id="{4361833B-334D-4AA4-BB92-FECBDAE3AF51}"/>
              </a:ext>
            </a:extLst>
          </p:cNvPr>
          <p:cNvSpPr>
            <a:spLocks noGrp="1"/>
          </p:cNvSpPr>
          <p:nvPr>
            <p:ph type="body" sz="quarter" idx="14"/>
          </p:nvPr>
        </p:nvSpPr>
        <p:spPr/>
        <p:txBody>
          <a:bodyPr>
            <a:normAutofit fontScale="92500" lnSpcReduction="20000"/>
          </a:bodyPr>
          <a:lstStyle/>
          <a:p>
            <a:pPr algn="l"/>
            <a:r>
              <a:rPr lang="nb-NO" dirty="0">
                <a:solidFill>
                  <a:schemeClr val="tx1">
                    <a:lumMod val="85000"/>
                    <a:lumOff val="15000"/>
                  </a:schemeClr>
                </a:solidFill>
              </a:rPr>
              <a:t>Competitor Profile </a:t>
            </a:r>
            <a:br>
              <a:rPr lang="nb-NO" dirty="0">
                <a:solidFill>
                  <a:schemeClr val="tx1">
                    <a:lumMod val="85000"/>
                    <a:lumOff val="15000"/>
                  </a:schemeClr>
                </a:solidFill>
              </a:rPr>
            </a:br>
            <a:r>
              <a:rPr lang="en-IN" b="0" i="0" dirty="0">
                <a:solidFill>
                  <a:srgbClr val="6D6D6D"/>
                </a:solidFill>
                <a:effectLst/>
                <a:latin typeface="Roboto" panose="02000000000000000000" pitchFamily="2" charset="0"/>
              </a:rPr>
              <a:t>SR SCHINDLER</a:t>
            </a:r>
          </a:p>
        </p:txBody>
      </p:sp>
      <p:grpSp>
        <p:nvGrpSpPr>
          <p:cNvPr id="58" name="Group 57">
            <a:extLst>
              <a:ext uri="{FF2B5EF4-FFF2-40B4-BE49-F238E27FC236}">
                <a16:creationId xmlns:a16="http://schemas.microsoft.com/office/drawing/2014/main" id="{54FA0EE0-0D7E-42E7-8EE0-075E1DD309BA}"/>
              </a:ext>
            </a:extLst>
          </p:cNvPr>
          <p:cNvGrpSpPr/>
          <p:nvPr/>
        </p:nvGrpSpPr>
        <p:grpSpPr>
          <a:xfrm>
            <a:off x="3264689" y="1202203"/>
            <a:ext cx="3508830" cy="476658"/>
            <a:chOff x="8175152" y="916494"/>
            <a:chExt cx="8514600" cy="461311"/>
          </a:xfrm>
          <a:noFill/>
        </p:grpSpPr>
        <p:sp>
          <p:nvSpPr>
            <p:cNvPr id="59" name="Rectangle 2">
              <a:extLst>
                <a:ext uri="{FF2B5EF4-FFF2-40B4-BE49-F238E27FC236}">
                  <a16:creationId xmlns:a16="http://schemas.microsoft.com/office/drawing/2014/main" id="{2C2CA754-8D84-4AC7-B40F-07638888A403}"/>
                </a:ext>
              </a:extLst>
            </p:cNvPr>
            <p:cNvSpPr/>
            <p:nvPr/>
          </p:nvSpPr>
          <p:spPr>
            <a:xfrm>
              <a:off x="8175152" y="916494"/>
              <a:ext cx="6857614" cy="461311"/>
            </a:xfrm>
            <a:custGeom>
              <a:avLst/>
              <a:gdLst>
                <a:gd name="connsiteX0" fmla="*/ 0 w 6857614"/>
                <a:gd name="connsiteY0" fmla="*/ 0 h 668740"/>
                <a:gd name="connsiteX1" fmla="*/ 6857614 w 6857614"/>
                <a:gd name="connsiteY1" fmla="*/ 0 h 668740"/>
                <a:gd name="connsiteX2" fmla="*/ 6857614 w 6857614"/>
                <a:gd name="connsiteY2" fmla="*/ 668740 h 668740"/>
                <a:gd name="connsiteX3" fmla="*/ 0 w 6857614"/>
                <a:gd name="connsiteY3" fmla="*/ 668740 h 668740"/>
                <a:gd name="connsiteX4" fmla="*/ 0 w 6857614"/>
                <a:gd name="connsiteY4" fmla="*/ 0 h 668740"/>
                <a:gd name="connsiteX0" fmla="*/ 0 w 6857614"/>
                <a:gd name="connsiteY0" fmla="*/ 0 h 668740"/>
                <a:gd name="connsiteX1" fmla="*/ 6248014 w 6857614"/>
                <a:gd name="connsiteY1" fmla="*/ 0 h 668740"/>
                <a:gd name="connsiteX2" fmla="*/ 6857614 w 6857614"/>
                <a:gd name="connsiteY2" fmla="*/ 668740 h 668740"/>
                <a:gd name="connsiteX3" fmla="*/ 0 w 6857614"/>
                <a:gd name="connsiteY3" fmla="*/ 668740 h 668740"/>
                <a:gd name="connsiteX4" fmla="*/ 0 w 6857614"/>
                <a:gd name="connsiteY4" fmla="*/ 0 h 668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7614" h="668740">
                  <a:moveTo>
                    <a:pt x="0" y="0"/>
                  </a:moveTo>
                  <a:lnTo>
                    <a:pt x="6248014" y="0"/>
                  </a:lnTo>
                  <a:lnTo>
                    <a:pt x="6857614" y="668740"/>
                  </a:lnTo>
                  <a:lnTo>
                    <a:pt x="0" y="668740"/>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895350">
                <a:buSzPct val="120000"/>
                <a:defRPr/>
              </a:pPr>
              <a:r>
                <a:rPr lang="en-US" sz="1000" b="1" dirty="0">
                  <a:solidFill>
                    <a:schemeClr val="bg2">
                      <a:lumMod val="10000"/>
                    </a:schemeClr>
                  </a:solidFill>
                  <a:latin typeface="Open Sans" panose="020B0606030504020204" pitchFamily="34" charset="0"/>
                  <a:ea typeface="Open Sans" panose="020B0606030504020204" pitchFamily="34" charset="0"/>
                  <a:cs typeface="Open Sans" panose="020B0606030504020204" pitchFamily="34" charset="0"/>
                </a:rPr>
                <a:t>COMPANY DESCRIPTION</a:t>
              </a:r>
            </a:p>
          </p:txBody>
        </p:sp>
        <p:cxnSp>
          <p:nvCxnSpPr>
            <p:cNvPr id="60" name="Straight Connector 59">
              <a:extLst>
                <a:ext uri="{FF2B5EF4-FFF2-40B4-BE49-F238E27FC236}">
                  <a16:creationId xmlns:a16="http://schemas.microsoft.com/office/drawing/2014/main" id="{54781B6C-4FE4-46CF-A7C2-FABE3593ABAD}"/>
                </a:ext>
              </a:extLst>
            </p:cNvPr>
            <p:cNvCxnSpPr>
              <a:cxnSpLocks/>
              <a:stCxn id="59" idx="3"/>
            </p:cNvCxnSpPr>
            <p:nvPr/>
          </p:nvCxnSpPr>
          <p:spPr>
            <a:xfrm>
              <a:off x="8175152" y="1377805"/>
              <a:ext cx="8514600" cy="0"/>
            </a:xfrm>
            <a:prstGeom prst="line">
              <a:avLst/>
            </a:prstGeom>
            <a:grpFill/>
            <a:ln w="28575">
              <a:noFill/>
            </a:ln>
          </p:spPr>
          <p:style>
            <a:lnRef idx="1">
              <a:schemeClr val="accent1"/>
            </a:lnRef>
            <a:fillRef idx="0">
              <a:schemeClr val="accent1"/>
            </a:fillRef>
            <a:effectRef idx="0">
              <a:schemeClr val="accent1"/>
            </a:effectRef>
            <a:fontRef idx="minor">
              <a:schemeClr val="tx1"/>
            </a:fontRef>
          </p:style>
        </p:cxnSp>
      </p:grpSp>
      <p:sp>
        <p:nvSpPr>
          <p:cNvPr id="32" name="Rectangle 31">
            <a:extLst>
              <a:ext uri="{FF2B5EF4-FFF2-40B4-BE49-F238E27FC236}">
                <a16:creationId xmlns:a16="http://schemas.microsoft.com/office/drawing/2014/main" id="{4898CD61-1053-4130-A45C-31824FC1846F}"/>
              </a:ext>
            </a:extLst>
          </p:cNvPr>
          <p:cNvSpPr/>
          <p:nvPr/>
        </p:nvSpPr>
        <p:spPr>
          <a:xfrm>
            <a:off x="0" y="676939"/>
            <a:ext cx="9144000" cy="46131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6" name="Straight Connector 65">
            <a:extLst>
              <a:ext uri="{FF2B5EF4-FFF2-40B4-BE49-F238E27FC236}">
                <a16:creationId xmlns:a16="http://schemas.microsoft.com/office/drawing/2014/main" id="{F6BE63CB-0C13-411E-BA8D-349C29227EF5}"/>
              </a:ext>
            </a:extLst>
          </p:cNvPr>
          <p:cNvCxnSpPr>
            <a:cxnSpLocks/>
          </p:cNvCxnSpPr>
          <p:nvPr/>
        </p:nvCxnSpPr>
        <p:spPr>
          <a:xfrm>
            <a:off x="5291361" y="1600814"/>
            <a:ext cx="3508830" cy="0"/>
          </a:xfrm>
          <a:prstGeom prst="line">
            <a:avLst/>
          </a:prstGeom>
          <a:noFill/>
          <a:ln w="28575">
            <a:noFill/>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13D00588-ED01-4FCB-94E4-3272B98EBCCB}"/>
              </a:ext>
            </a:extLst>
          </p:cNvPr>
          <p:cNvSpPr/>
          <p:nvPr/>
        </p:nvSpPr>
        <p:spPr>
          <a:xfrm>
            <a:off x="123525" y="1388558"/>
            <a:ext cx="5167836" cy="37789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200000"/>
              </a:lnSpc>
            </a:pPr>
            <a:r>
              <a:rPr lang="en-US" sz="1000" b="1" dirty="0">
                <a:solidFill>
                  <a:schemeClr val="tx1"/>
                </a:solidFill>
                <a:latin typeface="Verdana" panose="020B0604030504040204" pitchFamily="34" charset="0"/>
                <a:ea typeface="Verdana" panose="020B0604030504040204" pitchFamily="34" charset="0"/>
                <a:cs typeface="Verdana" panose="020B0604030504040204" pitchFamily="34" charset="0"/>
              </a:rPr>
              <a:t>Business Overview</a:t>
            </a:r>
            <a:r>
              <a:rPr lang="en-US" sz="1000" dirty="0">
                <a:solidFill>
                  <a:schemeClr val="tx1"/>
                </a:solidFill>
                <a:latin typeface="Verdana" panose="020B0604030504040204" pitchFamily="34" charset="0"/>
                <a:ea typeface="Verdana" panose="020B0604030504040204" pitchFamily="34" charset="0"/>
                <a:cs typeface="Verdana" panose="020B0604030504040204" pitchFamily="34" charset="0"/>
              </a:rPr>
              <a:t>:</a:t>
            </a:r>
            <a:endParaRPr lang="en-US" sz="800" dirty="0">
              <a:solidFill>
                <a:schemeClr val="tx1"/>
              </a:solidFill>
              <a:latin typeface="Verdana" panose="020B0604030504040204" pitchFamily="34" charset="0"/>
              <a:ea typeface="Verdana" panose="020B0604030504040204" pitchFamily="34" charset="0"/>
              <a:cs typeface="Verdana" panose="020B0604030504040204" pitchFamily="34" charset="0"/>
            </a:endParaRPr>
          </a:p>
          <a:p>
            <a:pPr marL="171450" indent="-171450" algn="just">
              <a:lnSpc>
                <a:spcPts val="2200"/>
              </a:lnSpc>
              <a:buFont typeface="Arial" panose="020B0604020202020204" pitchFamily="34" charset="0"/>
              <a:buChar char="•"/>
              <a:defRPr/>
            </a:pPr>
            <a:r>
              <a:rPr lang="en-US" sz="1000" dirty="0">
                <a:solidFill>
                  <a:schemeClr val="tx1"/>
                </a:solidFill>
                <a:latin typeface="Verdana" panose="020B0604030504040204" pitchFamily="34" charset="0"/>
                <a:ea typeface="Verdana" panose="020B0604030504040204" pitchFamily="34" charset="0"/>
              </a:rPr>
              <a:t>SR SCHINDLER is one of the globally leading providers of production machinery and value adding lines for the concrete industry. there are variety of concrete products and options combining e.g. the charm of natural stones with the advantages of industrial production. Their core business is the production of single machines or complete lines for the surface refinement of pavers, slabs, wall stones, angular steps and block steps. </a:t>
            </a:r>
          </a:p>
          <a:p>
            <a:pPr marL="171450" indent="-171450" algn="just">
              <a:lnSpc>
                <a:spcPts val="2200"/>
              </a:lnSpc>
              <a:buFont typeface="Arial" panose="020B0604020202020204" pitchFamily="34" charset="0"/>
              <a:buChar char="•"/>
              <a:defRPr/>
            </a:pPr>
            <a:r>
              <a:rPr lang="en-US" sz="1000" dirty="0">
                <a:solidFill>
                  <a:schemeClr val="tx1"/>
                </a:solidFill>
                <a:latin typeface="Verdana" panose="020B0604030504040204" pitchFamily="34" charset="0"/>
                <a:ea typeface="Verdana" panose="020B0604030504040204" pitchFamily="34" charset="0"/>
              </a:rPr>
              <a:t>Product range includes</a:t>
            </a:r>
          </a:p>
          <a:p>
            <a:pPr marL="171450" indent="-171450" algn="just">
              <a:lnSpc>
                <a:spcPts val="2200"/>
              </a:lnSpc>
              <a:buFont typeface="Arial" panose="020B0604020202020204" pitchFamily="34" charset="0"/>
              <a:buChar char="•"/>
              <a:defRPr/>
            </a:pPr>
            <a:r>
              <a:rPr lang="en-US" sz="1000" dirty="0">
                <a:solidFill>
                  <a:schemeClr val="tx1"/>
                </a:solidFill>
                <a:latin typeface="Verdana" panose="020B0604030504040204" pitchFamily="34" charset="0"/>
                <a:ea typeface="Verdana" panose="020B0604030504040204" pitchFamily="34" charset="0"/>
              </a:rPr>
              <a:t>	Complete plants for production, value adding and packing 	of hermetic slabs </a:t>
            </a:r>
          </a:p>
          <a:p>
            <a:pPr marL="171450" indent="-171450" algn="just">
              <a:lnSpc>
                <a:spcPts val="2200"/>
              </a:lnSpc>
              <a:buFont typeface="Arial" panose="020B0604020202020204" pitchFamily="34" charset="0"/>
              <a:buChar char="•"/>
              <a:defRPr/>
            </a:pPr>
            <a:r>
              <a:rPr lang="en-US" sz="1000" dirty="0">
                <a:solidFill>
                  <a:schemeClr val="tx1"/>
                </a:solidFill>
                <a:latin typeface="Verdana" panose="020B0604030504040204" pitchFamily="34" charset="0"/>
                <a:ea typeface="Verdana" panose="020B0604030504040204" pitchFamily="34" charset="0"/>
              </a:rPr>
              <a:t>	Value adding and packing lines for pavers and wall stones </a:t>
            </a:r>
          </a:p>
          <a:p>
            <a:pPr marL="171450" indent="-171450" algn="just">
              <a:lnSpc>
                <a:spcPts val="2200"/>
              </a:lnSpc>
              <a:buFont typeface="Arial" panose="020B0604020202020204" pitchFamily="34" charset="0"/>
              <a:buChar char="•"/>
              <a:defRPr/>
            </a:pPr>
            <a:r>
              <a:rPr lang="en-US" sz="1000" dirty="0">
                <a:solidFill>
                  <a:schemeClr val="tx1"/>
                </a:solidFill>
                <a:latin typeface="Verdana" panose="020B0604030504040204" pitchFamily="34" charset="0"/>
                <a:ea typeface="Verdana" panose="020B0604030504040204" pitchFamily="34" charset="0"/>
              </a:rPr>
              <a:t>The 	engineered lines are built up modular, making them flexible and expandable at low costs. As a technology leader and innovator The company integrate state of the art steering and visualization concept in  production lines </a:t>
            </a:r>
          </a:p>
          <a:p>
            <a:pPr marL="171450" indent="-171450" algn="just">
              <a:lnSpc>
                <a:spcPts val="2200"/>
              </a:lnSpc>
              <a:buFont typeface="Wingdings" panose="05000000000000000000" pitchFamily="2" charset="2"/>
              <a:buChar char="q"/>
              <a:defRPr/>
            </a:pPr>
            <a:r>
              <a:rPr lang="en-US" sz="1000" b="1" dirty="0">
                <a:solidFill>
                  <a:schemeClr val="tx1"/>
                </a:solidFill>
                <a:latin typeface="Verdana" panose="020B0604030504040204" pitchFamily="34" charset="0"/>
                <a:ea typeface="Verdana" panose="020B0604030504040204" pitchFamily="34" charset="0"/>
                <a:cs typeface="Verdana" panose="020B0604030504040204" pitchFamily="34" charset="0"/>
              </a:rPr>
              <a:t>Year of Establishment</a:t>
            </a:r>
            <a:r>
              <a:rPr lang="en-US" sz="1000" dirty="0">
                <a:solidFill>
                  <a:schemeClr val="tx1"/>
                </a:solidFill>
                <a:latin typeface="Verdana" panose="020B0604030504040204" pitchFamily="34" charset="0"/>
                <a:ea typeface="Verdana" panose="020B0604030504040204" pitchFamily="34" charset="0"/>
                <a:cs typeface="Verdana" panose="020B0604030504040204" pitchFamily="34" charset="0"/>
              </a:rPr>
              <a:t>: 2002</a:t>
            </a:r>
            <a:endParaRPr lang="en-US" sz="1000" b="1" dirty="0">
              <a:solidFill>
                <a:schemeClr val="tx1"/>
              </a:solidFill>
              <a:latin typeface="Verdana" panose="020B0604030504040204" pitchFamily="34" charset="0"/>
              <a:ea typeface="Verdana" panose="020B0604030504040204" pitchFamily="34" charset="0"/>
              <a:cs typeface="Verdana" panose="020B0604030504040204" pitchFamily="34" charset="0"/>
            </a:endParaRPr>
          </a:p>
          <a:p>
            <a:pPr marL="228600" indent="-228600" algn="just">
              <a:lnSpc>
                <a:spcPct val="150000"/>
              </a:lnSpc>
              <a:buFont typeface="Wingdings" panose="05000000000000000000" pitchFamily="2" charset="2"/>
              <a:buChar char="q"/>
            </a:pPr>
            <a:r>
              <a:rPr lang="en-US" sz="1000" b="1" dirty="0">
                <a:solidFill>
                  <a:schemeClr val="tx1"/>
                </a:solidFill>
                <a:latin typeface="Verdana" panose="020B0604030504040204" pitchFamily="34" charset="0"/>
                <a:ea typeface="Verdana" panose="020B0604030504040204" pitchFamily="34" charset="0"/>
                <a:cs typeface="Verdana" panose="020B0604030504040204" pitchFamily="34" charset="0"/>
              </a:rPr>
              <a:t>Total Number of Employees (2020)</a:t>
            </a:r>
            <a:r>
              <a:rPr lang="en-US" sz="1000" dirty="0">
                <a:solidFill>
                  <a:schemeClr val="tx1"/>
                </a:solidFill>
                <a:latin typeface="Verdana" panose="020B0604030504040204" pitchFamily="34" charset="0"/>
                <a:ea typeface="Verdana" panose="020B0604030504040204" pitchFamily="34" charset="0"/>
                <a:cs typeface="Verdana" panose="020B0604030504040204" pitchFamily="34" charset="0"/>
              </a:rPr>
              <a:t>: 7095</a:t>
            </a:r>
          </a:p>
          <a:p>
            <a:pPr marL="228600" indent="-228600" algn="just">
              <a:lnSpc>
                <a:spcPct val="150000"/>
              </a:lnSpc>
              <a:buFont typeface="Wingdings" panose="05000000000000000000" pitchFamily="2" charset="2"/>
              <a:buChar char="q"/>
            </a:pPr>
            <a:r>
              <a:rPr lang="en-US" sz="1000" b="1" dirty="0">
                <a:solidFill>
                  <a:schemeClr val="tx1"/>
                </a:solidFill>
                <a:latin typeface="Verdana" panose="020B0604030504040204" pitchFamily="34" charset="0"/>
                <a:ea typeface="Verdana" panose="020B0604030504040204" pitchFamily="34" charset="0"/>
                <a:cs typeface="Verdana" panose="020B0604030504040204" pitchFamily="34" charset="0"/>
              </a:rPr>
              <a:t>Total Revenues – 16.25 Million USD</a:t>
            </a:r>
          </a:p>
          <a:p>
            <a:pPr algn="just">
              <a:lnSpc>
                <a:spcPct val="150000"/>
              </a:lnSpc>
            </a:pPr>
            <a:endParaRPr lang="en-US" sz="1100" dirty="0">
              <a:solidFill>
                <a:schemeClr val="tx1"/>
              </a:solidFill>
              <a:latin typeface="Verdana" panose="020B0604030504040204" pitchFamily="34" charset="0"/>
              <a:ea typeface="Verdana" panose="020B0604030504040204" pitchFamily="34" charset="0"/>
              <a:cs typeface="Verdana" panose="020B0604030504040204" pitchFamily="34" charset="0"/>
            </a:endParaRPr>
          </a:p>
        </p:txBody>
      </p:sp>
      <p:sp>
        <p:nvSpPr>
          <p:cNvPr id="17" name="Rectangle 16">
            <a:extLst>
              <a:ext uri="{FF2B5EF4-FFF2-40B4-BE49-F238E27FC236}">
                <a16:creationId xmlns:a16="http://schemas.microsoft.com/office/drawing/2014/main" id="{61C163BA-5CF8-4655-ACBB-F152BC96CA7C}"/>
              </a:ext>
            </a:extLst>
          </p:cNvPr>
          <p:cNvSpPr/>
          <p:nvPr/>
        </p:nvSpPr>
        <p:spPr>
          <a:xfrm>
            <a:off x="5456191" y="1642204"/>
            <a:ext cx="3116309" cy="25550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50000"/>
              </a:lnSpc>
            </a:pPr>
            <a:r>
              <a:rPr lang="en-US" sz="1050" b="1" dirty="0">
                <a:solidFill>
                  <a:schemeClr val="tx1"/>
                </a:solidFill>
                <a:latin typeface="Verdana" panose="020B0604030504040204" pitchFamily="34" charset="0"/>
                <a:ea typeface="Verdana" panose="020B0604030504040204" pitchFamily="34" charset="0"/>
                <a:cs typeface="Verdana" panose="020B0604030504040204" pitchFamily="34" charset="0"/>
              </a:rPr>
              <a:t>Product Portfolio</a:t>
            </a:r>
            <a:r>
              <a:rPr lang="en-US" sz="1050" dirty="0">
                <a:solidFill>
                  <a:schemeClr val="tx1"/>
                </a:solidFill>
                <a:latin typeface="Verdana" panose="020B0604030504040204" pitchFamily="34" charset="0"/>
                <a:ea typeface="Verdana" panose="020B0604030504040204" pitchFamily="34" charset="0"/>
                <a:cs typeface="Verdana" panose="020B0604030504040204" pitchFamily="34" charset="0"/>
              </a:rPr>
              <a:t>:</a:t>
            </a:r>
          </a:p>
          <a:p>
            <a:pPr marL="96441" indent="-96441">
              <a:buFont typeface="Arial" panose="020B0604020202020204" pitchFamily="34" charset="0"/>
              <a:buChar char="•"/>
            </a:pPr>
            <a:r>
              <a:rPr lang="en-IN" sz="1000" dirty="0">
                <a:solidFill>
                  <a:schemeClr val="tx1"/>
                </a:solidFill>
                <a:latin typeface="Verdana" panose="020B0604030504040204" pitchFamily="34" charset="0"/>
                <a:ea typeface="Verdana" panose="020B0604030504040204" pitchFamily="34" charset="0"/>
              </a:rPr>
              <a:t>B</a:t>
            </a:r>
            <a:r>
              <a:rPr lang="en-IN" sz="1000" b="0" i="0" dirty="0">
                <a:solidFill>
                  <a:schemeClr val="tx1"/>
                </a:solidFill>
                <a:effectLst/>
                <a:latin typeface="Verdana" panose="020B0604030504040204" pitchFamily="34" charset="0"/>
                <a:ea typeface="Verdana" panose="020B0604030504040204" pitchFamily="34" charset="0"/>
              </a:rPr>
              <a:t>uilding </a:t>
            </a:r>
            <a:r>
              <a:rPr lang="en-IN" sz="1000" dirty="0">
                <a:solidFill>
                  <a:schemeClr val="tx1"/>
                </a:solidFill>
                <a:latin typeface="Verdana" panose="020B0604030504040204" pitchFamily="34" charset="0"/>
                <a:ea typeface="Verdana" panose="020B0604030504040204" pitchFamily="34" charset="0"/>
              </a:rPr>
              <a:t>M</a:t>
            </a:r>
            <a:r>
              <a:rPr lang="en-IN" sz="1000" b="0" i="0" dirty="0">
                <a:solidFill>
                  <a:schemeClr val="tx1"/>
                </a:solidFill>
                <a:effectLst/>
                <a:latin typeface="Verdana" panose="020B0604030504040204" pitchFamily="34" charset="0"/>
                <a:ea typeface="Verdana" panose="020B0604030504040204" pitchFamily="34" charset="0"/>
              </a:rPr>
              <a:t>aterials</a:t>
            </a:r>
          </a:p>
          <a:p>
            <a:pPr marL="96441" indent="-96441">
              <a:buFont typeface="Arial" panose="020B0604020202020204" pitchFamily="34" charset="0"/>
              <a:buChar char="•"/>
            </a:pPr>
            <a:r>
              <a:rPr lang="en-IN" sz="1000" dirty="0">
                <a:solidFill>
                  <a:schemeClr val="tx1"/>
                </a:solidFill>
                <a:latin typeface="Verdana" panose="020B0604030504040204" pitchFamily="34" charset="0"/>
                <a:ea typeface="Verdana" panose="020B0604030504040204" pitchFamily="34" charset="0"/>
              </a:rPr>
              <a:t>Non-flammable</a:t>
            </a:r>
            <a:r>
              <a:rPr lang="en-IN" sz="1000" b="0" i="0" dirty="0">
                <a:solidFill>
                  <a:schemeClr val="tx1"/>
                </a:solidFill>
                <a:effectLst/>
                <a:latin typeface="Verdana" panose="020B0604030504040204" pitchFamily="34" charset="0"/>
                <a:ea typeface="Verdana" panose="020B0604030504040204" pitchFamily="34" charset="0"/>
              </a:rPr>
              <a:t> </a:t>
            </a:r>
            <a:r>
              <a:rPr lang="en-IN" sz="1000" dirty="0">
                <a:solidFill>
                  <a:schemeClr val="tx1"/>
                </a:solidFill>
                <a:latin typeface="Verdana" panose="020B0604030504040204" pitchFamily="34" charset="0"/>
                <a:ea typeface="Verdana" panose="020B0604030504040204" pitchFamily="34" charset="0"/>
              </a:rPr>
              <a:t>M</a:t>
            </a:r>
            <a:r>
              <a:rPr lang="en-IN" sz="1000" b="0" i="0" dirty="0">
                <a:solidFill>
                  <a:schemeClr val="tx1"/>
                </a:solidFill>
                <a:effectLst/>
                <a:latin typeface="Verdana" panose="020B0604030504040204" pitchFamily="34" charset="0"/>
                <a:ea typeface="Verdana" panose="020B0604030504040204" pitchFamily="34" charset="0"/>
              </a:rPr>
              <a:t>ineral Insulation</a:t>
            </a:r>
          </a:p>
          <a:p>
            <a:pPr marL="96441" indent="-96441">
              <a:buFont typeface="Arial" panose="020B0604020202020204" pitchFamily="34" charset="0"/>
              <a:buChar char="•"/>
            </a:pPr>
            <a:r>
              <a:rPr lang="en-US" sz="1000" dirty="0">
                <a:solidFill>
                  <a:schemeClr val="tx1"/>
                </a:solidFill>
                <a:latin typeface="Verdana" panose="020B0604030504040204" pitchFamily="34" charset="0"/>
                <a:ea typeface="Verdana" panose="020B0604030504040204" pitchFamily="34" charset="0"/>
              </a:rPr>
              <a:t>I</a:t>
            </a:r>
            <a:r>
              <a:rPr lang="en-US" sz="1000" b="0" i="0" dirty="0">
                <a:solidFill>
                  <a:schemeClr val="tx1"/>
                </a:solidFill>
                <a:effectLst/>
                <a:latin typeface="Verdana" panose="020B0604030504040204" pitchFamily="34" charset="0"/>
                <a:ea typeface="Verdana" panose="020B0604030504040204" pitchFamily="34" charset="0"/>
              </a:rPr>
              <a:t>nsulation </a:t>
            </a:r>
            <a:r>
              <a:rPr lang="en-US" sz="1000" dirty="0">
                <a:solidFill>
                  <a:schemeClr val="tx1"/>
                </a:solidFill>
                <a:latin typeface="Verdana" panose="020B0604030504040204" pitchFamily="34" charset="0"/>
                <a:ea typeface="Verdana" panose="020B0604030504040204" pitchFamily="34" charset="0"/>
              </a:rPr>
              <a:t>M</a:t>
            </a:r>
            <a:r>
              <a:rPr lang="en-US" sz="1000" b="0" i="0" dirty="0">
                <a:solidFill>
                  <a:schemeClr val="tx1"/>
                </a:solidFill>
                <a:effectLst/>
                <a:latin typeface="Verdana" panose="020B0604030504040204" pitchFamily="34" charset="0"/>
                <a:ea typeface="Verdana" panose="020B0604030504040204" pitchFamily="34" charset="0"/>
              </a:rPr>
              <a:t>aterials (based on mineral wool </a:t>
            </a:r>
          </a:p>
          <a:p>
            <a:r>
              <a:rPr lang="en-US" sz="1000" dirty="0">
                <a:solidFill>
                  <a:schemeClr val="tx1"/>
                </a:solidFill>
                <a:latin typeface="Verdana" panose="020B0604030504040204" pitchFamily="34" charset="0"/>
                <a:ea typeface="Verdana" panose="020B0604030504040204" pitchFamily="34" charset="0"/>
              </a:rPr>
              <a:t>    </a:t>
            </a:r>
            <a:r>
              <a:rPr lang="en-US" sz="1000" b="0" i="0" dirty="0">
                <a:solidFill>
                  <a:schemeClr val="tx1"/>
                </a:solidFill>
                <a:effectLst/>
                <a:latin typeface="Verdana" panose="020B0604030504040204" pitchFamily="34" charset="0"/>
                <a:ea typeface="Verdana" panose="020B0604030504040204" pitchFamily="34" charset="0"/>
              </a:rPr>
              <a:t>and extruded polystyrene) </a:t>
            </a:r>
          </a:p>
          <a:p>
            <a:endParaRPr lang="en-US" sz="1000" dirty="0">
              <a:solidFill>
                <a:schemeClr val="tx1"/>
              </a:solidFill>
              <a:latin typeface="Verdana" panose="020B0604030504040204" pitchFamily="34" charset="0"/>
              <a:ea typeface="Verdana" panose="020B0604030504040204" pitchFamily="34" charset="0"/>
            </a:endParaRPr>
          </a:p>
          <a:p>
            <a:r>
              <a:rPr lang="en-US" sz="1000" dirty="0">
                <a:solidFill>
                  <a:schemeClr val="tx1"/>
                </a:solidFill>
                <a:latin typeface="Verdana" panose="020B0604030504040204" pitchFamily="34" charset="0"/>
                <a:ea typeface="Verdana" panose="020B0604030504040204" pitchFamily="34" charset="0"/>
              </a:rPr>
              <a:t>• Ytong: AAC </a:t>
            </a:r>
          </a:p>
          <a:p>
            <a:r>
              <a:rPr lang="en-US" sz="1000" dirty="0">
                <a:solidFill>
                  <a:schemeClr val="tx1"/>
                </a:solidFill>
                <a:latin typeface="Verdana" panose="020B0604030504040204" pitchFamily="34" charset="0"/>
                <a:ea typeface="Verdana" panose="020B0604030504040204" pitchFamily="34" charset="0"/>
              </a:rPr>
              <a:t>• </a:t>
            </a:r>
            <a:r>
              <a:rPr lang="en-US" sz="1000" dirty="0" err="1">
                <a:solidFill>
                  <a:schemeClr val="tx1"/>
                </a:solidFill>
                <a:latin typeface="Verdana" panose="020B0604030504040204" pitchFamily="34" charset="0"/>
                <a:ea typeface="Verdana" panose="020B0604030504040204" pitchFamily="34" charset="0"/>
              </a:rPr>
              <a:t>Multipor</a:t>
            </a:r>
            <a:r>
              <a:rPr lang="en-US" sz="1000" dirty="0">
                <a:solidFill>
                  <a:schemeClr val="tx1"/>
                </a:solidFill>
                <a:latin typeface="Verdana" panose="020B0604030504040204" pitchFamily="34" charset="0"/>
                <a:ea typeface="Verdana" panose="020B0604030504040204" pitchFamily="34" charset="0"/>
              </a:rPr>
              <a:t>: mineral insulation boards </a:t>
            </a:r>
          </a:p>
          <a:p>
            <a:r>
              <a:rPr lang="en-US" sz="1000" dirty="0">
                <a:solidFill>
                  <a:schemeClr val="tx1"/>
                </a:solidFill>
                <a:latin typeface="Verdana" panose="020B0604030504040204" pitchFamily="34" charset="0"/>
                <a:ea typeface="Verdana" panose="020B0604030504040204" pitchFamily="34" charset="0"/>
              </a:rPr>
              <a:t>   for indoor and outdoor use </a:t>
            </a:r>
          </a:p>
          <a:p>
            <a:r>
              <a:rPr lang="en-US" sz="1000" dirty="0">
                <a:solidFill>
                  <a:schemeClr val="tx1"/>
                </a:solidFill>
                <a:latin typeface="Verdana" panose="020B0604030504040204" pitchFamily="34" charset="0"/>
                <a:ea typeface="Verdana" panose="020B0604030504040204" pitchFamily="34" charset="0"/>
              </a:rPr>
              <a:t>• Hebel: large-scale wall elements and roofing panels</a:t>
            </a:r>
            <a:endParaRPr lang="en-IN" sz="1000" dirty="0">
              <a:solidFill>
                <a:schemeClr val="tx1"/>
              </a:solidFill>
              <a:latin typeface="Verdana" panose="020B0604030504040204" pitchFamily="34" charset="0"/>
              <a:ea typeface="Verdana" panose="020B0604030504040204" pitchFamily="34" charset="0"/>
            </a:endParaRPr>
          </a:p>
          <a:p>
            <a:endParaRPr lang="en-US" sz="1000" b="0" i="0" dirty="0">
              <a:solidFill>
                <a:schemeClr val="tx1"/>
              </a:solidFill>
              <a:effectLst/>
              <a:latin typeface="Verdana" panose="020B0604030504040204" pitchFamily="34" charset="0"/>
              <a:ea typeface="Verdana" panose="020B0604030504040204" pitchFamily="34" charset="0"/>
            </a:endParaRPr>
          </a:p>
          <a:p>
            <a:endParaRPr lang="en-US" sz="1000" dirty="0">
              <a:solidFill>
                <a:schemeClr val="tx1"/>
              </a:solidFill>
              <a:latin typeface="Verdana" panose="020B0604030504040204" pitchFamily="34" charset="0"/>
              <a:ea typeface="Verdana" panose="020B0604030504040204" pitchFamily="34" charset="0"/>
              <a:cs typeface="Verdana" panose="020B0604030504040204" pitchFamily="34" charset="0"/>
            </a:endParaRPr>
          </a:p>
        </p:txBody>
      </p:sp>
      <p:sp>
        <p:nvSpPr>
          <p:cNvPr id="19" name="Rectangle 18">
            <a:extLst>
              <a:ext uri="{FF2B5EF4-FFF2-40B4-BE49-F238E27FC236}">
                <a16:creationId xmlns:a16="http://schemas.microsoft.com/office/drawing/2014/main" id="{D22A39F4-0A49-45D3-933A-D5B0D8BACE04}"/>
              </a:ext>
            </a:extLst>
          </p:cNvPr>
          <p:cNvSpPr/>
          <p:nvPr/>
        </p:nvSpPr>
        <p:spPr>
          <a:xfrm>
            <a:off x="5456191" y="3778806"/>
            <a:ext cx="4194169" cy="13886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50000"/>
              </a:lnSpc>
            </a:pPr>
            <a:r>
              <a:rPr lang="en-US" sz="1000" b="1"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Key Competitors:</a:t>
            </a:r>
            <a:endParaRPr lang="en-US" sz="10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endParaRPr>
          </a:p>
          <a:p>
            <a:pPr marL="96441" indent="-96441" algn="just">
              <a:buFont typeface="Arial" panose="020B0604020202020204" pitchFamily="34" charset="0"/>
              <a:buChar char="•"/>
            </a:pPr>
            <a:r>
              <a:rPr lang="en-IN" sz="10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Masa Henke</a:t>
            </a:r>
          </a:p>
          <a:p>
            <a:pPr marL="96441" indent="-96441" algn="just">
              <a:buFont typeface="Arial" panose="020B0604020202020204" pitchFamily="34" charset="0"/>
              <a:buChar char="•"/>
            </a:pPr>
            <a:r>
              <a:rPr lang="en-US" sz="10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Wehrhahn</a:t>
            </a:r>
          </a:p>
          <a:p>
            <a:pPr marL="96441" indent="-96441" algn="just">
              <a:buFont typeface="Arial" panose="020B0604020202020204" pitchFamily="34" charset="0"/>
              <a:buChar char="•"/>
            </a:pPr>
            <a:r>
              <a:rPr lang="en-US" sz="10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Hess AAC</a:t>
            </a:r>
          </a:p>
          <a:p>
            <a:pPr marL="96441" indent="-96441" algn="just">
              <a:buFont typeface="Arial" panose="020B0604020202020204" pitchFamily="34" charset="0"/>
              <a:buChar char="•"/>
            </a:pPr>
            <a:r>
              <a:rPr lang="en-US" sz="10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Aircrete Europe</a:t>
            </a:r>
          </a:p>
        </p:txBody>
      </p:sp>
      <p:pic>
        <p:nvPicPr>
          <p:cNvPr id="5122" name="Picture 2" descr="Working at SR SCHINDLER | Glassdoor">
            <a:extLst>
              <a:ext uri="{FF2B5EF4-FFF2-40B4-BE49-F238E27FC236}">
                <a16:creationId xmlns:a16="http://schemas.microsoft.com/office/drawing/2014/main" id="{78198485-63DB-41F6-8932-911A31FC52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2745" y="694714"/>
            <a:ext cx="2172111" cy="6123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504330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4898CD61-1053-4130-A45C-31824FC1846F}"/>
              </a:ext>
            </a:extLst>
          </p:cNvPr>
          <p:cNvSpPr/>
          <p:nvPr/>
        </p:nvSpPr>
        <p:spPr>
          <a:xfrm>
            <a:off x="0" y="676940"/>
            <a:ext cx="9144000" cy="46131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FB20E5FD-918C-4701-9890-3A2D64325807}"/>
              </a:ext>
            </a:extLst>
          </p:cNvPr>
          <p:cNvGrpSpPr/>
          <p:nvPr/>
        </p:nvGrpSpPr>
        <p:grpSpPr>
          <a:xfrm>
            <a:off x="711711" y="1266329"/>
            <a:ext cx="3508830" cy="476658"/>
            <a:chOff x="1980039" y="791039"/>
            <a:chExt cx="8514600" cy="461311"/>
          </a:xfrm>
          <a:noFill/>
        </p:grpSpPr>
        <p:sp>
          <p:nvSpPr>
            <p:cNvPr id="24" name="Rectangle 2">
              <a:extLst>
                <a:ext uri="{FF2B5EF4-FFF2-40B4-BE49-F238E27FC236}">
                  <a16:creationId xmlns:a16="http://schemas.microsoft.com/office/drawing/2014/main" id="{FFEEB91A-6063-42D9-A88F-204246F0BA8C}"/>
                </a:ext>
              </a:extLst>
            </p:cNvPr>
            <p:cNvSpPr/>
            <p:nvPr/>
          </p:nvSpPr>
          <p:spPr>
            <a:xfrm>
              <a:off x="1980039" y="791039"/>
              <a:ext cx="6857614" cy="461311"/>
            </a:xfrm>
            <a:custGeom>
              <a:avLst/>
              <a:gdLst>
                <a:gd name="connsiteX0" fmla="*/ 0 w 6857614"/>
                <a:gd name="connsiteY0" fmla="*/ 0 h 668740"/>
                <a:gd name="connsiteX1" fmla="*/ 6857614 w 6857614"/>
                <a:gd name="connsiteY1" fmla="*/ 0 h 668740"/>
                <a:gd name="connsiteX2" fmla="*/ 6857614 w 6857614"/>
                <a:gd name="connsiteY2" fmla="*/ 668740 h 668740"/>
                <a:gd name="connsiteX3" fmla="*/ 0 w 6857614"/>
                <a:gd name="connsiteY3" fmla="*/ 668740 h 668740"/>
                <a:gd name="connsiteX4" fmla="*/ 0 w 6857614"/>
                <a:gd name="connsiteY4" fmla="*/ 0 h 668740"/>
                <a:gd name="connsiteX0" fmla="*/ 0 w 6857614"/>
                <a:gd name="connsiteY0" fmla="*/ 0 h 668740"/>
                <a:gd name="connsiteX1" fmla="*/ 6248014 w 6857614"/>
                <a:gd name="connsiteY1" fmla="*/ 0 h 668740"/>
                <a:gd name="connsiteX2" fmla="*/ 6857614 w 6857614"/>
                <a:gd name="connsiteY2" fmla="*/ 668740 h 668740"/>
                <a:gd name="connsiteX3" fmla="*/ 0 w 6857614"/>
                <a:gd name="connsiteY3" fmla="*/ 668740 h 668740"/>
                <a:gd name="connsiteX4" fmla="*/ 0 w 6857614"/>
                <a:gd name="connsiteY4" fmla="*/ 0 h 668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7614" h="668740">
                  <a:moveTo>
                    <a:pt x="0" y="0"/>
                  </a:moveTo>
                  <a:lnTo>
                    <a:pt x="6248014" y="0"/>
                  </a:lnTo>
                  <a:lnTo>
                    <a:pt x="6857614" y="668740"/>
                  </a:lnTo>
                  <a:lnTo>
                    <a:pt x="0" y="668740"/>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895350">
                <a:buSzPct val="120000"/>
                <a:defRPr/>
              </a:pPr>
              <a:r>
                <a:rPr lang="en-US" sz="1000" b="1" dirty="0">
                  <a:solidFill>
                    <a:schemeClr val="bg2">
                      <a:lumMod val="10000"/>
                    </a:schemeClr>
                  </a:solidFill>
                  <a:latin typeface="Open Sans" panose="020B0606030504020204" pitchFamily="34" charset="0"/>
                  <a:ea typeface="Open Sans" panose="020B0606030504020204" pitchFamily="34" charset="0"/>
                  <a:cs typeface="Open Sans" panose="020B0606030504020204" pitchFamily="34" charset="0"/>
                </a:rPr>
                <a:t>RECENT DEVELOPMENTS</a:t>
              </a:r>
            </a:p>
          </p:txBody>
        </p:sp>
        <p:cxnSp>
          <p:nvCxnSpPr>
            <p:cNvPr id="25" name="Straight Connector 24">
              <a:extLst>
                <a:ext uri="{FF2B5EF4-FFF2-40B4-BE49-F238E27FC236}">
                  <a16:creationId xmlns:a16="http://schemas.microsoft.com/office/drawing/2014/main" id="{8112992C-70C8-48CF-A43E-3FC1016528CD}"/>
                </a:ext>
              </a:extLst>
            </p:cNvPr>
            <p:cNvCxnSpPr>
              <a:cxnSpLocks/>
              <a:stCxn id="24" idx="3"/>
            </p:cNvCxnSpPr>
            <p:nvPr/>
          </p:nvCxnSpPr>
          <p:spPr>
            <a:xfrm>
              <a:off x="1980039" y="1252350"/>
              <a:ext cx="8514600" cy="0"/>
            </a:xfrm>
            <a:prstGeom prst="line">
              <a:avLst/>
            </a:prstGeom>
            <a:grpFill/>
            <a:ln w="28575">
              <a:noFill/>
            </a:ln>
          </p:spPr>
          <p:style>
            <a:lnRef idx="1">
              <a:schemeClr val="accent1"/>
            </a:lnRef>
            <a:fillRef idx="0">
              <a:schemeClr val="accent1"/>
            </a:fillRef>
            <a:effectRef idx="0">
              <a:schemeClr val="accent1"/>
            </a:effectRef>
            <a:fontRef idx="minor">
              <a:schemeClr val="tx1"/>
            </a:fontRef>
          </p:style>
        </p:cxnSp>
      </p:grpSp>
      <p:cxnSp>
        <p:nvCxnSpPr>
          <p:cNvPr id="28" name="Straight Connector 27">
            <a:extLst>
              <a:ext uri="{FF2B5EF4-FFF2-40B4-BE49-F238E27FC236}">
                <a16:creationId xmlns:a16="http://schemas.microsoft.com/office/drawing/2014/main" id="{9CAF89F1-1B55-4DA8-92FC-D61F3D9B90C9}"/>
              </a:ext>
            </a:extLst>
          </p:cNvPr>
          <p:cNvCxnSpPr>
            <a:cxnSpLocks/>
          </p:cNvCxnSpPr>
          <p:nvPr/>
        </p:nvCxnSpPr>
        <p:spPr>
          <a:xfrm>
            <a:off x="4965077" y="1778241"/>
            <a:ext cx="3508830" cy="0"/>
          </a:xfrm>
          <a:prstGeom prst="line">
            <a:avLst/>
          </a:prstGeom>
          <a:noFill/>
          <a:ln w="28575">
            <a:noFill/>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3AC4771F-1816-47FB-8BC2-B6BFBE91AB69}"/>
              </a:ext>
            </a:extLst>
          </p:cNvPr>
          <p:cNvSpPr/>
          <p:nvPr/>
        </p:nvSpPr>
        <p:spPr>
          <a:xfrm>
            <a:off x="49438" y="1639487"/>
            <a:ext cx="6871867" cy="318430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1450" indent="-171450" algn="just">
              <a:lnSpc>
                <a:spcPts val="2200"/>
              </a:lnSpc>
              <a:buFont typeface="Arial" panose="020B0604020202020204" pitchFamily="34" charset="0"/>
              <a:buChar char="•"/>
              <a:defRPr/>
            </a:pPr>
            <a:r>
              <a:rPr lang="en-US" sz="1000" dirty="0">
                <a:solidFill>
                  <a:schemeClr val="tx1"/>
                </a:solidFill>
                <a:latin typeface="Verdana" panose="020B0604030504040204" pitchFamily="34" charset="0"/>
                <a:ea typeface="Verdana" panose="020B0604030504040204" pitchFamily="34" charset="0"/>
              </a:rPr>
              <a:t>SR SCHINDLER supplies new finishing line for concrete blocks and pavers at RAKNOR in Ras Al Khaimah, United Arab Emirates, Under the umbrella of </a:t>
            </a:r>
            <a:r>
              <a:rPr lang="en-US" sz="1000" dirty="0" err="1">
                <a:solidFill>
                  <a:schemeClr val="tx1"/>
                </a:solidFill>
                <a:latin typeface="Verdana" panose="020B0604030504040204" pitchFamily="34" charset="0"/>
                <a:ea typeface="Verdana" panose="020B0604030504040204" pitchFamily="34" charset="0"/>
              </a:rPr>
              <a:t>Topwerk</a:t>
            </a:r>
            <a:r>
              <a:rPr lang="en-US" sz="1000" dirty="0">
                <a:solidFill>
                  <a:schemeClr val="tx1"/>
                </a:solidFill>
                <a:latin typeface="Verdana" panose="020B0604030504040204" pitchFamily="34" charset="0"/>
                <a:ea typeface="Verdana" panose="020B0604030504040204" pitchFamily="34" charset="0"/>
              </a:rPr>
              <a:t> Group, SR SCHINDLER and HESS GROUP could present a fully automated and integrated plant, consists of RH 2000-3 MVA, SM3375 with 2x SM400 mixers, advanced multicolor system, shot-blasting, curling, coating and grinding and a fully automatic handling system, that is flexible and allows the production of pavers with the single or combined finish</a:t>
            </a:r>
          </a:p>
          <a:p>
            <a:pPr marL="171450" indent="-171450" algn="just">
              <a:lnSpc>
                <a:spcPts val="2200"/>
              </a:lnSpc>
              <a:buFont typeface="Arial" panose="020B0604020202020204" pitchFamily="34" charset="0"/>
              <a:buChar char="•"/>
              <a:defRPr/>
            </a:pPr>
            <a:r>
              <a:rPr lang="en-US" sz="1000" dirty="0">
                <a:solidFill>
                  <a:schemeClr val="tx1"/>
                </a:solidFill>
                <a:latin typeface="Verdana" panose="020B0604030504040204" pitchFamily="34" charset="0"/>
                <a:ea typeface="Verdana" panose="020B0604030504040204" pitchFamily="34" charset="0"/>
              </a:rPr>
              <a:t>Tobermore commissions new production plant with components from SR SCHINDLER. (</a:t>
            </a:r>
            <a:r>
              <a:rPr lang="en-US" sz="1000" dirty="0" err="1">
                <a:solidFill>
                  <a:schemeClr val="tx1"/>
                </a:solidFill>
                <a:latin typeface="Verdana" panose="020B0604030504040204" pitchFamily="34" charset="0"/>
                <a:ea typeface="Verdana" panose="020B0604030504040204" pitchFamily="34" charset="0"/>
              </a:rPr>
              <a:t>Tobermore</a:t>
            </a:r>
            <a:r>
              <a:rPr lang="en-US" sz="1000" dirty="0">
                <a:solidFill>
                  <a:schemeClr val="tx1"/>
                </a:solidFill>
                <a:latin typeface="Verdana" panose="020B0604030504040204" pitchFamily="34" charset="0"/>
                <a:ea typeface="Verdana" panose="020B0604030504040204" pitchFamily="34" charset="0"/>
              </a:rPr>
              <a:t>, the Northern Irish manufacturer of high-quality concrete products, has commissioned its fourth production plant with equipment from manufacturer of machinery Hess at its headquarters.)</a:t>
            </a:r>
          </a:p>
          <a:p>
            <a:pPr marL="171450" indent="-171450" algn="just">
              <a:lnSpc>
                <a:spcPts val="2200"/>
              </a:lnSpc>
              <a:buFont typeface="Arial" panose="020B0604020202020204" pitchFamily="34" charset="0"/>
              <a:buChar char="•"/>
              <a:defRPr/>
            </a:pPr>
            <a:r>
              <a:rPr lang="en-US" sz="1000" dirty="0">
                <a:solidFill>
                  <a:schemeClr val="tx1"/>
                </a:solidFill>
                <a:latin typeface="Verdana" panose="020B0604030504040204" pitchFamily="34" charset="0"/>
                <a:ea typeface="Verdana" panose="020B0604030504040204" pitchFamily="34" charset="0"/>
              </a:rPr>
              <a:t>SR SCHINDLER‘s After Sales Service is strengthened by the takeover of specialist firm SH STONETEC (SH STONETEC specializes in maintenance, service and retrofits of concrete products surface finishing machines and services a large customer base throughout Europe from their headquarters near Regensburg)</a:t>
            </a:r>
          </a:p>
          <a:p>
            <a:pPr algn="just"/>
            <a:endParaRPr lang="en-US" sz="1000" b="0" i="0" dirty="0">
              <a:solidFill>
                <a:srgbClr val="4D4D4D"/>
              </a:solidFill>
              <a:effectLst/>
              <a:latin typeface="Open Sans" panose="020B0606030504020204" pitchFamily="34" charset="0"/>
            </a:endParaRPr>
          </a:p>
        </p:txBody>
      </p:sp>
      <p:sp>
        <p:nvSpPr>
          <p:cNvPr id="38" name="Text Placeholder 3">
            <a:extLst>
              <a:ext uri="{FF2B5EF4-FFF2-40B4-BE49-F238E27FC236}">
                <a16:creationId xmlns:a16="http://schemas.microsoft.com/office/drawing/2014/main" id="{EA62A440-79BE-4A4D-9072-C8AD87B6D4F0}"/>
              </a:ext>
            </a:extLst>
          </p:cNvPr>
          <p:cNvSpPr>
            <a:spLocks noGrp="1"/>
          </p:cNvSpPr>
          <p:nvPr>
            <p:ph type="body" sz="quarter" idx="14"/>
          </p:nvPr>
        </p:nvSpPr>
        <p:spPr/>
        <p:txBody>
          <a:bodyPr>
            <a:normAutofit fontScale="92500" lnSpcReduction="10000"/>
          </a:bodyPr>
          <a:lstStyle/>
          <a:p>
            <a:pPr>
              <a:spcBef>
                <a:spcPts val="0"/>
              </a:spcBef>
            </a:pPr>
            <a:r>
              <a:rPr lang="nb-NO" dirty="0">
                <a:solidFill>
                  <a:schemeClr val="tx1">
                    <a:lumMod val="85000"/>
                    <a:lumOff val="15000"/>
                  </a:schemeClr>
                </a:solidFill>
              </a:rPr>
              <a:t>Competitor Profile </a:t>
            </a:r>
            <a:br>
              <a:rPr lang="nb-NO" dirty="0">
                <a:solidFill>
                  <a:schemeClr val="tx1">
                    <a:lumMod val="85000"/>
                    <a:lumOff val="15000"/>
                  </a:schemeClr>
                </a:solidFill>
              </a:rPr>
            </a:br>
            <a:r>
              <a:rPr lang="en-IN" sz="1400" b="0" i="0" dirty="0">
                <a:solidFill>
                  <a:srgbClr val="6D6D6D"/>
                </a:solidFill>
                <a:effectLst/>
                <a:latin typeface="Roboto" panose="02000000000000000000" pitchFamily="2" charset="0"/>
              </a:rPr>
              <a:t>SR SCHINDLER</a:t>
            </a:r>
            <a:endParaRPr lang="nb-NO" sz="1200" b="0" dirty="0">
              <a:solidFill>
                <a:schemeClr val="tx1">
                  <a:lumMod val="85000"/>
                  <a:lumOff val="15000"/>
                </a:schemeClr>
              </a:solidFill>
            </a:endParaRPr>
          </a:p>
        </p:txBody>
      </p:sp>
      <p:pic>
        <p:nvPicPr>
          <p:cNvPr id="21" name="Picture 2" descr="Working at SR SCHINDLER | Glassdoor">
            <a:extLst>
              <a:ext uri="{FF2B5EF4-FFF2-40B4-BE49-F238E27FC236}">
                <a16:creationId xmlns:a16="http://schemas.microsoft.com/office/drawing/2014/main" id="{D90D95D4-AA87-4422-9042-C5F08D6AD8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2745" y="665686"/>
            <a:ext cx="2172111" cy="6123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482919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LLEFT" val=" 331.75"/>
  <p:tag name="LTOP" val=" 250.875"/>
</p:tagLst>
</file>

<file path=ppt/tags/tag2.xml><?xml version="1.0" encoding="utf-8"?>
<p:tagLst xmlns:a="http://schemas.openxmlformats.org/drawingml/2006/main" xmlns:r="http://schemas.openxmlformats.org/officeDocument/2006/relationships" xmlns:p="http://schemas.openxmlformats.org/presentationml/2006/main">
  <p:tag name="LLEFT" val=" 331.75"/>
  <p:tag name="LTOP" val=" 250.875"/>
</p:tagLst>
</file>

<file path=ppt/tags/tag3.xml><?xml version="1.0" encoding="utf-8"?>
<p:tagLst xmlns:a="http://schemas.openxmlformats.org/drawingml/2006/main" xmlns:r="http://schemas.openxmlformats.org/officeDocument/2006/relationships" xmlns:p="http://schemas.openxmlformats.org/presentationml/2006/main">
  <p:tag name="LLEFT" val=" 331.75"/>
  <p:tag name="LTOP" val=" 250.875"/>
</p:tagLst>
</file>

<file path=ppt/tags/tag4.xml><?xml version="1.0" encoding="utf-8"?>
<p:tagLst xmlns:a="http://schemas.openxmlformats.org/drawingml/2006/main" xmlns:r="http://schemas.openxmlformats.org/officeDocument/2006/relationships" xmlns:p="http://schemas.openxmlformats.org/presentationml/2006/main">
  <p:tag name="LLEFT" val=" 331.75"/>
  <p:tag name="LTOP" val=" 250.875"/>
</p:tagLst>
</file>

<file path=ppt/tags/tag5.xml><?xml version="1.0" encoding="utf-8"?>
<p:tagLst xmlns:a="http://schemas.openxmlformats.org/drawingml/2006/main" xmlns:r="http://schemas.openxmlformats.org/officeDocument/2006/relationships" xmlns:p="http://schemas.openxmlformats.org/presentationml/2006/main">
  <p:tag name="LLEFT" val=" 331.75"/>
  <p:tag name="LTOP" val=" 250.875"/>
</p:tagLst>
</file>

<file path=ppt/tags/tag6.xml><?xml version="1.0" encoding="utf-8"?>
<p:tagLst xmlns:a="http://schemas.openxmlformats.org/drawingml/2006/main" xmlns:r="http://schemas.openxmlformats.org/officeDocument/2006/relationships" xmlns:p="http://schemas.openxmlformats.org/presentationml/2006/main">
  <p:tag name="LLEFT" val=" 331.75"/>
  <p:tag name="LTOP" val=" 250.875"/>
</p:tagLst>
</file>

<file path=ppt/tags/tag7.xml><?xml version="1.0" encoding="utf-8"?>
<p:tagLst xmlns:a="http://schemas.openxmlformats.org/drawingml/2006/main" xmlns:r="http://schemas.openxmlformats.org/officeDocument/2006/relationships" xmlns:p="http://schemas.openxmlformats.org/presentationml/2006/main">
  <p:tag name="LLEFT" val=" 331.75"/>
  <p:tag name="LTOP" val=" 250.875"/>
</p:tagLst>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 Boardroom</Template>
  <TotalTime>62530</TotalTime>
  <Words>18827</Words>
  <Application>Microsoft Office PowerPoint</Application>
  <PresentationFormat>On-screen Show (4:3)</PresentationFormat>
  <Paragraphs>2508</Paragraphs>
  <Slides>104</Slides>
  <Notes>26</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104</vt:i4>
      </vt:variant>
    </vt:vector>
  </HeadingPairs>
  <TitlesOfParts>
    <vt:vector size="120" baseType="lpstr">
      <vt:lpstr>Microsoft Yahei</vt:lpstr>
      <vt:lpstr>-apple-system</vt:lpstr>
      <vt:lpstr>arial</vt:lpstr>
      <vt:lpstr>arial</vt:lpstr>
      <vt:lpstr>Arial </vt:lpstr>
      <vt:lpstr>Calibri</vt:lpstr>
      <vt:lpstr>Calibri Light</vt:lpstr>
      <vt:lpstr>Courier New</vt:lpstr>
      <vt:lpstr>Montserrat</vt:lpstr>
      <vt:lpstr>Open Sans</vt:lpstr>
      <vt:lpstr>Roboto</vt:lpstr>
      <vt:lpstr>Source Sans Pro</vt:lpstr>
      <vt:lpstr>Times New Roman</vt:lpstr>
      <vt:lpstr>Verdana</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TechSci Research Proposal</dc:title>
  <dc:creator>TechSci Research</dc:creator>
  <cp:lastModifiedBy>Hardik Malhotra</cp:lastModifiedBy>
  <cp:revision>1924</cp:revision>
  <dcterms:created xsi:type="dcterms:W3CDTF">2018-09-11T06:05:21Z</dcterms:created>
  <dcterms:modified xsi:type="dcterms:W3CDTF">2022-03-09T13:26:51Z</dcterms:modified>
</cp:coreProperties>
</file>